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423" r:id="rId3"/>
    <p:sldId id="294" r:id="rId4"/>
    <p:sldId id="295" r:id="rId5"/>
    <p:sldId id="272" r:id="rId6"/>
    <p:sldId id="296" r:id="rId7"/>
    <p:sldId id="298" r:id="rId8"/>
    <p:sldId id="300" r:id="rId9"/>
    <p:sldId id="299" r:id="rId10"/>
    <p:sldId id="297" r:id="rId11"/>
    <p:sldId id="302" r:id="rId12"/>
    <p:sldId id="304" r:id="rId13"/>
    <p:sldId id="301" r:id="rId14"/>
    <p:sldId id="310" r:id="rId15"/>
    <p:sldId id="305" r:id="rId16"/>
    <p:sldId id="307" r:id="rId17"/>
    <p:sldId id="327" r:id="rId18"/>
    <p:sldId id="374" r:id="rId19"/>
    <p:sldId id="329" r:id="rId20"/>
    <p:sldId id="332" r:id="rId21"/>
    <p:sldId id="372" r:id="rId22"/>
    <p:sldId id="426" r:id="rId23"/>
    <p:sldId id="427" r:id="rId24"/>
    <p:sldId id="428" r:id="rId25"/>
    <p:sldId id="339" r:id="rId26"/>
    <p:sldId id="376" r:id="rId27"/>
    <p:sldId id="377" r:id="rId28"/>
    <p:sldId id="378" r:id="rId29"/>
    <p:sldId id="379" r:id="rId30"/>
    <p:sldId id="380" r:id="rId31"/>
    <p:sldId id="383" r:id="rId32"/>
    <p:sldId id="381" r:id="rId33"/>
    <p:sldId id="424" r:id="rId34"/>
    <p:sldId id="425" r:id="rId35"/>
    <p:sldId id="382" r:id="rId36"/>
    <p:sldId id="351" r:id="rId37"/>
    <p:sldId id="261" r:id="rId38"/>
    <p:sldId id="257" r:id="rId39"/>
    <p:sldId id="259" r:id="rId40"/>
    <p:sldId id="262" r:id="rId41"/>
    <p:sldId id="270" r:id="rId42"/>
    <p:sldId id="286" r:id="rId43"/>
    <p:sldId id="263" r:id="rId44"/>
    <p:sldId id="269" r:id="rId45"/>
    <p:sldId id="336" r:id="rId46"/>
    <p:sldId id="337" r:id="rId47"/>
    <p:sldId id="371" r:id="rId48"/>
    <p:sldId id="384" r:id="rId49"/>
    <p:sldId id="385" r:id="rId50"/>
    <p:sldId id="386" r:id="rId51"/>
    <p:sldId id="387" r:id="rId52"/>
    <p:sldId id="388" r:id="rId53"/>
    <p:sldId id="389" r:id="rId54"/>
    <p:sldId id="390" r:id="rId55"/>
    <p:sldId id="352" r:id="rId56"/>
    <p:sldId id="326" r:id="rId57"/>
    <p:sldId id="311" r:id="rId58"/>
    <p:sldId id="313" r:id="rId59"/>
    <p:sldId id="321" r:id="rId60"/>
    <p:sldId id="322" r:id="rId61"/>
    <p:sldId id="323" r:id="rId62"/>
    <p:sldId id="324" r:id="rId63"/>
    <p:sldId id="328" r:id="rId64"/>
    <p:sldId id="354" r:id="rId65"/>
    <p:sldId id="330" r:id="rId66"/>
    <p:sldId id="410" r:id="rId67"/>
    <p:sldId id="412" r:id="rId68"/>
    <p:sldId id="356" r:id="rId69"/>
    <p:sldId id="357" r:id="rId70"/>
    <p:sldId id="392" r:id="rId71"/>
    <p:sldId id="393" r:id="rId72"/>
    <p:sldId id="395" r:id="rId73"/>
    <p:sldId id="394" r:id="rId74"/>
    <p:sldId id="409" r:id="rId75"/>
    <p:sldId id="405" r:id="rId76"/>
    <p:sldId id="406" r:id="rId77"/>
    <p:sldId id="407" r:id="rId78"/>
    <p:sldId id="408" r:id="rId79"/>
    <p:sldId id="411" r:id="rId80"/>
    <p:sldId id="417" r:id="rId81"/>
    <p:sldId id="422" r:id="rId82"/>
    <p:sldId id="418" r:id="rId83"/>
    <p:sldId id="419" r:id="rId84"/>
    <p:sldId id="420" r:id="rId85"/>
    <p:sldId id="421" r:id="rId86"/>
    <p:sldId id="413" r:id="rId87"/>
    <p:sldId id="414" r:id="rId88"/>
    <p:sldId id="416" r:id="rId89"/>
    <p:sldId id="360" r:id="rId90"/>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A7A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28" autoAdjust="0"/>
    <p:restoredTop sz="80328" autoAdjust="0"/>
  </p:normalViewPr>
  <p:slideViewPr>
    <p:cSldViewPr snapToGrid="0" snapToObjects="1">
      <p:cViewPr varScale="1">
        <p:scale>
          <a:sx n="85" d="100"/>
          <a:sy n="85" d="100"/>
        </p:scale>
        <p:origin x="-102" y="-168"/>
      </p:cViewPr>
      <p:guideLst>
        <p:guide orient="horz" pos="2592"/>
        <p:guide pos="4608"/>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nickm:Dropbox:Nick%20McKeown:TALKS:InternetHosts930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nickm:Desktop:rfcs_month-3.csv"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18"/>
  <c:chart>
    <c:plotArea>
      <c:layout>
        <c:manualLayout>
          <c:layoutTarget val="inner"/>
          <c:xMode val="edge"/>
          <c:yMode val="edge"/>
          <c:x val="6.9384264719946465E-2"/>
          <c:y val="5.9900166389351112E-2"/>
          <c:w val="0.84761978386304904"/>
          <c:h val="0.87239063503085434"/>
        </c:manualLayout>
      </c:layout>
      <c:lineChart>
        <c:grouping val="standard"/>
        <c:ser>
          <c:idx val="0"/>
          <c:order val="0"/>
          <c:spPr>
            <a:ln>
              <a:solidFill>
                <a:srgbClr val="FF0000"/>
              </a:solidFill>
            </a:ln>
          </c:spPr>
          <c:marker>
            <c:spPr>
              <a:solidFill>
                <a:schemeClr val="tx1"/>
              </a:solidFill>
              <a:ln>
                <a:solidFill>
                  <a:schemeClr val="tx1"/>
                </a:solidFill>
              </a:ln>
            </c:spPr>
          </c:marker>
          <c:cat>
            <c:numRef>
              <c:f>Sheet6!$A$1:$A$41</c:f>
              <c:numCache>
                <c:formatCode>d\-mmm\-yy</c:formatCode>
                <c:ptCount val="41"/>
                <c:pt idx="0">
                  <c:v>41475</c:v>
                </c:pt>
                <c:pt idx="1">
                  <c:v>41294</c:v>
                </c:pt>
                <c:pt idx="2">
                  <c:v>41110</c:v>
                </c:pt>
                <c:pt idx="3">
                  <c:v>40928</c:v>
                </c:pt>
                <c:pt idx="4">
                  <c:v>40744</c:v>
                </c:pt>
                <c:pt idx="5">
                  <c:v>40563</c:v>
                </c:pt>
                <c:pt idx="6">
                  <c:v>40379</c:v>
                </c:pt>
                <c:pt idx="7">
                  <c:v>40198</c:v>
                </c:pt>
                <c:pt idx="8">
                  <c:v>40014</c:v>
                </c:pt>
                <c:pt idx="9">
                  <c:v>39833</c:v>
                </c:pt>
                <c:pt idx="10">
                  <c:v>39649</c:v>
                </c:pt>
                <c:pt idx="11">
                  <c:v>39467</c:v>
                </c:pt>
                <c:pt idx="12">
                  <c:v>39283</c:v>
                </c:pt>
                <c:pt idx="13">
                  <c:v>39102</c:v>
                </c:pt>
                <c:pt idx="14">
                  <c:v>38918</c:v>
                </c:pt>
                <c:pt idx="15">
                  <c:v>38737</c:v>
                </c:pt>
                <c:pt idx="16">
                  <c:v>38553</c:v>
                </c:pt>
                <c:pt idx="17">
                  <c:v>38372</c:v>
                </c:pt>
                <c:pt idx="18">
                  <c:v>38188</c:v>
                </c:pt>
                <c:pt idx="19">
                  <c:v>38006</c:v>
                </c:pt>
                <c:pt idx="20">
                  <c:v>37641</c:v>
                </c:pt>
                <c:pt idx="21">
                  <c:v>37457</c:v>
                </c:pt>
                <c:pt idx="22">
                  <c:v>37276</c:v>
                </c:pt>
                <c:pt idx="23">
                  <c:v>37092</c:v>
                </c:pt>
                <c:pt idx="24">
                  <c:v>36911</c:v>
                </c:pt>
                <c:pt idx="25">
                  <c:v>36727</c:v>
                </c:pt>
                <c:pt idx="26">
                  <c:v>36545</c:v>
                </c:pt>
                <c:pt idx="27">
                  <c:v>36360</c:v>
                </c:pt>
                <c:pt idx="28">
                  <c:v>36179</c:v>
                </c:pt>
                <c:pt idx="29">
                  <c:v>35995</c:v>
                </c:pt>
                <c:pt idx="30">
                  <c:v>35814</c:v>
                </c:pt>
                <c:pt idx="31">
                  <c:v>35630</c:v>
                </c:pt>
                <c:pt idx="32">
                  <c:v>35449</c:v>
                </c:pt>
                <c:pt idx="33">
                  <c:v>35265</c:v>
                </c:pt>
                <c:pt idx="34">
                  <c:v>35083</c:v>
                </c:pt>
                <c:pt idx="35">
                  <c:v>34899</c:v>
                </c:pt>
                <c:pt idx="36">
                  <c:v>34718</c:v>
                </c:pt>
                <c:pt idx="37">
                  <c:v>34534</c:v>
                </c:pt>
                <c:pt idx="38">
                  <c:v>34353</c:v>
                </c:pt>
                <c:pt idx="39">
                  <c:v>34169</c:v>
                </c:pt>
                <c:pt idx="40">
                  <c:v>33988</c:v>
                </c:pt>
              </c:numCache>
            </c:numRef>
          </c:cat>
          <c:val>
            <c:numRef>
              <c:f>Sheet6!$B$1:$B$41</c:f>
              <c:numCache>
                <c:formatCode>#,##0</c:formatCode>
                <c:ptCount val="41"/>
                <c:pt idx="0">
                  <c:v>996230757.00000024</c:v>
                </c:pt>
                <c:pt idx="1">
                  <c:v>963518597.99999988</c:v>
                </c:pt>
                <c:pt idx="2">
                  <c:v>908585739.00000012</c:v>
                </c:pt>
                <c:pt idx="3">
                  <c:v>888239420.00000024</c:v>
                </c:pt>
                <c:pt idx="4">
                  <c:v>849869781.00000012</c:v>
                </c:pt>
                <c:pt idx="5">
                  <c:v>818374269.00000012</c:v>
                </c:pt>
                <c:pt idx="6">
                  <c:v>768913035.99999988</c:v>
                </c:pt>
                <c:pt idx="7">
                  <c:v>732740443.99999988</c:v>
                </c:pt>
                <c:pt idx="8">
                  <c:v>681064561</c:v>
                </c:pt>
                <c:pt idx="9">
                  <c:v>625226456</c:v>
                </c:pt>
                <c:pt idx="10">
                  <c:v>570937778.00000012</c:v>
                </c:pt>
                <c:pt idx="11">
                  <c:v>541677360.00000012</c:v>
                </c:pt>
                <c:pt idx="12">
                  <c:v>489774269</c:v>
                </c:pt>
                <c:pt idx="13">
                  <c:v>433193199</c:v>
                </c:pt>
                <c:pt idx="14">
                  <c:v>439286364</c:v>
                </c:pt>
                <c:pt idx="15">
                  <c:v>394991609</c:v>
                </c:pt>
                <c:pt idx="16">
                  <c:v>353284186.99999976</c:v>
                </c:pt>
                <c:pt idx="17">
                  <c:v>317646084</c:v>
                </c:pt>
                <c:pt idx="18">
                  <c:v>285139107</c:v>
                </c:pt>
                <c:pt idx="19">
                  <c:v>233101480.99999997</c:v>
                </c:pt>
                <c:pt idx="20">
                  <c:v>171638297.00000003</c:v>
                </c:pt>
                <c:pt idx="21">
                  <c:v>162128493</c:v>
                </c:pt>
                <c:pt idx="22">
                  <c:v>147344723</c:v>
                </c:pt>
                <c:pt idx="23">
                  <c:v>125888197</c:v>
                </c:pt>
                <c:pt idx="24">
                  <c:v>109574428.99999999</c:v>
                </c:pt>
                <c:pt idx="25">
                  <c:v>93047785</c:v>
                </c:pt>
                <c:pt idx="26">
                  <c:v>72398092</c:v>
                </c:pt>
                <c:pt idx="27">
                  <c:v>56218000</c:v>
                </c:pt>
                <c:pt idx="28">
                  <c:v>43230000</c:v>
                </c:pt>
                <c:pt idx="29">
                  <c:v>36739000</c:v>
                </c:pt>
                <c:pt idx="30">
                  <c:v>29670000</c:v>
                </c:pt>
                <c:pt idx="31">
                  <c:v>19540000</c:v>
                </c:pt>
                <c:pt idx="32">
                  <c:v>16146000</c:v>
                </c:pt>
                <c:pt idx="33">
                  <c:v>12881000</c:v>
                </c:pt>
                <c:pt idx="34">
                  <c:v>9472000.0000000019</c:v>
                </c:pt>
                <c:pt idx="35">
                  <c:v>6642000</c:v>
                </c:pt>
                <c:pt idx="36">
                  <c:v>4852000</c:v>
                </c:pt>
                <c:pt idx="37">
                  <c:v>3211999.9999999986</c:v>
                </c:pt>
                <c:pt idx="38">
                  <c:v>2217000</c:v>
                </c:pt>
                <c:pt idx="39">
                  <c:v>1776000.0000000002</c:v>
                </c:pt>
                <c:pt idx="40">
                  <c:v>1313000</c:v>
                </c:pt>
              </c:numCache>
            </c:numRef>
          </c:val>
        </c:ser>
        <c:marker val="1"/>
        <c:axId val="96188672"/>
        <c:axId val="135493120"/>
      </c:lineChart>
      <c:dateAx>
        <c:axId val="96188672"/>
        <c:scaling>
          <c:orientation val="minMax"/>
        </c:scaling>
        <c:axPos val="b"/>
        <c:numFmt formatCode="yyyy" sourceLinked="0"/>
        <c:tickLblPos val="nextTo"/>
        <c:txPr>
          <a:bodyPr/>
          <a:lstStyle/>
          <a:p>
            <a:pPr>
              <a:defRPr sz="2400"/>
            </a:pPr>
            <a:endParaRPr lang="en-US"/>
          </a:p>
        </c:txPr>
        <c:crossAx val="135493120"/>
        <c:crosses val="autoZero"/>
        <c:auto val="1"/>
        <c:lblOffset val="100"/>
        <c:baseTimeUnit val="months"/>
        <c:majorUnit val="4"/>
        <c:majorTimeUnit val="years"/>
      </c:dateAx>
      <c:valAx>
        <c:axId val="135493120"/>
        <c:scaling>
          <c:orientation val="minMax"/>
          <c:max val="1000000000"/>
        </c:scaling>
        <c:axPos val="l"/>
        <c:majorGridlines/>
        <c:numFmt formatCode="#,##0" sourceLinked="0"/>
        <c:tickLblPos val="nextTo"/>
        <c:txPr>
          <a:bodyPr/>
          <a:lstStyle/>
          <a:p>
            <a:pPr>
              <a:defRPr sz="2400"/>
            </a:pPr>
            <a:endParaRPr lang="en-US"/>
          </a:p>
        </c:txPr>
        <c:crossAx val="96188672"/>
        <c:crosses val="autoZero"/>
        <c:crossBetween val="between"/>
        <c:dispUnits>
          <c:builtInUnit val="millions"/>
        </c:dispUnits>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style val="18"/>
  <c:chart>
    <c:plotArea>
      <c:layout/>
      <c:lineChart>
        <c:grouping val="standard"/>
        <c:ser>
          <c:idx val="0"/>
          <c:order val="0"/>
          <c:spPr>
            <a:ln>
              <a:solidFill>
                <a:srgbClr val="FFFF00"/>
              </a:solidFill>
            </a:ln>
          </c:spPr>
          <c:marker>
            <c:symbol val="none"/>
          </c:marker>
          <c:cat>
            <c:numRef>
              <c:f>'rfcs_month-3.csv'!$B$1:$B$495</c:f>
              <c:numCache>
                <c:formatCode>m/d/yy</c:formatCode>
                <c:ptCount val="495"/>
                <c:pt idx="0">
                  <c:v>23436</c:v>
                </c:pt>
                <c:pt idx="1">
                  <c:v>23832</c:v>
                </c:pt>
                <c:pt idx="2">
                  <c:v>23862</c:v>
                </c:pt>
                <c:pt idx="3">
                  <c:v>23893</c:v>
                </c:pt>
                <c:pt idx="4">
                  <c:v>23923</c:v>
                </c:pt>
                <c:pt idx="5">
                  <c:v>23954</c:v>
                </c:pt>
                <c:pt idx="6">
                  <c:v>23985</c:v>
                </c:pt>
                <c:pt idx="7">
                  <c:v>24015</c:v>
                </c:pt>
                <c:pt idx="8">
                  <c:v>24046</c:v>
                </c:pt>
                <c:pt idx="9">
                  <c:v>24076</c:v>
                </c:pt>
                <c:pt idx="10">
                  <c:v>24107</c:v>
                </c:pt>
                <c:pt idx="11">
                  <c:v>24138</c:v>
                </c:pt>
                <c:pt idx="12">
                  <c:v>24166</c:v>
                </c:pt>
                <c:pt idx="13">
                  <c:v>24197</c:v>
                </c:pt>
                <c:pt idx="14">
                  <c:v>24227</c:v>
                </c:pt>
                <c:pt idx="15">
                  <c:v>24258</c:v>
                </c:pt>
                <c:pt idx="16">
                  <c:v>24288</c:v>
                </c:pt>
                <c:pt idx="17">
                  <c:v>24319</c:v>
                </c:pt>
                <c:pt idx="18">
                  <c:v>24350</c:v>
                </c:pt>
                <c:pt idx="19">
                  <c:v>24380</c:v>
                </c:pt>
                <c:pt idx="20">
                  <c:v>24411</c:v>
                </c:pt>
                <c:pt idx="21">
                  <c:v>24441</c:v>
                </c:pt>
                <c:pt idx="22">
                  <c:v>24472</c:v>
                </c:pt>
                <c:pt idx="23">
                  <c:v>24503</c:v>
                </c:pt>
                <c:pt idx="24">
                  <c:v>24531</c:v>
                </c:pt>
                <c:pt idx="25">
                  <c:v>24562</c:v>
                </c:pt>
                <c:pt idx="26">
                  <c:v>24592</c:v>
                </c:pt>
                <c:pt idx="27">
                  <c:v>24623</c:v>
                </c:pt>
                <c:pt idx="28">
                  <c:v>24653</c:v>
                </c:pt>
                <c:pt idx="29">
                  <c:v>24684</c:v>
                </c:pt>
                <c:pt idx="30">
                  <c:v>24715</c:v>
                </c:pt>
                <c:pt idx="31">
                  <c:v>24745</c:v>
                </c:pt>
                <c:pt idx="32">
                  <c:v>24776</c:v>
                </c:pt>
                <c:pt idx="33">
                  <c:v>24806</c:v>
                </c:pt>
                <c:pt idx="34">
                  <c:v>24837</c:v>
                </c:pt>
                <c:pt idx="35">
                  <c:v>24868</c:v>
                </c:pt>
                <c:pt idx="36">
                  <c:v>24897</c:v>
                </c:pt>
                <c:pt idx="37">
                  <c:v>24928</c:v>
                </c:pt>
                <c:pt idx="38">
                  <c:v>24958</c:v>
                </c:pt>
                <c:pt idx="39">
                  <c:v>24989</c:v>
                </c:pt>
                <c:pt idx="40">
                  <c:v>25019</c:v>
                </c:pt>
                <c:pt idx="41">
                  <c:v>25050</c:v>
                </c:pt>
                <c:pt idx="42">
                  <c:v>25081</c:v>
                </c:pt>
                <c:pt idx="43">
                  <c:v>25111</c:v>
                </c:pt>
                <c:pt idx="44">
                  <c:v>25142</c:v>
                </c:pt>
                <c:pt idx="45">
                  <c:v>25172</c:v>
                </c:pt>
                <c:pt idx="46">
                  <c:v>25203</c:v>
                </c:pt>
                <c:pt idx="47">
                  <c:v>25234</c:v>
                </c:pt>
                <c:pt idx="48">
                  <c:v>25262</c:v>
                </c:pt>
                <c:pt idx="49">
                  <c:v>25293</c:v>
                </c:pt>
                <c:pt idx="50">
                  <c:v>25323</c:v>
                </c:pt>
                <c:pt idx="51">
                  <c:v>25354</c:v>
                </c:pt>
                <c:pt idx="52">
                  <c:v>25384</c:v>
                </c:pt>
                <c:pt idx="53">
                  <c:v>25415</c:v>
                </c:pt>
                <c:pt idx="54">
                  <c:v>25446</c:v>
                </c:pt>
                <c:pt idx="55">
                  <c:v>25476</c:v>
                </c:pt>
                <c:pt idx="56">
                  <c:v>25507</c:v>
                </c:pt>
                <c:pt idx="57">
                  <c:v>25537</c:v>
                </c:pt>
                <c:pt idx="58">
                  <c:v>25568</c:v>
                </c:pt>
                <c:pt idx="59">
                  <c:v>25599</c:v>
                </c:pt>
                <c:pt idx="60">
                  <c:v>25627</c:v>
                </c:pt>
                <c:pt idx="61">
                  <c:v>25658</c:v>
                </c:pt>
                <c:pt idx="62">
                  <c:v>25688</c:v>
                </c:pt>
                <c:pt idx="63">
                  <c:v>25719</c:v>
                </c:pt>
                <c:pt idx="64">
                  <c:v>25749</c:v>
                </c:pt>
                <c:pt idx="65">
                  <c:v>25780</c:v>
                </c:pt>
                <c:pt idx="66">
                  <c:v>25811</c:v>
                </c:pt>
                <c:pt idx="67">
                  <c:v>25841</c:v>
                </c:pt>
                <c:pt idx="68">
                  <c:v>25872</c:v>
                </c:pt>
                <c:pt idx="69">
                  <c:v>25902</c:v>
                </c:pt>
                <c:pt idx="70">
                  <c:v>25933</c:v>
                </c:pt>
                <c:pt idx="71">
                  <c:v>25964</c:v>
                </c:pt>
                <c:pt idx="72">
                  <c:v>25992</c:v>
                </c:pt>
                <c:pt idx="73">
                  <c:v>26023</c:v>
                </c:pt>
                <c:pt idx="74">
                  <c:v>26053</c:v>
                </c:pt>
                <c:pt idx="75">
                  <c:v>26084</c:v>
                </c:pt>
                <c:pt idx="76">
                  <c:v>26114</c:v>
                </c:pt>
                <c:pt idx="77">
                  <c:v>26145</c:v>
                </c:pt>
                <c:pt idx="78">
                  <c:v>26206</c:v>
                </c:pt>
                <c:pt idx="79">
                  <c:v>26267</c:v>
                </c:pt>
                <c:pt idx="80">
                  <c:v>26298</c:v>
                </c:pt>
                <c:pt idx="81">
                  <c:v>26329</c:v>
                </c:pt>
                <c:pt idx="82">
                  <c:v>26358</c:v>
                </c:pt>
                <c:pt idx="83">
                  <c:v>26419</c:v>
                </c:pt>
                <c:pt idx="84">
                  <c:v>26450</c:v>
                </c:pt>
                <c:pt idx="85">
                  <c:v>26480</c:v>
                </c:pt>
                <c:pt idx="86">
                  <c:v>26511</c:v>
                </c:pt>
                <c:pt idx="87">
                  <c:v>26542</c:v>
                </c:pt>
                <c:pt idx="88">
                  <c:v>26572</c:v>
                </c:pt>
                <c:pt idx="89">
                  <c:v>26754</c:v>
                </c:pt>
                <c:pt idx="90">
                  <c:v>26784</c:v>
                </c:pt>
                <c:pt idx="91">
                  <c:v>26815</c:v>
                </c:pt>
                <c:pt idx="92">
                  <c:v>26845</c:v>
                </c:pt>
                <c:pt idx="93">
                  <c:v>26937</c:v>
                </c:pt>
                <c:pt idx="94">
                  <c:v>26968</c:v>
                </c:pt>
                <c:pt idx="95">
                  <c:v>26998</c:v>
                </c:pt>
                <c:pt idx="96">
                  <c:v>27029</c:v>
                </c:pt>
                <c:pt idx="97">
                  <c:v>27060</c:v>
                </c:pt>
                <c:pt idx="98">
                  <c:v>27119</c:v>
                </c:pt>
                <c:pt idx="99">
                  <c:v>27149</c:v>
                </c:pt>
                <c:pt idx="100">
                  <c:v>27302</c:v>
                </c:pt>
                <c:pt idx="101">
                  <c:v>27394</c:v>
                </c:pt>
                <c:pt idx="102">
                  <c:v>27425</c:v>
                </c:pt>
                <c:pt idx="103">
                  <c:v>27484</c:v>
                </c:pt>
                <c:pt idx="104">
                  <c:v>27514</c:v>
                </c:pt>
                <c:pt idx="105">
                  <c:v>27545</c:v>
                </c:pt>
                <c:pt idx="106">
                  <c:v>27606</c:v>
                </c:pt>
                <c:pt idx="107">
                  <c:v>27637</c:v>
                </c:pt>
                <c:pt idx="108">
                  <c:v>27667</c:v>
                </c:pt>
                <c:pt idx="109">
                  <c:v>27790</c:v>
                </c:pt>
                <c:pt idx="110">
                  <c:v>27911</c:v>
                </c:pt>
                <c:pt idx="111">
                  <c:v>27941</c:v>
                </c:pt>
                <c:pt idx="112">
                  <c:v>27972</c:v>
                </c:pt>
                <c:pt idx="113">
                  <c:v>28003</c:v>
                </c:pt>
                <c:pt idx="114">
                  <c:v>28033</c:v>
                </c:pt>
                <c:pt idx="115">
                  <c:v>28064</c:v>
                </c:pt>
                <c:pt idx="116">
                  <c:v>28125</c:v>
                </c:pt>
                <c:pt idx="117">
                  <c:v>28156</c:v>
                </c:pt>
                <c:pt idx="118">
                  <c:v>28245</c:v>
                </c:pt>
                <c:pt idx="119">
                  <c:v>28276</c:v>
                </c:pt>
                <c:pt idx="120">
                  <c:v>28306</c:v>
                </c:pt>
                <c:pt idx="121">
                  <c:v>28337</c:v>
                </c:pt>
                <c:pt idx="122">
                  <c:v>28398</c:v>
                </c:pt>
                <c:pt idx="123">
                  <c:v>28459</c:v>
                </c:pt>
                <c:pt idx="124">
                  <c:v>28549</c:v>
                </c:pt>
                <c:pt idx="125">
                  <c:v>28580</c:v>
                </c:pt>
                <c:pt idx="126">
                  <c:v>28702</c:v>
                </c:pt>
                <c:pt idx="127">
                  <c:v>28733</c:v>
                </c:pt>
                <c:pt idx="128">
                  <c:v>28763</c:v>
                </c:pt>
                <c:pt idx="129">
                  <c:v>28794</c:v>
                </c:pt>
                <c:pt idx="130">
                  <c:v>28824</c:v>
                </c:pt>
                <c:pt idx="131">
                  <c:v>28855</c:v>
                </c:pt>
                <c:pt idx="132">
                  <c:v>28886</c:v>
                </c:pt>
                <c:pt idx="133">
                  <c:v>28914</c:v>
                </c:pt>
                <c:pt idx="134">
                  <c:v>28945</c:v>
                </c:pt>
                <c:pt idx="135">
                  <c:v>28975</c:v>
                </c:pt>
                <c:pt idx="136">
                  <c:v>29006</c:v>
                </c:pt>
                <c:pt idx="137">
                  <c:v>29036</c:v>
                </c:pt>
                <c:pt idx="138">
                  <c:v>29128</c:v>
                </c:pt>
                <c:pt idx="139">
                  <c:v>29159</c:v>
                </c:pt>
                <c:pt idx="140">
                  <c:v>29189</c:v>
                </c:pt>
                <c:pt idx="141">
                  <c:v>29220</c:v>
                </c:pt>
                <c:pt idx="142">
                  <c:v>29251</c:v>
                </c:pt>
                <c:pt idx="143">
                  <c:v>29280</c:v>
                </c:pt>
                <c:pt idx="144">
                  <c:v>29341</c:v>
                </c:pt>
                <c:pt idx="145">
                  <c:v>29372</c:v>
                </c:pt>
                <c:pt idx="146">
                  <c:v>29402</c:v>
                </c:pt>
                <c:pt idx="147">
                  <c:v>29433</c:v>
                </c:pt>
                <c:pt idx="148">
                  <c:v>29464</c:v>
                </c:pt>
                <c:pt idx="149">
                  <c:v>29494</c:v>
                </c:pt>
                <c:pt idx="150">
                  <c:v>29525</c:v>
                </c:pt>
                <c:pt idx="151">
                  <c:v>29586</c:v>
                </c:pt>
                <c:pt idx="152">
                  <c:v>29617</c:v>
                </c:pt>
                <c:pt idx="153">
                  <c:v>29645</c:v>
                </c:pt>
                <c:pt idx="154">
                  <c:v>29706</c:v>
                </c:pt>
                <c:pt idx="155">
                  <c:v>29737</c:v>
                </c:pt>
                <c:pt idx="156">
                  <c:v>29767</c:v>
                </c:pt>
                <c:pt idx="157">
                  <c:v>29798</c:v>
                </c:pt>
                <c:pt idx="158">
                  <c:v>29829</c:v>
                </c:pt>
                <c:pt idx="159">
                  <c:v>29859</c:v>
                </c:pt>
                <c:pt idx="160">
                  <c:v>29890</c:v>
                </c:pt>
                <c:pt idx="161">
                  <c:v>29920</c:v>
                </c:pt>
                <c:pt idx="162">
                  <c:v>29951</c:v>
                </c:pt>
                <c:pt idx="163">
                  <c:v>29982</c:v>
                </c:pt>
                <c:pt idx="164">
                  <c:v>30010</c:v>
                </c:pt>
                <c:pt idx="165">
                  <c:v>30041</c:v>
                </c:pt>
                <c:pt idx="166">
                  <c:v>30071</c:v>
                </c:pt>
                <c:pt idx="167">
                  <c:v>30102</c:v>
                </c:pt>
                <c:pt idx="168">
                  <c:v>30132</c:v>
                </c:pt>
                <c:pt idx="169">
                  <c:v>30163</c:v>
                </c:pt>
                <c:pt idx="170">
                  <c:v>30285</c:v>
                </c:pt>
                <c:pt idx="171">
                  <c:v>30316</c:v>
                </c:pt>
                <c:pt idx="172">
                  <c:v>30375</c:v>
                </c:pt>
                <c:pt idx="173">
                  <c:v>30406</c:v>
                </c:pt>
                <c:pt idx="174">
                  <c:v>30436</c:v>
                </c:pt>
                <c:pt idx="175">
                  <c:v>30467</c:v>
                </c:pt>
                <c:pt idx="176">
                  <c:v>30497</c:v>
                </c:pt>
                <c:pt idx="177">
                  <c:v>30528</c:v>
                </c:pt>
                <c:pt idx="178">
                  <c:v>30559</c:v>
                </c:pt>
                <c:pt idx="179">
                  <c:v>30589</c:v>
                </c:pt>
                <c:pt idx="180">
                  <c:v>30620</c:v>
                </c:pt>
                <c:pt idx="181">
                  <c:v>30650</c:v>
                </c:pt>
                <c:pt idx="182">
                  <c:v>30681</c:v>
                </c:pt>
                <c:pt idx="183">
                  <c:v>30712</c:v>
                </c:pt>
                <c:pt idx="184">
                  <c:v>30741</c:v>
                </c:pt>
                <c:pt idx="185">
                  <c:v>30772</c:v>
                </c:pt>
                <c:pt idx="186">
                  <c:v>30802</c:v>
                </c:pt>
                <c:pt idx="187">
                  <c:v>30833</c:v>
                </c:pt>
                <c:pt idx="188">
                  <c:v>30863</c:v>
                </c:pt>
                <c:pt idx="189">
                  <c:v>30894</c:v>
                </c:pt>
                <c:pt idx="190">
                  <c:v>30925</c:v>
                </c:pt>
                <c:pt idx="191">
                  <c:v>30955</c:v>
                </c:pt>
                <c:pt idx="192">
                  <c:v>30986</c:v>
                </c:pt>
                <c:pt idx="193">
                  <c:v>31016</c:v>
                </c:pt>
                <c:pt idx="194">
                  <c:v>31047</c:v>
                </c:pt>
                <c:pt idx="195">
                  <c:v>31078</c:v>
                </c:pt>
                <c:pt idx="196">
                  <c:v>31106</c:v>
                </c:pt>
                <c:pt idx="197">
                  <c:v>31137</c:v>
                </c:pt>
                <c:pt idx="198">
                  <c:v>31167</c:v>
                </c:pt>
                <c:pt idx="199">
                  <c:v>31198</c:v>
                </c:pt>
                <c:pt idx="200">
                  <c:v>31228</c:v>
                </c:pt>
                <c:pt idx="201">
                  <c:v>31259</c:v>
                </c:pt>
                <c:pt idx="202">
                  <c:v>31290</c:v>
                </c:pt>
                <c:pt idx="203">
                  <c:v>31320</c:v>
                </c:pt>
                <c:pt idx="204">
                  <c:v>31351</c:v>
                </c:pt>
                <c:pt idx="205">
                  <c:v>31381</c:v>
                </c:pt>
                <c:pt idx="206">
                  <c:v>31412</c:v>
                </c:pt>
                <c:pt idx="207">
                  <c:v>31443</c:v>
                </c:pt>
                <c:pt idx="208">
                  <c:v>31471</c:v>
                </c:pt>
                <c:pt idx="209">
                  <c:v>31502</c:v>
                </c:pt>
                <c:pt idx="210">
                  <c:v>31532</c:v>
                </c:pt>
                <c:pt idx="211">
                  <c:v>31563</c:v>
                </c:pt>
                <c:pt idx="212">
                  <c:v>31593</c:v>
                </c:pt>
                <c:pt idx="213">
                  <c:v>31624</c:v>
                </c:pt>
                <c:pt idx="214">
                  <c:v>31655</c:v>
                </c:pt>
                <c:pt idx="215">
                  <c:v>31685</c:v>
                </c:pt>
                <c:pt idx="216">
                  <c:v>31716</c:v>
                </c:pt>
                <c:pt idx="217">
                  <c:v>31746</c:v>
                </c:pt>
                <c:pt idx="218">
                  <c:v>31777</c:v>
                </c:pt>
                <c:pt idx="219">
                  <c:v>31808</c:v>
                </c:pt>
                <c:pt idx="220">
                  <c:v>31836</c:v>
                </c:pt>
                <c:pt idx="221">
                  <c:v>31867</c:v>
                </c:pt>
                <c:pt idx="222">
                  <c:v>31897</c:v>
                </c:pt>
                <c:pt idx="223">
                  <c:v>31928</c:v>
                </c:pt>
                <c:pt idx="224">
                  <c:v>31958</c:v>
                </c:pt>
                <c:pt idx="225">
                  <c:v>31989</c:v>
                </c:pt>
                <c:pt idx="226">
                  <c:v>32020</c:v>
                </c:pt>
                <c:pt idx="227">
                  <c:v>32050</c:v>
                </c:pt>
                <c:pt idx="228">
                  <c:v>32081</c:v>
                </c:pt>
                <c:pt idx="229">
                  <c:v>32111</c:v>
                </c:pt>
                <c:pt idx="230">
                  <c:v>32142</c:v>
                </c:pt>
                <c:pt idx="231">
                  <c:v>32173</c:v>
                </c:pt>
                <c:pt idx="232">
                  <c:v>32202</c:v>
                </c:pt>
                <c:pt idx="233">
                  <c:v>32233</c:v>
                </c:pt>
                <c:pt idx="234">
                  <c:v>32263</c:v>
                </c:pt>
                <c:pt idx="235">
                  <c:v>32294</c:v>
                </c:pt>
                <c:pt idx="236">
                  <c:v>32324</c:v>
                </c:pt>
                <c:pt idx="237">
                  <c:v>32355</c:v>
                </c:pt>
                <c:pt idx="238">
                  <c:v>32386</c:v>
                </c:pt>
                <c:pt idx="239">
                  <c:v>32416</c:v>
                </c:pt>
                <c:pt idx="240">
                  <c:v>32447</c:v>
                </c:pt>
                <c:pt idx="241">
                  <c:v>32477</c:v>
                </c:pt>
                <c:pt idx="242">
                  <c:v>32508</c:v>
                </c:pt>
                <c:pt idx="243">
                  <c:v>32539</c:v>
                </c:pt>
                <c:pt idx="244">
                  <c:v>32567</c:v>
                </c:pt>
                <c:pt idx="245">
                  <c:v>32598</c:v>
                </c:pt>
                <c:pt idx="246">
                  <c:v>32628</c:v>
                </c:pt>
                <c:pt idx="247">
                  <c:v>32659</c:v>
                </c:pt>
                <c:pt idx="248">
                  <c:v>32689</c:v>
                </c:pt>
                <c:pt idx="249">
                  <c:v>32720</c:v>
                </c:pt>
                <c:pt idx="250">
                  <c:v>32751</c:v>
                </c:pt>
                <c:pt idx="251">
                  <c:v>32781</c:v>
                </c:pt>
                <c:pt idx="252">
                  <c:v>32812</c:v>
                </c:pt>
                <c:pt idx="253">
                  <c:v>32842</c:v>
                </c:pt>
                <c:pt idx="254">
                  <c:v>32873</c:v>
                </c:pt>
                <c:pt idx="255">
                  <c:v>32904</c:v>
                </c:pt>
                <c:pt idx="256">
                  <c:v>32932</c:v>
                </c:pt>
                <c:pt idx="257">
                  <c:v>32963</c:v>
                </c:pt>
                <c:pt idx="258">
                  <c:v>32993</c:v>
                </c:pt>
                <c:pt idx="259">
                  <c:v>33024</c:v>
                </c:pt>
                <c:pt idx="260">
                  <c:v>33054</c:v>
                </c:pt>
                <c:pt idx="261">
                  <c:v>33085</c:v>
                </c:pt>
                <c:pt idx="262">
                  <c:v>33116</c:v>
                </c:pt>
                <c:pt idx="263">
                  <c:v>33177</c:v>
                </c:pt>
                <c:pt idx="264">
                  <c:v>33207</c:v>
                </c:pt>
                <c:pt idx="265">
                  <c:v>33238</c:v>
                </c:pt>
                <c:pt idx="266">
                  <c:v>33269</c:v>
                </c:pt>
                <c:pt idx="267">
                  <c:v>33297</c:v>
                </c:pt>
                <c:pt idx="268">
                  <c:v>33328</c:v>
                </c:pt>
                <c:pt idx="269">
                  <c:v>33358</c:v>
                </c:pt>
                <c:pt idx="270">
                  <c:v>33419</c:v>
                </c:pt>
                <c:pt idx="271">
                  <c:v>33450</c:v>
                </c:pt>
                <c:pt idx="272">
                  <c:v>33481</c:v>
                </c:pt>
                <c:pt idx="273">
                  <c:v>33511</c:v>
                </c:pt>
                <c:pt idx="274">
                  <c:v>33542</c:v>
                </c:pt>
                <c:pt idx="275">
                  <c:v>33572</c:v>
                </c:pt>
                <c:pt idx="276">
                  <c:v>33603</c:v>
                </c:pt>
                <c:pt idx="277">
                  <c:v>33634</c:v>
                </c:pt>
                <c:pt idx="278">
                  <c:v>33663</c:v>
                </c:pt>
                <c:pt idx="279">
                  <c:v>33694</c:v>
                </c:pt>
                <c:pt idx="280">
                  <c:v>33724</c:v>
                </c:pt>
                <c:pt idx="281">
                  <c:v>33755</c:v>
                </c:pt>
                <c:pt idx="282">
                  <c:v>33785</c:v>
                </c:pt>
                <c:pt idx="283">
                  <c:v>33847</c:v>
                </c:pt>
                <c:pt idx="284">
                  <c:v>33908</c:v>
                </c:pt>
                <c:pt idx="285">
                  <c:v>33938</c:v>
                </c:pt>
                <c:pt idx="286">
                  <c:v>33969</c:v>
                </c:pt>
                <c:pt idx="287">
                  <c:v>34000</c:v>
                </c:pt>
                <c:pt idx="288">
                  <c:v>34028</c:v>
                </c:pt>
                <c:pt idx="289">
                  <c:v>34059</c:v>
                </c:pt>
                <c:pt idx="290">
                  <c:v>34089</c:v>
                </c:pt>
                <c:pt idx="291">
                  <c:v>34120</c:v>
                </c:pt>
                <c:pt idx="292">
                  <c:v>34150</c:v>
                </c:pt>
                <c:pt idx="293">
                  <c:v>34181</c:v>
                </c:pt>
                <c:pt idx="294">
                  <c:v>34212</c:v>
                </c:pt>
                <c:pt idx="295">
                  <c:v>34242</c:v>
                </c:pt>
                <c:pt idx="296">
                  <c:v>34273</c:v>
                </c:pt>
                <c:pt idx="297">
                  <c:v>34303</c:v>
                </c:pt>
                <c:pt idx="298">
                  <c:v>34334</c:v>
                </c:pt>
                <c:pt idx="299">
                  <c:v>34365</c:v>
                </c:pt>
                <c:pt idx="300">
                  <c:v>34393</c:v>
                </c:pt>
                <c:pt idx="301">
                  <c:v>34424</c:v>
                </c:pt>
                <c:pt idx="302">
                  <c:v>34454</c:v>
                </c:pt>
                <c:pt idx="303">
                  <c:v>34485</c:v>
                </c:pt>
                <c:pt idx="304">
                  <c:v>34515</c:v>
                </c:pt>
                <c:pt idx="305">
                  <c:v>34546</c:v>
                </c:pt>
                <c:pt idx="306">
                  <c:v>34577</c:v>
                </c:pt>
                <c:pt idx="307">
                  <c:v>34607</c:v>
                </c:pt>
                <c:pt idx="308">
                  <c:v>34638</c:v>
                </c:pt>
                <c:pt idx="309">
                  <c:v>34668</c:v>
                </c:pt>
                <c:pt idx="310">
                  <c:v>34699</c:v>
                </c:pt>
                <c:pt idx="311">
                  <c:v>34730</c:v>
                </c:pt>
                <c:pt idx="312">
                  <c:v>34758</c:v>
                </c:pt>
                <c:pt idx="313">
                  <c:v>34789</c:v>
                </c:pt>
                <c:pt idx="314">
                  <c:v>34819</c:v>
                </c:pt>
                <c:pt idx="315">
                  <c:v>34850</c:v>
                </c:pt>
                <c:pt idx="316">
                  <c:v>34880</c:v>
                </c:pt>
                <c:pt idx="317">
                  <c:v>34911</c:v>
                </c:pt>
                <c:pt idx="318">
                  <c:v>34942</c:v>
                </c:pt>
                <c:pt idx="319">
                  <c:v>34972</c:v>
                </c:pt>
                <c:pt idx="320">
                  <c:v>35003</c:v>
                </c:pt>
                <c:pt idx="321">
                  <c:v>35033</c:v>
                </c:pt>
                <c:pt idx="322">
                  <c:v>35064</c:v>
                </c:pt>
                <c:pt idx="323">
                  <c:v>35095</c:v>
                </c:pt>
                <c:pt idx="324">
                  <c:v>35124</c:v>
                </c:pt>
                <c:pt idx="325">
                  <c:v>35155</c:v>
                </c:pt>
                <c:pt idx="326">
                  <c:v>35185</c:v>
                </c:pt>
                <c:pt idx="327">
                  <c:v>35216</c:v>
                </c:pt>
                <c:pt idx="328">
                  <c:v>35246</c:v>
                </c:pt>
                <c:pt idx="329">
                  <c:v>35277</c:v>
                </c:pt>
                <c:pt idx="330">
                  <c:v>35308</c:v>
                </c:pt>
                <c:pt idx="331">
                  <c:v>35338</c:v>
                </c:pt>
                <c:pt idx="332">
                  <c:v>35369</c:v>
                </c:pt>
                <c:pt idx="333">
                  <c:v>35399</c:v>
                </c:pt>
                <c:pt idx="334">
                  <c:v>35430</c:v>
                </c:pt>
                <c:pt idx="335">
                  <c:v>35461</c:v>
                </c:pt>
                <c:pt idx="336">
                  <c:v>35489</c:v>
                </c:pt>
                <c:pt idx="337">
                  <c:v>35520</c:v>
                </c:pt>
                <c:pt idx="338">
                  <c:v>35550</c:v>
                </c:pt>
                <c:pt idx="339">
                  <c:v>35581</c:v>
                </c:pt>
                <c:pt idx="340">
                  <c:v>35611</c:v>
                </c:pt>
                <c:pt idx="341">
                  <c:v>35642</c:v>
                </c:pt>
                <c:pt idx="342">
                  <c:v>35673</c:v>
                </c:pt>
                <c:pt idx="343">
                  <c:v>35703</c:v>
                </c:pt>
                <c:pt idx="344">
                  <c:v>35734</c:v>
                </c:pt>
                <c:pt idx="345">
                  <c:v>35764</c:v>
                </c:pt>
                <c:pt idx="346">
                  <c:v>35795</c:v>
                </c:pt>
                <c:pt idx="347">
                  <c:v>35826</c:v>
                </c:pt>
                <c:pt idx="348">
                  <c:v>35854</c:v>
                </c:pt>
                <c:pt idx="349">
                  <c:v>35885</c:v>
                </c:pt>
                <c:pt idx="350">
                  <c:v>35915</c:v>
                </c:pt>
                <c:pt idx="351">
                  <c:v>35946</c:v>
                </c:pt>
                <c:pt idx="352">
                  <c:v>35976</c:v>
                </c:pt>
                <c:pt idx="353">
                  <c:v>36007</c:v>
                </c:pt>
                <c:pt idx="354">
                  <c:v>36038</c:v>
                </c:pt>
                <c:pt idx="355">
                  <c:v>36068</c:v>
                </c:pt>
                <c:pt idx="356">
                  <c:v>36099</c:v>
                </c:pt>
                <c:pt idx="357">
                  <c:v>36129</c:v>
                </c:pt>
                <c:pt idx="358">
                  <c:v>36160</c:v>
                </c:pt>
                <c:pt idx="359">
                  <c:v>36191</c:v>
                </c:pt>
                <c:pt idx="360">
                  <c:v>36219</c:v>
                </c:pt>
                <c:pt idx="361">
                  <c:v>36250</c:v>
                </c:pt>
                <c:pt idx="362">
                  <c:v>36280</c:v>
                </c:pt>
                <c:pt idx="363">
                  <c:v>36311</c:v>
                </c:pt>
                <c:pt idx="364">
                  <c:v>36341</c:v>
                </c:pt>
                <c:pt idx="365">
                  <c:v>36372</c:v>
                </c:pt>
                <c:pt idx="366">
                  <c:v>36403</c:v>
                </c:pt>
                <c:pt idx="367">
                  <c:v>36433</c:v>
                </c:pt>
                <c:pt idx="368">
                  <c:v>36464</c:v>
                </c:pt>
                <c:pt idx="369">
                  <c:v>36494</c:v>
                </c:pt>
                <c:pt idx="370">
                  <c:v>36525</c:v>
                </c:pt>
                <c:pt idx="371">
                  <c:v>36556</c:v>
                </c:pt>
                <c:pt idx="372">
                  <c:v>36585</c:v>
                </c:pt>
                <c:pt idx="373">
                  <c:v>36616</c:v>
                </c:pt>
                <c:pt idx="374">
                  <c:v>36646</c:v>
                </c:pt>
                <c:pt idx="375">
                  <c:v>36677</c:v>
                </c:pt>
                <c:pt idx="376">
                  <c:v>36707</c:v>
                </c:pt>
                <c:pt idx="377">
                  <c:v>36738</c:v>
                </c:pt>
                <c:pt idx="378">
                  <c:v>36769</c:v>
                </c:pt>
                <c:pt idx="379">
                  <c:v>36799</c:v>
                </c:pt>
                <c:pt idx="380">
                  <c:v>36830</c:v>
                </c:pt>
                <c:pt idx="381">
                  <c:v>36860</c:v>
                </c:pt>
                <c:pt idx="382">
                  <c:v>36891</c:v>
                </c:pt>
                <c:pt idx="383">
                  <c:v>36922</c:v>
                </c:pt>
                <c:pt idx="384">
                  <c:v>36950</c:v>
                </c:pt>
                <c:pt idx="385">
                  <c:v>36981</c:v>
                </c:pt>
                <c:pt idx="386">
                  <c:v>37011</c:v>
                </c:pt>
                <c:pt idx="387">
                  <c:v>37042</c:v>
                </c:pt>
                <c:pt idx="388">
                  <c:v>37072</c:v>
                </c:pt>
                <c:pt idx="389">
                  <c:v>37103</c:v>
                </c:pt>
                <c:pt idx="390">
                  <c:v>37134</c:v>
                </c:pt>
                <c:pt idx="391">
                  <c:v>37164</c:v>
                </c:pt>
                <c:pt idx="392">
                  <c:v>37195</c:v>
                </c:pt>
                <c:pt idx="393">
                  <c:v>37225</c:v>
                </c:pt>
                <c:pt idx="394">
                  <c:v>37256</c:v>
                </c:pt>
                <c:pt idx="395">
                  <c:v>37287</c:v>
                </c:pt>
                <c:pt idx="396">
                  <c:v>37315</c:v>
                </c:pt>
                <c:pt idx="397">
                  <c:v>37346</c:v>
                </c:pt>
                <c:pt idx="398">
                  <c:v>37376</c:v>
                </c:pt>
                <c:pt idx="399">
                  <c:v>37407</c:v>
                </c:pt>
                <c:pt idx="400">
                  <c:v>37437</c:v>
                </c:pt>
                <c:pt idx="401">
                  <c:v>37468</c:v>
                </c:pt>
                <c:pt idx="402">
                  <c:v>37499</c:v>
                </c:pt>
                <c:pt idx="403">
                  <c:v>37529</c:v>
                </c:pt>
                <c:pt idx="404">
                  <c:v>37560</c:v>
                </c:pt>
                <c:pt idx="405">
                  <c:v>37590</c:v>
                </c:pt>
                <c:pt idx="406">
                  <c:v>37621</c:v>
                </c:pt>
                <c:pt idx="407">
                  <c:v>37652</c:v>
                </c:pt>
                <c:pt idx="408">
                  <c:v>37680</c:v>
                </c:pt>
                <c:pt idx="409">
                  <c:v>37711</c:v>
                </c:pt>
                <c:pt idx="410">
                  <c:v>37741</c:v>
                </c:pt>
                <c:pt idx="411">
                  <c:v>37772</c:v>
                </c:pt>
                <c:pt idx="412">
                  <c:v>37802</c:v>
                </c:pt>
                <c:pt idx="413">
                  <c:v>37833</c:v>
                </c:pt>
                <c:pt idx="414">
                  <c:v>37864</c:v>
                </c:pt>
                <c:pt idx="415">
                  <c:v>37894</c:v>
                </c:pt>
                <c:pt idx="416">
                  <c:v>37925</c:v>
                </c:pt>
                <c:pt idx="417">
                  <c:v>37955</c:v>
                </c:pt>
                <c:pt idx="418">
                  <c:v>37986</c:v>
                </c:pt>
                <c:pt idx="419">
                  <c:v>38017</c:v>
                </c:pt>
                <c:pt idx="420">
                  <c:v>38046</c:v>
                </c:pt>
                <c:pt idx="421">
                  <c:v>38077</c:v>
                </c:pt>
                <c:pt idx="422">
                  <c:v>38107</c:v>
                </c:pt>
                <c:pt idx="423">
                  <c:v>38138</c:v>
                </c:pt>
                <c:pt idx="424">
                  <c:v>38168</c:v>
                </c:pt>
                <c:pt idx="425">
                  <c:v>38199</c:v>
                </c:pt>
                <c:pt idx="426">
                  <c:v>38230</c:v>
                </c:pt>
                <c:pt idx="427">
                  <c:v>38260</c:v>
                </c:pt>
                <c:pt idx="428">
                  <c:v>38291</c:v>
                </c:pt>
                <c:pt idx="429">
                  <c:v>38321</c:v>
                </c:pt>
                <c:pt idx="430">
                  <c:v>38352</c:v>
                </c:pt>
                <c:pt idx="431">
                  <c:v>38383</c:v>
                </c:pt>
                <c:pt idx="432">
                  <c:v>38411</c:v>
                </c:pt>
                <c:pt idx="433">
                  <c:v>38442</c:v>
                </c:pt>
                <c:pt idx="434">
                  <c:v>38472</c:v>
                </c:pt>
                <c:pt idx="435">
                  <c:v>38503</c:v>
                </c:pt>
                <c:pt idx="436">
                  <c:v>38533</c:v>
                </c:pt>
                <c:pt idx="437">
                  <c:v>38564</c:v>
                </c:pt>
                <c:pt idx="438">
                  <c:v>38595</c:v>
                </c:pt>
                <c:pt idx="439">
                  <c:v>38625</c:v>
                </c:pt>
                <c:pt idx="440">
                  <c:v>38656</c:v>
                </c:pt>
                <c:pt idx="441">
                  <c:v>38686</c:v>
                </c:pt>
                <c:pt idx="442">
                  <c:v>38717</c:v>
                </c:pt>
                <c:pt idx="443">
                  <c:v>38748</c:v>
                </c:pt>
                <c:pt idx="444">
                  <c:v>38776</c:v>
                </c:pt>
                <c:pt idx="445">
                  <c:v>38807</c:v>
                </c:pt>
                <c:pt idx="446">
                  <c:v>38837</c:v>
                </c:pt>
                <c:pt idx="447">
                  <c:v>38868</c:v>
                </c:pt>
                <c:pt idx="448">
                  <c:v>38898</c:v>
                </c:pt>
                <c:pt idx="449">
                  <c:v>38929</c:v>
                </c:pt>
                <c:pt idx="450">
                  <c:v>38960</c:v>
                </c:pt>
                <c:pt idx="451">
                  <c:v>38990</c:v>
                </c:pt>
                <c:pt idx="452">
                  <c:v>39021</c:v>
                </c:pt>
                <c:pt idx="453">
                  <c:v>39051</c:v>
                </c:pt>
                <c:pt idx="454">
                  <c:v>39082</c:v>
                </c:pt>
                <c:pt idx="455">
                  <c:v>39113</c:v>
                </c:pt>
                <c:pt idx="456">
                  <c:v>39141</c:v>
                </c:pt>
                <c:pt idx="457">
                  <c:v>39172</c:v>
                </c:pt>
                <c:pt idx="458">
                  <c:v>39202</c:v>
                </c:pt>
                <c:pt idx="459">
                  <c:v>39233</c:v>
                </c:pt>
                <c:pt idx="460">
                  <c:v>39263</c:v>
                </c:pt>
                <c:pt idx="461">
                  <c:v>39294</c:v>
                </c:pt>
                <c:pt idx="462">
                  <c:v>39325</c:v>
                </c:pt>
                <c:pt idx="463">
                  <c:v>39355</c:v>
                </c:pt>
                <c:pt idx="464">
                  <c:v>39386</c:v>
                </c:pt>
                <c:pt idx="465">
                  <c:v>39416</c:v>
                </c:pt>
                <c:pt idx="466">
                  <c:v>39447</c:v>
                </c:pt>
                <c:pt idx="467">
                  <c:v>39478</c:v>
                </c:pt>
                <c:pt idx="468">
                  <c:v>39507</c:v>
                </c:pt>
                <c:pt idx="469">
                  <c:v>39538</c:v>
                </c:pt>
                <c:pt idx="470">
                  <c:v>39568</c:v>
                </c:pt>
                <c:pt idx="471">
                  <c:v>39599</c:v>
                </c:pt>
                <c:pt idx="472">
                  <c:v>39629</c:v>
                </c:pt>
                <c:pt idx="473">
                  <c:v>39660</c:v>
                </c:pt>
                <c:pt idx="474">
                  <c:v>39691</c:v>
                </c:pt>
                <c:pt idx="475">
                  <c:v>39721</c:v>
                </c:pt>
                <c:pt idx="476">
                  <c:v>39752</c:v>
                </c:pt>
                <c:pt idx="477">
                  <c:v>39782</c:v>
                </c:pt>
                <c:pt idx="478">
                  <c:v>39813</c:v>
                </c:pt>
                <c:pt idx="479">
                  <c:v>39844</c:v>
                </c:pt>
                <c:pt idx="480">
                  <c:v>39872</c:v>
                </c:pt>
                <c:pt idx="481">
                  <c:v>39903</c:v>
                </c:pt>
                <c:pt idx="482">
                  <c:v>39933</c:v>
                </c:pt>
                <c:pt idx="483">
                  <c:v>39964</c:v>
                </c:pt>
                <c:pt idx="484">
                  <c:v>39994</c:v>
                </c:pt>
                <c:pt idx="485">
                  <c:v>40025</c:v>
                </c:pt>
                <c:pt idx="486">
                  <c:v>40056</c:v>
                </c:pt>
                <c:pt idx="487">
                  <c:v>40086</c:v>
                </c:pt>
                <c:pt idx="488">
                  <c:v>40117</c:v>
                </c:pt>
                <c:pt idx="489">
                  <c:v>40147</c:v>
                </c:pt>
                <c:pt idx="490">
                  <c:v>40178</c:v>
                </c:pt>
                <c:pt idx="491">
                  <c:v>40209</c:v>
                </c:pt>
                <c:pt idx="492">
                  <c:v>40237</c:v>
                </c:pt>
                <c:pt idx="493">
                  <c:v>40268</c:v>
                </c:pt>
              </c:numCache>
            </c:numRef>
          </c:cat>
          <c:val>
            <c:numRef>
              <c:f>'rfcs_month-3.csv'!$D$1:$D$495</c:f>
              <c:numCache>
                <c:formatCode>General</c:formatCode>
                <c:ptCount val="495"/>
                <c:pt idx="0">
                  <c:v>1</c:v>
                </c:pt>
                <c:pt idx="1">
                  <c:v>2</c:v>
                </c:pt>
                <c:pt idx="2">
                  <c:v>6</c:v>
                </c:pt>
                <c:pt idx="3">
                  <c:v>9</c:v>
                </c:pt>
                <c:pt idx="4">
                  <c:v>10</c:v>
                </c:pt>
                <c:pt idx="5">
                  <c:v>11</c:v>
                </c:pt>
                <c:pt idx="6">
                  <c:v>16</c:v>
                </c:pt>
                <c:pt idx="7">
                  <c:v>18</c:v>
                </c:pt>
                <c:pt idx="8">
                  <c:v>24</c:v>
                </c:pt>
                <c:pt idx="9">
                  <c:v>25</c:v>
                </c:pt>
                <c:pt idx="10">
                  <c:v>26</c:v>
                </c:pt>
                <c:pt idx="11">
                  <c:v>29</c:v>
                </c:pt>
                <c:pt idx="12">
                  <c:v>33</c:v>
                </c:pt>
                <c:pt idx="13">
                  <c:v>41</c:v>
                </c:pt>
                <c:pt idx="14">
                  <c:v>49</c:v>
                </c:pt>
                <c:pt idx="15">
                  <c:v>50</c:v>
                </c:pt>
                <c:pt idx="16">
                  <c:v>57</c:v>
                </c:pt>
                <c:pt idx="17">
                  <c:v>62</c:v>
                </c:pt>
                <c:pt idx="18">
                  <c:v>66</c:v>
                </c:pt>
                <c:pt idx="19">
                  <c:v>70</c:v>
                </c:pt>
                <c:pt idx="20">
                  <c:v>75</c:v>
                </c:pt>
                <c:pt idx="21">
                  <c:v>77</c:v>
                </c:pt>
                <c:pt idx="22">
                  <c:v>84</c:v>
                </c:pt>
                <c:pt idx="23">
                  <c:v>91</c:v>
                </c:pt>
                <c:pt idx="24">
                  <c:v>102</c:v>
                </c:pt>
                <c:pt idx="25">
                  <c:v>109</c:v>
                </c:pt>
                <c:pt idx="26">
                  <c:v>139</c:v>
                </c:pt>
                <c:pt idx="27">
                  <c:v>166</c:v>
                </c:pt>
                <c:pt idx="28">
                  <c:v>178</c:v>
                </c:pt>
                <c:pt idx="29">
                  <c:v>197</c:v>
                </c:pt>
                <c:pt idx="30">
                  <c:v>212</c:v>
                </c:pt>
                <c:pt idx="31">
                  <c:v>234</c:v>
                </c:pt>
                <c:pt idx="32">
                  <c:v>248</c:v>
                </c:pt>
                <c:pt idx="33">
                  <c:v>257</c:v>
                </c:pt>
                <c:pt idx="34">
                  <c:v>266</c:v>
                </c:pt>
                <c:pt idx="35">
                  <c:v>279</c:v>
                </c:pt>
                <c:pt idx="36">
                  <c:v>289</c:v>
                </c:pt>
                <c:pt idx="37">
                  <c:v>302</c:v>
                </c:pt>
                <c:pt idx="38">
                  <c:v>312</c:v>
                </c:pt>
                <c:pt idx="39">
                  <c:v>329</c:v>
                </c:pt>
                <c:pt idx="40">
                  <c:v>338</c:v>
                </c:pt>
                <c:pt idx="41">
                  <c:v>352</c:v>
                </c:pt>
                <c:pt idx="42">
                  <c:v>364</c:v>
                </c:pt>
                <c:pt idx="43">
                  <c:v>370</c:v>
                </c:pt>
                <c:pt idx="44">
                  <c:v>380</c:v>
                </c:pt>
                <c:pt idx="45">
                  <c:v>389</c:v>
                </c:pt>
                <c:pt idx="46">
                  <c:v>400</c:v>
                </c:pt>
                <c:pt idx="47">
                  <c:v>416</c:v>
                </c:pt>
                <c:pt idx="48">
                  <c:v>437</c:v>
                </c:pt>
                <c:pt idx="49">
                  <c:v>455</c:v>
                </c:pt>
                <c:pt idx="50">
                  <c:v>468</c:v>
                </c:pt>
                <c:pt idx="51">
                  <c:v>479</c:v>
                </c:pt>
                <c:pt idx="52">
                  <c:v>497</c:v>
                </c:pt>
                <c:pt idx="53">
                  <c:v>510</c:v>
                </c:pt>
                <c:pt idx="54">
                  <c:v>523</c:v>
                </c:pt>
                <c:pt idx="55">
                  <c:v>530</c:v>
                </c:pt>
                <c:pt idx="56">
                  <c:v>536</c:v>
                </c:pt>
                <c:pt idx="57">
                  <c:v>550</c:v>
                </c:pt>
                <c:pt idx="58">
                  <c:v>562</c:v>
                </c:pt>
                <c:pt idx="59">
                  <c:v>568</c:v>
                </c:pt>
                <c:pt idx="60">
                  <c:v>573</c:v>
                </c:pt>
                <c:pt idx="61">
                  <c:v>584</c:v>
                </c:pt>
                <c:pt idx="62">
                  <c:v>590</c:v>
                </c:pt>
                <c:pt idx="63">
                  <c:v>591</c:v>
                </c:pt>
                <c:pt idx="64">
                  <c:v>594</c:v>
                </c:pt>
                <c:pt idx="65">
                  <c:v>597</c:v>
                </c:pt>
                <c:pt idx="66">
                  <c:v>599</c:v>
                </c:pt>
                <c:pt idx="67">
                  <c:v>600</c:v>
                </c:pt>
                <c:pt idx="68">
                  <c:v>610</c:v>
                </c:pt>
                <c:pt idx="69">
                  <c:v>615</c:v>
                </c:pt>
                <c:pt idx="70">
                  <c:v>622</c:v>
                </c:pt>
                <c:pt idx="71">
                  <c:v>623</c:v>
                </c:pt>
                <c:pt idx="72">
                  <c:v>624</c:v>
                </c:pt>
                <c:pt idx="73">
                  <c:v>625</c:v>
                </c:pt>
                <c:pt idx="74">
                  <c:v>629</c:v>
                </c:pt>
                <c:pt idx="75">
                  <c:v>631</c:v>
                </c:pt>
                <c:pt idx="76">
                  <c:v>637</c:v>
                </c:pt>
                <c:pt idx="77">
                  <c:v>642</c:v>
                </c:pt>
                <c:pt idx="78">
                  <c:v>643</c:v>
                </c:pt>
                <c:pt idx="79">
                  <c:v>645</c:v>
                </c:pt>
                <c:pt idx="80">
                  <c:v>646</c:v>
                </c:pt>
                <c:pt idx="81">
                  <c:v>647</c:v>
                </c:pt>
                <c:pt idx="82">
                  <c:v>648</c:v>
                </c:pt>
                <c:pt idx="83">
                  <c:v>650</c:v>
                </c:pt>
                <c:pt idx="84">
                  <c:v>651</c:v>
                </c:pt>
                <c:pt idx="85">
                  <c:v>652</c:v>
                </c:pt>
                <c:pt idx="86">
                  <c:v>654</c:v>
                </c:pt>
                <c:pt idx="87">
                  <c:v>655</c:v>
                </c:pt>
                <c:pt idx="88">
                  <c:v>657</c:v>
                </c:pt>
                <c:pt idx="89">
                  <c:v>659</c:v>
                </c:pt>
                <c:pt idx="90">
                  <c:v>661</c:v>
                </c:pt>
                <c:pt idx="91">
                  <c:v>664</c:v>
                </c:pt>
                <c:pt idx="92">
                  <c:v>665</c:v>
                </c:pt>
                <c:pt idx="93">
                  <c:v>666</c:v>
                </c:pt>
                <c:pt idx="94">
                  <c:v>670</c:v>
                </c:pt>
                <c:pt idx="95">
                  <c:v>675</c:v>
                </c:pt>
                <c:pt idx="96">
                  <c:v>677</c:v>
                </c:pt>
                <c:pt idx="97">
                  <c:v>678</c:v>
                </c:pt>
                <c:pt idx="98">
                  <c:v>681</c:v>
                </c:pt>
                <c:pt idx="99">
                  <c:v>682</c:v>
                </c:pt>
                <c:pt idx="100">
                  <c:v>684</c:v>
                </c:pt>
                <c:pt idx="101">
                  <c:v>685</c:v>
                </c:pt>
                <c:pt idx="102">
                  <c:v>686</c:v>
                </c:pt>
                <c:pt idx="103">
                  <c:v>687</c:v>
                </c:pt>
                <c:pt idx="104">
                  <c:v>688</c:v>
                </c:pt>
                <c:pt idx="105">
                  <c:v>689</c:v>
                </c:pt>
                <c:pt idx="106">
                  <c:v>690</c:v>
                </c:pt>
                <c:pt idx="107">
                  <c:v>691</c:v>
                </c:pt>
                <c:pt idx="108">
                  <c:v>692</c:v>
                </c:pt>
                <c:pt idx="109">
                  <c:v>695</c:v>
                </c:pt>
                <c:pt idx="110">
                  <c:v>696</c:v>
                </c:pt>
                <c:pt idx="111">
                  <c:v>698</c:v>
                </c:pt>
                <c:pt idx="112">
                  <c:v>699</c:v>
                </c:pt>
                <c:pt idx="113">
                  <c:v>702</c:v>
                </c:pt>
                <c:pt idx="114">
                  <c:v>706</c:v>
                </c:pt>
                <c:pt idx="115">
                  <c:v>708</c:v>
                </c:pt>
                <c:pt idx="116">
                  <c:v>709</c:v>
                </c:pt>
                <c:pt idx="117">
                  <c:v>712</c:v>
                </c:pt>
                <c:pt idx="118">
                  <c:v>715</c:v>
                </c:pt>
                <c:pt idx="119">
                  <c:v>717</c:v>
                </c:pt>
                <c:pt idx="120">
                  <c:v>718</c:v>
                </c:pt>
                <c:pt idx="121">
                  <c:v>723</c:v>
                </c:pt>
                <c:pt idx="122">
                  <c:v>734</c:v>
                </c:pt>
                <c:pt idx="123">
                  <c:v>738</c:v>
                </c:pt>
                <c:pt idx="124">
                  <c:v>741</c:v>
                </c:pt>
                <c:pt idx="125">
                  <c:v>745</c:v>
                </c:pt>
                <c:pt idx="126">
                  <c:v>750</c:v>
                </c:pt>
                <c:pt idx="127">
                  <c:v>756</c:v>
                </c:pt>
                <c:pt idx="128">
                  <c:v>762</c:v>
                </c:pt>
                <c:pt idx="129">
                  <c:v>764</c:v>
                </c:pt>
                <c:pt idx="130">
                  <c:v>770</c:v>
                </c:pt>
                <c:pt idx="131">
                  <c:v>775</c:v>
                </c:pt>
                <c:pt idx="132">
                  <c:v>780</c:v>
                </c:pt>
                <c:pt idx="133">
                  <c:v>786</c:v>
                </c:pt>
                <c:pt idx="134">
                  <c:v>787</c:v>
                </c:pt>
                <c:pt idx="135">
                  <c:v>790</c:v>
                </c:pt>
                <c:pt idx="136">
                  <c:v>806</c:v>
                </c:pt>
                <c:pt idx="137">
                  <c:v>807</c:v>
                </c:pt>
                <c:pt idx="138">
                  <c:v>809</c:v>
                </c:pt>
                <c:pt idx="139">
                  <c:v>811</c:v>
                </c:pt>
                <c:pt idx="140">
                  <c:v>815</c:v>
                </c:pt>
                <c:pt idx="141">
                  <c:v>824</c:v>
                </c:pt>
                <c:pt idx="142">
                  <c:v>826</c:v>
                </c:pt>
                <c:pt idx="143">
                  <c:v>828</c:v>
                </c:pt>
                <c:pt idx="144">
                  <c:v>834</c:v>
                </c:pt>
                <c:pt idx="145">
                  <c:v>835</c:v>
                </c:pt>
                <c:pt idx="146">
                  <c:v>839</c:v>
                </c:pt>
                <c:pt idx="147">
                  <c:v>843</c:v>
                </c:pt>
                <c:pt idx="148">
                  <c:v>845</c:v>
                </c:pt>
                <c:pt idx="149">
                  <c:v>848</c:v>
                </c:pt>
                <c:pt idx="150">
                  <c:v>858</c:v>
                </c:pt>
                <c:pt idx="151">
                  <c:v>863</c:v>
                </c:pt>
                <c:pt idx="152">
                  <c:v>869</c:v>
                </c:pt>
                <c:pt idx="153">
                  <c:v>874</c:v>
                </c:pt>
                <c:pt idx="154">
                  <c:v>878</c:v>
                </c:pt>
                <c:pt idx="155">
                  <c:v>880</c:v>
                </c:pt>
                <c:pt idx="156">
                  <c:v>882</c:v>
                </c:pt>
                <c:pt idx="157">
                  <c:v>883</c:v>
                </c:pt>
                <c:pt idx="158">
                  <c:v>884</c:v>
                </c:pt>
                <c:pt idx="159">
                  <c:v>889</c:v>
                </c:pt>
                <c:pt idx="160">
                  <c:v>893</c:v>
                </c:pt>
                <c:pt idx="161">
                  <c:v>896</c:v>
                </c:pt>
                <c:pt idx="162">
                  <c:v>904</c:v>
                </c:pt>
                <c:pt idx="163">
                  <c:v>908</c:v>
                </c:pt>
                <c:pt idx="164">
                  <c:v>912</c:v>
                </c:pt>
                <c:pt idx="165">
                  <c:v>916</c:v>
                </c:pt>
                <c:pt idx="166">
                  <c:v>919</c:v>
                </c:pt>
                <c:pt idx="167">
                  <c:v>921</c:v>
                </c:pt>
                <c:pt idx="168">
                  <c:v>923</c:v>
                </c:pt>
                <c:pt idx="169">
                  <c:v>924</c:v>
                </c:pt>
                <c:pt idx="170">
                  <c:v>927</c:v>
                </c:pt>
                <c:pt idx="171">
                  <c:v>928</c:v>
                </c:pt>
                <c:pt idx="172">
                  <c:v>930</c:v>
                </c:pt>
                <c:pt idx="173">
                  <c:v>935</c:v>
                </c:pt>
                <c:pt idx="174">
                  <c:v>937</c:v>
                </c:pt>
                <c:pt idx="175">
                  <c:v>941</c:v>
                </c:pt>
                <c:pt idx="176">
                  <c:v>947</c:v>
                </c:pt>
                <c:pt idx="177">
                  <c:v>949</c:v>
                </c:pt>
                <c:pt idx="178">
                  <c:v>952</c:v>
                </c:pt>
                <c:pt idx="179">
                  <c:v>955</c:v>
                </c:pt>
                <c:pt idx="180">
                  <c:v>960</c:v>
                </c:pt>
                <c:pt idx="181">
                  <c:v>968</c:v>
                </c:pt>
                <c:pt idx="182">
                  <c:v>970</c:v>
                </c:pt>
                <c:pt idx="183">
                  <c:v>974</c:v>
                </c:pt>
                <c:pt idx="184">
                  <c:v>981</c:v>
                </c:pt>
                <c:pt idx="185">
                  <c:v>983</c:v>
                </c:pt>
                <c:pt idx="186">
                  <c:v>986</c:v>
                </c:pt>
                <c:pt idx="187">
                  <c:v>988</c:v>
                </c:pt>
                <c:pt idx="188">
                  <c:v>992</c:v>
                </c:pt>
                <c:pt idx="189">
                  <c:v>995</c:v>
                </c:pt>
                <c:pt idx="190">
                  <c:v>1000</c:v>
                </c:pt>
                <c:pt idx="191">
                  <c:v>1001</c:v>
                </c:pt>
                <c:pt idx="192">
                  <c:v>1004</c:v>
                </c:pt>
                <c:pt idx="193">
                  <c:v>1011</c:v>
                </c:pt>
                <c:pt idx="194">
                  <c:v>1016</c:v>
                </c:pt>
                <c:pt idx="195">
                  <c:v>1017</c:v>
                </c:pt>
                <c:pt idx="196">
                  <c:v>1025</c:v>
                </c:pt>
                <c:pt idx="197">
                  <c:v>1027</c:v>
                </c:pt>
                <c:pt idx="198">
                  <c:v>1032</c:v>
                </c:pt>
                <c:pt idx="199">
                  <c:v>1033</c:v>
                </c:pt>
                <c:pt idx="200">
                  <c:v>1037</c:v>
                </c:pt>
                <c:pt idx="201">
                  <c:v>1038</c:v>
                </c:pt>
                <c:pt idx="202">
                  <c:v>1047</c:v>
                </c:pt>
                <c:pt idx="203">
                  <c:v>1052</c:v>
                </c:pt>
                <c:pt idx="204">
                  <c:v>1060</c:v>
                </c:pt>
                <c:pt idx="205">
                  <c:v>1064</c:v>
                </c:pt>
                <c:pt idx="206">
                  <c:v>1068</c:v>
                </c:pt>
                <c:pt idx="207">
                  <c:v>1070</c:v>
                </c:pt>
                <c:pt idx="208">
                  <c:v>1074</c:v>
                </c:pt>
                <c:pt idx="209">
                  <c:v>1078</c:v>
                </c:pt>
                <c:pt idx="210">
                  <c:v>1084</c:v>
                </c:pt>
                <c:pt idx="211">
                  <c:v>1090</c:v>
                </c:pt>
                <c:pt idx="212">
                  <c:v>1096</c:v>
                </c:pt>
                <c:pt idx="213">
                  <c:v>1101</c:v>
                </c:pt>
                <c:pt idx="214">
                  <c:v>1109</c:v>
                </c:pt>
                <c:pt idx="215">
                  <c:v>1110</c:v>
                </c:pt>
                <c:pt idx="216">
                  <c:v>1118</c:v>
                </c:pt>
                <c:pt idx="217">
                  <c:v>1122</c:v>
                </c:pt>
                <c:pt idx="218">
                  <c:v>1125</c:v>
                </c:pt>
                <c:pt idx="219">
                  <c:v>1128</c:v>
                </c:pt>
                <c:pt idx="220">
                  <c:v>1135</c:v>
                </c:pt>
                <c:pt idx="221">
                  <c:v>1142</c:v>
                </c:pt>
                <c:pt idx="222">
                  <c:v>1150</c:v>
                </c:pt>
                <c:pt idx="223">
                  <c:v>1162</c:v>
                </c:pt>
                <c:pt idx="224">
                  <c:v>1168</c:v>
                </c:pt>
                <c:pt idx="225">
                  <c:v>1177</c:v>
                </c:pt>
                <c:pt idx="226">
                  <c:v>1183</c:v>
                </c:pt>
                <c:pt idx="227">
                  <c:v>1189</c:v>
                </c:pt>
                <c:pt idx="228">
                  <c:v>1198</c:v>
                </c:pt>
                <c:pt idx="229">
                  <c:v>1209</c:v>
                </c:pt>
                <c:pt idx="230">
                  <c:v>1220</c:v>
                </c:pt>
                <c:pt idx="231">
                  <c:v>1227</c:v>
                </c:pt>
                <c:pt idx="232">
                  <c:v>1233</c:v>
                </c:pt>
                <c:pt idx="233">
                  <c:v>1241</c:v>
                </c:pt>
                <c:pt idx="234">
                  <c:v>1251</c:v>
                </c:pt>
                <c:pt idx="235">
                  <c:v>1266</c:v>
                </c:pt>
                <c:pt idx="236">
                  <c:v>1275</c:v>
                </c:pt>
                <c:pt idx="237">
                  <c:v>1284</c:v>
                </c:pt>
                <c:pt idx="238">
                  <c:v>1289</c:v>
                </c:pt>
                <c:pt idx="239">
                  <c:v>1294</c:v>
                </c:pt>
                <c:pt idx="240">
                  <c:v>1305</c:v>
                </c:pt>
                <c:pt idx="241">
                  <c:v>1313</c:v>
                </c:pt>
                <c:pt idx="242">
                  <c:v>1315</c:v>
                </c:pt>
                <c:pt idx="243">
                  <c:v>1340</c:v>
                </c:pt>
                <c:pt idx="244">
                  <c:v>1355</c:v>
                </c:pt>
                <c:pt idx="245">
                  <c:v>1366</c:v>
                </c:pt>
                <c:pt idx="246">
                  <c:v>1381</c:v>
                </c:pt>
                <c:pt idx="247">
                  <c:v>1393</c:v>
                </c:pt>
                <c:pt idx="248">
                  <c:v>1406</c:v>
                </c:pt>
                <c:pt idx="249">
                  <c:v>1421</c:v>
                </c:pt>
                <c:pt idx="250">
                  <c:v>1434</c:v>
                </c:pt>
                <c:pt idx="251">
                  <c:v>1455</c:v>
                </c:pt>
                <c:pt idx="252">
                  <c:v>1471</c:v>
                </c:pt>
                <c:pt idx="253">
                  <c:v>1474</c:v>
                </c:pt>
                <c:pt idx="254">
                  <c:v>1490</c:v>
                </c:pt>
                <c:pt idx="255">
                  <c:v>1503</c:v>
                </c:pt>
                <c:pt idx="256">
                  <c:v>1510</c:v>
                </c:pt>
                <c:pt idx="257">
                  <c:v>1533</c:v>
                </c:pt>
                <c:pt idx="258">
                  <c:v>1536</c:v>
                </c:pt>
                <c:pt idx="259">
                  <c:v>1557</c:v>
                </c:pt>
                <c:pt idx="260">
                  <c:v>1565</c:v>
                </c:pt>
                <c:pt idx="261">
                  <c:v>1590</c:v>
                </c:pt>
                <c:pt idx="262">
                  <c:v>1623</c:v>
                </c:pt>
                <c:pt idx="263">
                  <c:v>1635</c:v>
                </c:pt>
                <c:pt idx="264">
                  <c:v>1650</c:v>
                </c:pt>
                <c:pt idx="265">
                  <c:v>1675</c:v>
                </c:pt>
                <c:pt idx="266">
                  <c:v>1680</c:v>
                </c:pt>
                <c:pt idx="267">
                  <c:v>1686</c:v>
                </c:pt>
                <c:pt idx="268">
                  <c:v>1711</c:v>
                </c:pt>
                <c:pt idx="269">
                  <c:v>1723</c:v>
                </c:pt>
                <c:pt idx="270">
                  <c:v>1738</c:v>
                </c:pt>
                <c:pt idx="271">
                  <c:v>1740</c:v>
                </c:pt>
                <c:pt idx="272">
                  <c:v>1766</c:v>
                </c:pt>
                <c:pt idx="273">
                  <c:v>1772</c:v>
                </c:pt>
                <c:pt idx="274">
                  <c:v>1784</c:v>
                </c:pt>
                <c:pt idx="275">
                  <c:v>1793</c:v>
                </c:pt>
                <c:pt idx="276">
                  <c:v>1806</c:v>
                </c:pt>
                <c:pt idx="277">
                  <c:v>1824</c:v>
                </c:pt>
                <c:pt idx="278">
                  <c:v>1838</c:v>
                </c:pt>
                <c:pt idx="279">
                  <c:v>1846</c:v>
                </c:pt>
                <c:pt idx="280">
                  <c:v>1856</c:v>
                </c:pt>
                <c:pt idx="281">
                  <c:v>1874</c:v>
                </c:pt>
                <c:pt idx="282">
                  <c:v>1888</c:v>
                </c:pt>
                <c:pt idx="283">
                  <c:v>1919</c:v>
                </c:pt>
                <c:pt idx="284">
                  <c:v>1959</c:v>
                </c:pt>
                <c:pt idx="285">
                  <c:v>1973</c:v>
                </c:pt>
                <c:pt idx="286">
                  <c:v>1976</c:v>
                </c:pt>
                <c:pt idx="287">
                  <c:v>2018</c:v>
                </c:pt>
                <c:pt idx="288">
                  <c:v>2034</c:v>
                </c:pt>
                <c:pt idx="289">
                  <c:v>2052</c:v>
                </c:pt>
                <c:pt idx="290">
                  <c:v>2064</c:v>
                </c:pt>
                <c:pt idx="291">
                  <c:v>2074</c:v>
                </c:pt>
                <c:pt idx="292">
                  <c:v>2091</c:v>
                </c:pt>
                <c:pt idx="293">
                  <c:v>2099</c:v>
                </c:pt>
                <c:pt idx="294">
                  <c:v>2101</c:v>
                </c:pt>
                <c:pt idx="295">
                  <c:v>2133</c:v>
                </c:pt>
                <c:pt idx="296">
                  <c:v>2146</c:v>
                </c:pt>
                <c:pt idx="297">
                  <c:v>2162</c:v>
                </c:pt>
                <c:pt idx="298">
                  <c:v>2168</c:v>
                </c:pt>
                <c:pt idx="299">
                  <c:v>2205</c:v>
                </c:pt>
                <c:pt idx="300">
                  <c:v>2215</c:v>
                </c:pt>
                <c:pt idx="301">
                  <c:v>2239</c:v>
                </c:pt>
                <c:pt idx="302">
                  <c:v>2261</c:v>
                </c:pt>
                <c:pt idx="303">
                  <c:v>2277</c:v>
                </c:pt>
                <c:pt idx="304">
                  <c:v>2287</c:v>
                </c:pt>
                <c:pt idx="305">
                  <c:v>2302</c:v>
                </c:pt>
                <c:pt idx="306">
                  <c:v>2318</c:v>
                </c:pt>
                <c:pt idx="307">
                  <c:v>2338</c:v>
                </c:pt>
                <c:pt idx="308">
                  <c:v>2350</c:v>
                </c:pt>
                <c:pt idx="309">
                  <c:v>2378</c:v>
                </c:pt>
                <c:pt idx="310">
                  <c:v>2402</c:v>
                </c:pt>
                <c:pt idx="311">
                  <c:v>2427</c:v>
                </c:pt>
                <c:pt idx="312">
                  <c:v>2444</c:v>
                </c:pt>
                <c:pt idx="313">
                  <c:v>2479</c:v>
                </c:pt>
                <c:pt idx="314">
                  <c:v>2503</c:v>
                </c:pt>
                <c:pt idx="315">
                  <c:v>2518</c:v>
                </c:pt>
                <c:pt idx="316">
                  <c:v>2559</c:v>
                </c:pt>
                <c:pt idx="317">
                  <c:v>2565</c:v>
                </c:pt>
                <c:pt idx="318">
                  <c:v>2602</c:v>
                </c:pt>
                <c:pt idx="319">
                  <c:v>2627</c:v>
                </c:pt>
                <c:pt idx="320">
                  <c:v>2643</c:v>
                </c:pt>
                <c:pt idx="321">
                  <c:v>2648</c:v>
                </c:pt>
                <c:pt idx="322">
                  <c:v>2661</c:v>
                </c:pt>
                <c:pt idx="323">
                  <c:v>2680</c:v>
                </c:pt>
                <c:pt idx="324">
                  <c:v>2704</c:v>
                </c:pt>
                <c:pt idx="325">
                  <c:v>2718</c:v>
                </c:pt>
                <c:pt idx="326">
                  <c:v>2733</c:v>
                </c:pt>
                <c:pt idx="327">
                  <c:v>2766</c:v>
                </c:pt>
                <c:pt idx="328">
                  <c:v>2793</c:v>
                </c:pt>
                <c:pt idx="329">
                  <c:v>2804</c:v>
                </c:pt>
                <c:pt idx="330">
                  <c:v>2825</c:v>
                </c:pt>
                <c:pt idx="331">
                  <c:v>2870</c:v>
                </c:pt>
                <c:pt idx="332">
                  <c:v>2904</c:v>
                </c:pt>
                <c:pt idx="333">
                  <c:v>2933</c:v>
                </c:pt>
                <c:pt idx="334">
                  <c:v>2940</c:v>
                </c:pt>
                <c:pt idx="335">
                  <c:v>2972</c:v>
                </c:pt>
                <c:pt idx="336">
                  <c:v>2990</c:v>
                </c:pt>
                <c:pt idx="337">
                  <c:v>3005</c:v>
                </c:pt>
                <c:pt idx="338">
                  <c:v>3020</c:v>
                </c:pt>
                <c:pt idx="339">
                  <c:v>3028</c:v>
                </c:pt>
                <c:pt idx="340">
                  <c:v>3055</c:v>
                </c:pt>
                <c:pt idx="341">
                  <c:v>3061</c:v>
                </c:pt>
                <c:pt idx="342">
                  <c:v>3082</c:v>
                </c:pt>
                <c:pt idx="343">
                  <c:v>3095</c:v>
                </c:pt>
                <c:pt idx="344">
                  <c:v>3111</c:v>
                </c:pt>
                <c:pt idx="345">
                  <c:v>3120</c:v>
                </c:pt>
                <c:pt idx="346">
                  <c:v>3133</c:v>
                </c:pt>
                <c:pt idx="347">
                  <c:v>3153</c:v>
                </c:pt>
                <c:pt idx="348">
                  <c:v>3163</c:v>
                </c:pt>
                <c:pt idx="349">
                  <c:v>3169</c:v>
                </c:pt>
                <c:pt idx="350">
                  <c:v>3188</c:v>
                </c:pt>
                <c:pt idx="351">
                  <c:v>3198</c:v>
                </c:pt>
                <c:pt idx="352">
                  <c:v>3215</c:v>
                </c:pt>
                <c:pt idx="353">
                  <c:v>3226</c:v>
                </c:pt>
                <c:pt idx="354">
                  <c:v>3255</c:v>
                </c:pt>
                <c:pt idx="355">
                  <c:v>3281</c:v>
                </c:pt>
                <c:pt idx="356">
                  <c:v>3295</c:v>
                </c:pt>
                <c:pt idx="357">
                  <c:v>3314</c:v>
                </c:pt>
                <c:pt idx="358">
                  <c:v>3352</c:v>
                </c:pt>
                <c:pt idx="359">
                  <c:v>3379</c:v>
                </c:pt>
                <c:pt idx="360">
                  <c:v>3397</c:v>
                </c:pt>
                <c:pt idx="361">
                  <c:v>3419</c:v>
                </c:pt>
                <c:pt idx="362">
                  <c:v>3444</c:v>
                </c:pt>
                <c:pt idx="363">
                  <c:v>3453</c:v>
                </c:pt>
                <c:pt idx="364">
                  <c:v>3460</c:v>
                </c:pt>
                <c:pt idx="365">
                  <c:v>3489</c:v>
                </c:pt>
                <c:pt idx="366">
                  <c:v>3500</c:v>
                </c:pt>
                <c:pt idx="367">
                  <c:v>3530</c:v>
                </c:pt>
                <c:pt idx="368">
                  <c:v>3545</c:v>
                </c:pt>
                <c:pt idx="369">
                  <c:v>3561</c:v>
                </c:pt>
                <c:pt idx="370">
                  <c:v>3586</c:v>
                </c:pt>
                <c:pt idx="371">
                  <c:v>3595</c:v>
                </c:pt>
                <c:pt idx="372">
                  <c:v>3626</c:v>
                </c:pt>
                <c:pt idx="373">
                  <c:v>3648</c:v>
                </c:pt>
                <c:pt idx="374">
                  <c:v>3678</c:v>
                </c:pt>
                <c:pt idx="375">
                  <c:v>3694</c:v>
                </c:pt>
                <c:pt idx="376">
                  <c:v>3739</c:v>
                </c:pt>
                <c:pt idx="377">
                  <c:v>3759</c:v>
                </c:pt>
                <c:pt idx="378">
                  <c:v>3780</c:v>
                </c:pt>
                <c:pt idx="379">
                  <c:v>3813</c:v>
                </c:pt>
                <c:pt idx="380">
                  <c:v>3848</c:v>
                </c:pt>
                <c:pt idx="381">
                  <c:v>3855</c:v>
                </c:pt>
                <c:pt idx="382">
                  <c:v>3867</c:v>
                </c:pt>
                <c:pt idx="383">
                  <c:v>3884</c:v>
                </c:pt>
                <c:pt idx="384">
                  <c:v>3903</c:v>
                </c:pt>
                <c:pt idx="385">
                  <c:v>3935</c:v>
                </c:pt>
                <c:pt idx="386">
                  <c:v>3957</c:v>
                </c:pt>
                <c:pt idx="387">
                  <c:v>3981</c:v>
                </c:pt>
                <c:pt idx="388">
                  <c:v>4012</c:v>
                </c:pt>
                <c:pt idx="389">
                  <c:v>4031</c:v>
                </c:pt>
                <c:pt idx="390">
                  <c:v>4056</c:v>
                </c:pt>
                <c:pt idx="391">
                  <c:v>4078</c:v>
                </c:pt>
                <c:pt idx="392">
                  <c:v>4115</c:v>
                </c:pt>
                <c:pt idx="393">
                  <c:v>4146</c:v>
                </c:pt>
                <c:pt idx="394">
                  <c:v>4194</c:v>
                </c:pt>
                <c:pt idx="395">
                  <c:v>4247</c:v>
                </c:pt>
                <c:pt idx="396">
                  <c:v>4296</c:v>
                </c:pt>
                <c:pt idx="397">
                  <c:v>4321</c:v>
                </c:pt>
                <c:pt idx="398">
                  <c:v>4363</c:v>
                </c:pt>
                <c:pt idx="399">
                  <c:v>4400</c:v>
                </c:pt>
                <c:pt idx="400">
                  <c:v>4454</c:v>
                </c:pt>
                <c:pt idx="401">
                  <c:v>4483</c:v>
                </c:pt>
                <c:pt idx="402">
                  <c:v>4521</c:v>
                </c:pt>
                <c:pt idx="403">
                  <c:v>4556</c:v>
                </c:pt>
                <c:pt idx="404">
                  <c:v>4597</c:v>
                </c:pt>
                <c:pt idx="405">
                  <c:v>4631</c:v>
                </c:pt>
                <c:pt idx="406">
                  <c:v>4653</c:v>
                </c:pt>
                <c:pt idx="407">
                  <c:v>4675</c:v>
                </c:pt>
                <c:pt idx="408">
                  <c:v>4692</c:v>
                </c:pt>
                <c:pt idx="409">
                  <c:v>4711</c:v>
                </c:pt>
                <c:pt idx="410">
                  <c:v>4742</c:v>
                </c:pt>
                <c:pt idx="411">
                  <c:v>4772</c:v>
                </c:pt>
                <c:pt idx="412">
                  <c:v>4796</c:v>
                </c:pt>
                <c:pt idx="413">
                  <c:v>4839</c:v>
                </c:pt>
                <c:pt idx="414">
                  <c:v>4873</c:v>
                </c:pt>
                <c:pt idx="415">
                  <c:v>4908</c:v>
                </c:pt>
                <c:pt idx="416">
                  <c:v>4934</c:v>
                </c:pt>
                <c:pt idx="417">
                  <c:v>4950</c:v>
                </c:pt>
                <c:pt idx="418">
                  <c:v>4973</c:v>
                </c:pt>
                <c:pt idx="419">
                  <c:v>5007</c:v>
                </c:pt>
                <c:pt idx="420">
                  <c:v>5037</c:v>
                </c:pt>
                <c:pt idx="421">
                  <c:v>5064</c:v>
                </c:pt>
                <c:pt idx="422">
                  <c:v>5083</c:v>
                </c:pt>
                <c:pt idx="423">
                  <c:v>5101</c:v>
                </c:pt>
                <c:pt idx="424">
                  <c:v>5127</c:v>
                </c:pt>
                <c:pt idx="425">
                  <c:v>5149</c:v>
                </c:pt>
                <c:pt idx="426">
                  <c:v>5171</c:v>
                </c:pt>
                <c:pt idx="427">
                  <c:v>5201</c:v>
                </c:pt>
                <c:pt idx="428">
                  <c:v>5240</c:v>
                </c:pt>
                <c:pt idx="429">
                  <c:v>5253</c:v>
                </c:pt>
                <c:pt idx="430">
                  <c:v>5264</c:v>
                </c:pt>
                <c:pt idx="431">
                  <c:v>5275</c:v>
                </c:pt>
                <c:pt idx="432">
                  <c:v>5299</c:v>
                </c:pt>
                <c:pt idx="433">
                  <c:v>5351</c:v>
                </c:pt>
                <c:pt idx="434">
                  <c:v>5380</c:v>
                </c:pt>
                <c:pt idx="435">
                  <c:v>5399</c:v>
                </c:pt>
                <c:pt idx="436">
                  <c:v>5420</c:v>
                </c:pt>
                <c:pt idx="437">
                  <c:v>5439</c:v>
                </c:pt>
                <c:pt idx="438">
                  <c:v>5475</c:v>
                </c:pt>
                <c:pt idx="439">
                  <c:v>5495</c:v>
                </c:pt>
                <c:pt idx="440">
                  <c:v>5524</c:v>
                </c:pt>
                <c:pt idx="441">
                  <c:v>5537</c:v>
                </c:pt>
                <c:pt idx="442">
                  <c:v>5550</c:v>
                </c:pt>
                <c:pt idx="443">
                  <c:v>5583</c:v>
                </c:pt>
                <c:pt idx="444">
                  <c:v>5623</c:v>
                </c:pt>
                <c:pt idx="445">
                  <c:v>5660</c:v>
                </c:pt>
                <c:pt idx="446">
                  <c:v>5693</c:v>
                </c:pt>
                <c:pt idx="447">
                  <c:v>5726</c:v>
                </c:pt>
                <c:pt idx="448">
                  <c:v>5764</c:v>
                </c:pt>
                <c:pt idx="449">
                  <c:v>5780</c:v>
                </c:pt>
                <c:pt idx="450">
                  <c:v>5816</c:v>
                </c:pt>
                <c:pt idx="451">
                  <c:v>5842</c:v>
                </c:pt>
                <c:pt idx="452">
                  <c:v>5888</c:v>
                </c:pt>
                <c:pt idx="453">
                  <c:v>5903</c:v>
                </c:pt>
                <c:pt idx="454">
                  <c:v>5913</c:v>
                </c:pt>
                <c:pt idx="455">
                  <c:v>5936</c:v>
                </c:pt>
                <c:pt idx="456">
                  <c:v>5962</c:v>
                </c:pt>
                <c:pt idx="457">
                  <c:v>6011</c:v>
                </c:pt>
                <c:pt idx="458">
                  <c:v>6060</c:v>
                </c:pt>
                <c:pt idx="459">
                  <c:v>6097</c:v>
                </c:pt>
                <c:pt idx="460">
                  <c:v>6134</c:v>
                </c:pt>
                <c:pt idx="461">
                  <c:v>6169</c:v>
                </c:pt>
                <c:pt idx="462">
                  <c:v>6201</c:v>
                </c:pt>
                <c:pt idx="463">
                  <c:v>6219</c:v>
                </c:pt>
                <c:pt idx="464">
                  <c:v>6242</c:v>
                </c:pt>
                <c:pt idx="465">
                  <c:v>6282</c:v>
                </c:pt>
                <c:pt idx="466">
                  <c:v>6303</c:v>
                </c:pt>
                <c:pt idx="467">
                  <c:v>6317</c:v>
                </c:pt>
                <c:pt idx="468">
                  <c:v>6366</c:v>
                </c:pt>
                <c:pt idx="469">
                  <c:v>6397</c:v>
                </c:pt>
                <c:pt idx="470">
                  <c:v>6434</c:v>
                </c:pt>
                <c:pt idx="471">
                  <c:v>6459</c:v>
                </c:pt>
                <c:pt idx="472">
                  <c:v>6485</c:v>
                </c:pt>
                <c:pt idx="473">
                  <c:v>6520</c:v>
                </c:pt>
                <c:pt idx="474">
                  <c:v>6549</c:v>
                </c:pt>
                <c:pt idx="475">
                  <c:v>6564</c:v>
                </c:pt>
                <c:pt idx="476">
                  <c:v>6588</c:v>
                </c:pt>
                <c:pt idx="477">
                  <c:v>6626</c:v>
                </c:pt>
                <c:pt idx="478">
                  <c:v>6641</c:v>
                </c:pt>
                <c:pt idx="479">
                  <c:v>6679</c:v>
                </c:pt>
                <c:pt idx="480">
                  <c:v>6704</c:v>
                </c:pt>
                <c:pt idx="481">
                  <c:v>6730</c:v>
                </c:pt>
                <c:pt idx="482">
                  <c:v>6765</c:v>
                </c:pt>
                <c:pt idx="483">
                  <c:v>6786</c:v>
                </c:pt>
                <c:pt idx="484">
                  <c:v>6794</c:v>
                </c:pt>
                <c:pt idx="485">
                  <c:v>6814</c:v>
                </c:pt>
                <c:pt idx="486">
                  <c:v>6829</c:v>
                </c:pt>
                <c:pt idx="487">
                  <c:v>6852</c:v>
                </c:pt>
                <c:pt idx="488">
                  <c:v>6869</c:v>
                </c:pt>
                <c:pt idx="489">
                  <c:v>6899</c:v>
                </c:pt>
                <c:pt idx="490">
                  <c:v>6916</c:v>
                </c:pt>
                <c:pt idx="491">
                  <c:v>6940</c:v>
                </c:pt>
                <c:pt idx="492">
                  <c:v>6960</c:v>
                </c:pt>
                <c:pt idx="493">
                  <c:v>6976</c:v>
                </c:pt>
              </c:numCache>
            </c:numRef>
          </c:val>
        </c:ser>
        <c:marker val="1"/>
        <c:axId val="145364480"/>
        <c:axId val="145412480"/>
      </c:lineChart>
      <c:dateAx>
        <c:axId val="145364480"/>
        <c:scaling>
          <c:orientation val="minMax"/>
          <c:max val="40969"/>
          <c:min val="25263"/>
        </c:scaling>
        <c:axPos val="b"/>
        <c:numFmt formatCode="yyyy" sourceLinked="0"/>
        <c:tickLblPos val="nextTo"/>
        <c:spPr>
          <a:ln w="38100" cap="rnd"/>
          <a:effectLst/>
        </c:spPr>
        <c:txPr>
          <a:bodyPr/>
          <a:lstStyle/>
          <a:p>
            <a:pPr>
              <a:defRPr sz="2400"/>
            </a:pPr>
            <a:endParaRPr lang="en-US"/>
          </a:p>
        </c:txPr>
        <c:crossAx val="145412480"/>
        <c:crosses val="autoZero"/>
        <c:lblOffset val="100"/>
        <c:baseTimeUnit val="months"/>
        <c:majorUnit val="10"/>
        <c:majorTimeUnit val="years"/>
      </c:dateAx>
      <c:valAx>
        <c:axId val="145412480"/>
        <c:scaling>
          <c:orientation val="minMax"/>
          <c:max val="7000"/>
        </c:scaling>
        <c:axPos val="l"/>
        <c:majorGridlines/>
        <c:numFmt formatCode="#,##0" sourceLinked="0"/>
        <c:tickLblPos val="nextTo"/>
        <c:spPr>
          <a:ln w="38100"/>
        </c:spPr>
        <c:txPr>
          <a:bodyPr/>
          <a:lstStyle/>
          <a:p>
            <a:pPr>
              <a:defRPr sz="2400"/>
            </a:pPr>
            <a:endParaRPr lang="en-US"/>
          </a:p>
        </c:txPr>
        <c:crossAx val="145364480"/>
        <c:crossesAt val="25263"/>
        <c:crossBetween val="between"/>
      </c:valAx>
      <c:spPr>
        <a:ln>
          <a:noFill/>
        </a:ln>
      </c:spPr>
    </c:plotArea>
    <c:plotVisOnly val="1"/>
    <c:dispBlanksAs val="gap"/>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AF4FFD-8266-A144-83BB-8BEA17BF5A55}" type="datetimeFigureOut">
              <a:rPr lang="en-US" smtClean="0"/>
              <a:pPr/>
              <a:t>1/15/2015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12121-2346-5346-AE76-6F66789501E7}" type="slidenum">
              <a:rPr lang="en-US" smtClean="0"/>
              <a:pPr/>
              <a:t>‹#›</a:t>
            </a:fld>
            <a:endParaRPr lang="en-US"/>
          </a:p>
        </p:txBody>
      </p:sp>
    </p:spTree>
    <p:extLst>
      <p:ext uri="{BB962C8B-B14F-4D97-AF65-F5344CB8AC3E}">
        <p14:creationId xmlns:p14="http://schemas.microsoft.com/office/powerpoint/2010/main" xmlns="" val="25181164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1</a:t>
            </a:fld>
            <a:endParaRPr lang="en-US"/>
          </a:p>
        </p:txBody>
      </p:sp>
    </p:spTree>
    <p:extLst>
      <p:ext uri="{BB962C8B-B14F-4D97-AF65-F5344CB8AC3E}">
        <p14:creationId xmlns:p14="http://schemas.microsoft.com/office/powerpoint/2010/main" xmlns="" val="287274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11</a:t>
            </a:fld>
            <a:endParaRPr lang="en-US"/>
          </a:p>
        </p:txBody>
      </p:sp>
    </p:spTree>
    <p:extLst>
      <p:ext uri="{BB962C8B-B14F-4D97-AF65-F5344CB8AC3E}">
        <p14:creationId xmlns:p14="http://schemas.microsoft.com/office/powerpoint/2010/main" xmlns="" val="593758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12</a:t>
            </a:fld>
            <a:endParaRPr lang="en-US"/>
          </a:p>
        </p:txBody>
      </p:sp>
    </p:spTree>
    <p:extLst>
      <p:ext uri="{BB962C8B-B14F-4D97-AF65-F5344CB8AC3E}">
        <p14:creationId xmlns:p14="http://schemas.microsoft.com/office/powerpoint/2010/main" xmlns="" val="2467328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13</a:t>
            </a:fld>
            <a:endParaRPr lang="en-US"/>
          </a:p>
        </p:txBody>
      </p:sp>
    </p:spTree>
    <p:extLst>
      <p:ext uri="{BB962C8B-B14F-4D97-AF65-F5344CB8AC3E}">
        <p14:creationId xmlns:p14="http://schemas.microsoft.com/office/powerpoint/2010/main" xmlns="" val="2249817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14</a:t>
            </a:fld>
            <a:endParaRPr lang="en-US"/>
          </a:p>
        </p:txBody>
      </p:sp>
    </p:spTree>
    <p:extLst>
      <p:ext uri="{BB962C8B-B14F-4D97-AF65-F5344CB8AC3E}">
        <p14:creationId xmlns:p14="http://schemas.microsoft.com/office/powerpoint/2010/main" xmlns="" val="3318970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15</a:t>
            </a:fld>
            <a:endParaRPr lang="en-US"/>
          </a:p>
        </p:txBody>
      </p:sp>
    </p:spTree>
    <p:extLst>
      <p:ext uri="{BB962C8B-B14F-4D97-AF65-F5344CB8AC3E}">
        <p14:creationId xmlns:p14="http://schemas.microsoft.com/office/powerpoint/2010/main" xmlns="" val="2453926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16</a:t>
            </a:fld>
            <a:endParaRPr lang="en-US"/>
          </a:p>
        </p:txBody>
      </p:sp>
    </p:spTree>
    <p:extLst>
      <p:ext uri="{BB962C8B-B14F-4D97-AF65-F5344CB8AC3E}">
        <p14:creationId xmlns:p14="http://schemas.microsoft.com/office/powerpoint/2010/main" xmlns="" val="3093331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4EFC4F6-BAC9-7B49-8D69-496DDBF401C9}" type="slidenum">
              <a:rPr lang="en-US"/>
              <a:pPr>
                <a:defRPr/>
              </a:pPr>
              <a:t>17</a:t>
            </a:fld>
            <a:endParaRPr lang="en-US"/>
          </a:p>
        </p:txBody>
      </p:sp>
      <p:sp>
        <p:nvSpPr>
          <p:cNvPr id="12288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22883" name="Rectangle 3"/>
          <p:cNvSpPr>
            <a:spLocks noGrp="1" noChangeArrowheads="1"/>
          </p:cNvSpPr>
          <p:nvPr>
            <p:ph type="body" idx="1"/>
          </p:nvPr>
        </p:nvSpPr>
        <p:spPr/>
        <p:txBody>
          <a:bodyPr/>
          <a:lstStyle/>
          <a:p>
            <a:pPr>
              <a:defRPr/>
            </a:pP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19</a:t>
            </a:fld>
            <a:endParaRPr lang="en-US"/>
          </a:p>
        </p:txBody>
      </p:sp>
    </p:spTree>
    <p:extLst>
      <p:ext uri="{BB962C8B-B14F-4D97-AF65-F5344CB8AC3E}">
        <p14:creationId xmlns:p14="http://schemas.microsoft.com/office/powerpoint/2010/main" xmlns="" val="1345271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20</a:t>
            </a:fld>
            <a:endParaRPr lang="en-US"/>
          </a:p>
        </p:txBody>
      </p:sp>
    </p:spTree>
    <p:extLst>
      <p:ext uri="{BB962C8B-B14F-4D97-AF65-F5344CB8AC3E}">
        <p14:creationId xmlns:p14="http://schemas.microsoft.com/office/powerpoint/2010/main" xmlns="" val="3165453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21</a:t>
            </a:fld>
            <a:endParaRPr lang="en-US"/>
          </a:p>
        </p:txBody>
      </p:sp>
    </p:spTree>
    <p:extLst>
      <p:ext uri="{BB962C8B-B14F-4D97-AF65-F5344CB8AC3E}">
        <p14:creationId xmlns:p14="http://schemas.microsoft.com/office/powerpoint/2010/main" xmlns="" val="181293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EF12121-2346-5346-AE76-6F66789501E7}" type="slidenum">
              <a:rPr lang="en-US" smtClean="0"/>
              <a:pPr/>
              <a:t>3</a:t>
            </a:fld>
            <a:endParaRPr lang="en-US"/>
          </a:p>
        </p:txBody>
      </p:sp>
    </p:spTree>
    <p:extLst>
      <p:ext uri="{BB962C8B-B14F-4D97-AF65-F5344CB8AC3E}">
        <p14:creationId xmlns:p14="http://schemas.microsoft.com/office/powerpoint/2010/main" xmlns="" val="847670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25</a:t>
            </a:fld>
            <a:endParaRPr lang="en-US"/>
          </a:p>
        </p:txBody>
      </p:sp>
    </p:spTree>
    <p:extLst>
      <p:ext uri="{BB962C8B-B14F-4D97-AF65-F5344CB8AC3E}">
        <p14:creationId xmlns:p14="http://schemas.microsoft.com/office/powerpoint/2010/main" xmlns="" val="2249817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26</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27</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1AE74134-BA4F-2847-A428-2FE353FA0257}" type="slidenum">
              <a:rPr lang="en-US" sz="1200"/>
              <a:pPr eaLnBrk="1" fontAlgn="base" hangingPunct="1">
                <a:spcBef>
                  <a:spcPct val="0"/>
                </a:spcBef>
                <a:spcAft>
                  <a:spcPct val="0"/>
                </a:spcAft>
              </a:pPr>
              <a:t>29</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4" name="Slide Number Placeholder 3"/>
          <p:cNvSpPr>
            <a:spLocks noGrp="1"/>
          </p:cNvSpPr>
          <p:nvPr>
            <p:ph type="sldNum" sz="quarter" idx="5"/>
          </p:nvPr>
        </p:nvSpPr>
        <p:spPr/>
        <p:txBody>
          <a:bodyPr/>
          <a:lstStyle/>
          <a:p>
            <a:pPr>
              <a:defRPr/>
            </a:pPr>
            <a:fld id="{3075678E-47B1-9749-8EB5-7E7E7FC8C4F4}" type="slidenum">
              <a:rPr lang="en-US" smtClean="0"/>
              <a:pPr>
                <a:defRPr/>
              </a:pPr>
              <a:t>30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8067"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EF12121-2346-5346-AE76-6F66789501E7}" type="slidenum">
              <a:rPr lang="en-US" smtClean="0"/>
              <a:pPr/>
              <a:t>37</a:t>
            </a:fld>
            <a:endParaRPr lang="en-US"/>
          </a:p>
        </p:txBody>
      </p:sp>
    </p:spTree>
    <p:extLst>
      <p:ext uri="{BB962C8B-B14F-4D97-AF65-F5344CB8AC3E}">
        <p14:creationId xmlns:p14="http://schemas.microsoft.com/office/powerpoint/2010/main" xmlns="" val="4021296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38</a:t>
            </a:fld>
            <a:endParaRPr lang="en-US"/>
          </a:p>
        </p:txBody>
      </p:sp>
    </p:spTree>
    <p:extLst>
      <p:ext uri="{BB962C8B-B14F-4D97-AF65-F5344CB8AC3E}">
        <p14:creationId xmlns:p14="http://schemas.microsoft.com/office/powerpoint/2010/main" xmlns="" val="4128749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41</a:t>
            </a:fld>
            <a:endParaRPr lang="en-US"/>
          </a:p>
        </p:txBody>
      </p:sp>
    </p:spTree>
    <p:extLst>
      <p:ext uri="{BB962C8B-B14F-4D97-AF65-F5344CB8AC3E}">
        <p14:creationId xmlns:p14="http://schemas.microsoft.com/office/powerpoint/2010/main" xmlns="" val="2050075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Dell stock price from </a:t>
            </a:r>
            <a:r>
              <a:rPr lang="en-US" dirty="0" err="1" smtClean="0"/>
              <a:t>google</a:t>
            </a:r>
            <a:r>
              <a:rPr lang="en-US" dirty="0" smtClean="0"/>
              <a:t> finance.</a:t>
            </a:r>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42</a:t>
            </a:fld>
            <a:endParaRPr lang="en-US"/>
          </a:p>
        </p:txBody>
      </p:sp>
    </p:spTree>
    <p:extLst>
      <p:ext uri="{BB962C8B-B14F-4D97-AF65-F5344CB8AC3E}">
        <p14:creationId xmlns:p14="http://schemas.microsoft.com/office/powerpoint/2010/main" xmlns="" val="1934998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4</a:t>
            </a:fld>
            <a:endParaRPr lang="en-US"/>
          </a:p>
        </p:txBody>
      </p:sp>
    </p:spTree>
    <p:extLst>
      <p:ext uri="{BB962C8B-B14F-4D97-AF65-F5344CB8AC3E}">
        <p14:creationId xmlns:p14="http://schemas.microsoft.com/office/powerpoint/2010/main" xmlns="" val="3326818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44</a:t>
            </a:fld>
            <a:endParaRPr lang="en-US"/>
          </a:p>
        </p:txBody>
      </p:sp>
    </p:spTree>
    <p:extLst>
      <p:ext uri="{BB962C8B-B14F-4D97-AF65-F5344CB8AC3E}">
        <p14:creationId xmlns:p14="http://schemas.microsoft.com/office/powerpoint/2010/main" xmlns="" val="3608476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47</a:t>
            </a:fld>
            <a:endParaRPr lang="en-US"/>
          </a:p>
        </p:txBody>
      </p:sp>
    </p:spTree>
    <p:extLst>
      <p:ext uri="{BB962C8B-B14F-4D97-AF65-F5344CB8AC3E}">
        <p14:creationId xmlns:p14="http://schemas.microsoft.com/office/powerpoint/2010/main" xmlns="" val="2050075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48</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49</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50</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51</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53</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EF12121-2346-5346-AE76-6F66789501E7}" type="slidenum">
              <a:rPr lang="en-US" smtClean="0"/>
              <a:pPr/>
              <a:t>54</a:t>
            </a:fld>
            <a:endParaRPr lang="en-US"/>
          </a:p>
        </p:txBody>
      </p:sp>
    </p:spTree>
    <p:extLst>
      <p:ext uri="{BB962C8B-B14F-4D97-AF65-F5344CB8AC3E}">
        <p14:creationId xmlns:p14="http://schemas.microsoft.com/office/powerpoint/2010/main" xmlns="" val="636789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59</a:t>
            </a:fld>
            <a:endParaRPr lang="en-US"/>
          </a:p>
        </p:txBody>
      </p:sp>
    </p:spTree>
    <p:extLst>
      <p:ext uri="{BB962C8B-B14F-4D97-AF65-F5344CB8AC3E}">
        <p14:creationId xmlns:p14="http://schemas.microsoft.com/office/powerpoint/2010/main" xmlns="" val="597244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4EFC4F6-BAC9-7B49-8D69-496DDBF401C9}" type="slidenum">
              <a:rPr lang="en-US"/>
              <a:pPr>
                <a:defRPr/>
              </a:pPr>
              <a:t>60</a:t>
            </a:fld>
            <a:endParaRPr lang="en-US"/>
          </a:p>
        </p:txBody>
      </p:sp>
      <p:sp>
        <p:nvSpPr>
          <p:cNvPr id="12288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22883" name="Rectangle 3"/>
          <p:cNvSpPr>
            <a:spLocks noGrp="1" noChangeArrowheads="1"/>
          </p:cNvSpPr>
          <p:nvPr>
            <p:ph type="body" idx="1"/>
          </p:nvPr>
        </p:nvSpPr>
        <p:spPr/>
        <p:txBody>
          <a:bodyPr/>
          <a:lstStyle/>
          <a:p>
            <a:pPr>
              <a:defRPr/>
            </a:pP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EF12121-2346-5346-AE76-6F66789501E7}" type="slidenum">
              <a:rPr lang="en-US" smtClean="0"/>
              <a:pPr/>
              <a:t>5</a:t>
            </a:fld>
            <a:endParaRPr lang="en-US"/>
          </a:p>
        </p:txBody>
      </p:sp>
    </p:spTree>
    <p:extLst>
      <p:ext uri="{BB962C8B-B14F-4D97-AF65-F5344CB8AC3E}">
        <p14:creationId xmlns:p14="http://schemas.microsoft.com/office/powerpoint/2010/main" xmlns="" val="2249817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61</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62</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63</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64</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65</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68</a:t>
            </a:fld>
            <a:endParaRPr lang="en-US"/>
          </a:p>
        </p:txBody>
      </p:sp>
    </p:spTree>
    <p:extLst>
      <p:ext uri="{BB962C8B-B14F-4D97-AF65-F5344CB8AC3E}">
        <p14:creationId xmlns:p14="http://schemas.microsoft.com/office/powerpoint/2010/main" xmlns="" val="183186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69</a:t>
            </a:fld>
            <a:endParaRPr lang="en-US"/>
          </a:p>
        </p:txBody>
      </p:sp>
    </p:spTree>
    <p:extLst>
      <p:ext uri="{BB962C8B-B14F-4D97-AF65-F5344CB8AC3E}">
        <p14:creationId xmlns:p14="http://schemas.microsoft.com/office/powerpoint/2010/main" xmlns="" val="183186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fontScale="47500" lnSpcReduction="20000"/>
          </a:bodyPr>
          <a:lstStyle/>
          <a:p>
            <a:pPr>
              <a:defRPr/>
            </a:pPr>
            <a:endParaRPr lang="en-US" dirty="0" smtClean="0"/>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A1A37D6-BAE1-9844-9400-23508C6FD3EA}" type="slidenum">
              <a:rPr lang="en-US" sz="1200">
                <a:solidFill>
                  <a:srgbClr val="000000"/>
                </a:solidFill>
                <a:latin typeface="Calibri" charset="0"/>
              </a:rPr>
              <a:pPr eaLnBrk="1" hangingPunct="1"/>
              <a:t>73</a:t>
            </a:fld>
            <a:endParaRPr lang="en-US" sz="1200">
              <a:solidFill>
                <a:srgbClr val="000000"/>
              </a:solidFill>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74</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
        <p:nvSpPr>
          <p:cNvPr id="808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2A128B0-FA71-7847-AB9E-E979ED25894D}" type="slidenum">
              <a:rPr lang="en-US" sz="1200"/>
              <a:pPr eaLnBrk="1" hangingPunct="1"/>
              <a:t>77</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6</a:t>
            </a:fld>
            <a:endParaRPr lang="en-US"/>
          </a:p>
        </p:txBody>
      </p:sp>
    </p:spTree>
    <p:extLst>
      <p:ext uri="{BB962C8B-B14F-4D97-AF65-F5344CB8AC3E}">
        <p14:creationId xmlns:p14="http://schemas.microsoft.com/office/powerpoint/2010/main" xmlns="" val="22498178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82</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83</a:t>
            </a:fld>
            <a:endParaRPr lang="en-US"/>
          </a:p>
        </p:txBody>
      </p:sp>
    </p:spTree>
    <p:extLst>
      <p:ext uri="{BB962C8B-B14F-4D97-AF65-F5344CB8AC3E}">
        <p14:creationId xmlns:p14="http://schemas.microsoft.com/office/powerpoint/2010/main" xmlns="" val="1436525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84</a:t>
            </a:fld>
            <a:endParaRPr lang="en-US"/>
          </a:p>
        </p:txBody>
      </p:sp>
    </p:spTree>
    <p:extLst>
      <p:ext uri="{BB962C8B-B14F-4D97-AF65-F5344CB8AC3E}">
        <p14:creationId xmlns:p14="http://schemas.microsoft.com/office/powerpoint/2010/main" xmlns="" val="6367899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89</a:t>
            </a:fld>
            <a:endParaRPr lang="en-US"/>
          </a:p>
        </p:txBody>
      </p:sp>
    </p:spTree>
    <p:extLst>
      <p:ext uri="{BB962C8B-B14F-4D97-AF65-F5344CB8AC3E}">
        <p14:creationId xmlns:p14="http://schemas.microsoft.com/office/powerpoint/2010/main" xmlns="" val="397424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7</a:t>
            </a:fld>
            <a:endParaRPr lang="en-US"/>
          </a:p>
        </p:txBody>
      </p:sp>
    </p:spTree>
    <p:extLst>
      <p:ext uri="{BB962C8B-B14F-4D97-AF65-F5344CB8AC3E}">
        <p14:creationId xmlns:p14="http://schemas.microsoft.com/office/powerpoint/2010/main" xmlns="" val="2249817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8</a:t>
            </a:fld>
            <a:endParaRPr lang="en-US"/>
          </a:p>
        </p:txBody>
      </p:sp>
    </p:spTree>
    <p:extLst>
      <p:ext uri="{BB962C8B-B14F-4D97-AF65-F5344CB8AC3E}">
        <p14:creationId xmlns:p14="http://schemas.microsoft.com/office/powerpoint/2010/main" xmlns="" val="224981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9</a:t>
            </a:fld>
            <a:endParaRPr lang="en-US"/>
          </a:p>
        </p:txBody>
      </p:sp>
    </p:spTree>
    <p:extLst>
      <p:ext uri="{BB962C8B-B14F-4D97-AF65-F5344CB8AC3E}">
        <p14:creationId xmlns:p14="http://schemas.microsoft.com/office/powerpoint/2010/main" xmlns="" val="2249817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F12121-2346-5346-AE76-6F66789501E7}" type="slidenum">
              <a:rPr lang="en-US" smtClean="0"/>
              <a:pPr/>
              <a:t>10</a:t>
            </a:fld>
            <a:endParaRPr lang="en-US"/>
          </a:p>
        </p:txBody>
      </p:sp>
    </p:spTree>
    <p:extLst>
      <p:ext uri="{BB962C8B-B14F-4D97-AF65-F5344CB8AC3E}">
        <p14:creationId xmlns:p14="http://schemas.microsoft.com/office/powerpoint/2010/main" xmlns="" val="224981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BFCA69-9F74-B64F-A8F6-CCCAD3925096}" type="datetimeFigureOut">
              <a:rPr lang="en-US" smtClean="0"/>
              <a:pPr/>
              <a:t>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74F1C-5325-8241-8797-7ABB8B914D5B}" type="slidenum">
              <a:rPr lang="en-US" smtClean="0"/>
              <a:pPr/>
              <a:t>‹#›</a:t>
            </a:fld>
            <a:endParaRPr lang="en-US"/>
          </a:p>
        </p:txBody>
      </p:sp>
    </p:spTree>
    <p:extLst>
      <p:ext uri="{BB962C8B-B14F-4D97-AF65-F5344CB8AC3E}">
        <p14:creationId xmlns:p14="http://schemas.microsoft.com/office/powerpoint/2010/main" xmlns="" val="3709670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BFCA69-9F74-B64F-A8F6-CCCAD3925096}" type="datetimeFigureOut">
              <a:rPr lang="en-US" smtClean="0"/>
              <a:pPr/>
              <a:t>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74F1C-5325-8241-8797-7ABB8B914D5B}" type="slidenum">
              <a:rPr lang="en-US" smtClean="0"/>
              <a:pPr/>
              <a:t>‹#›</a:t>
            </a:fld>
            <a:endParaRPr lang="en-US"/>
          </a:p>
        </p:txBody>
      </p:sp>
    </p:spTree>
    <p:extLst>
      <p:ext uri="{BB962C8B-B14F-4D97-AF65-F5344CB8AC3E}">
        <p14:creationId xmlns:p14="http://schemas.microsoft.com/office/powerpoint/2010/main" xmlns="" val="162115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7"/>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BFCA69-9F74-B64F-A8F6-CCCAD3925096}" type="datetimeFigureOut">
              <a:rPr lang="en-US" smtClean="0"/>
              <a:pPr/>
              <a:t>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74F1C-5325-8241-8797-7ABB8B914D5B}" type="slidenum">
              <a:rPr lang="en-US" smtClean="0"/>
              <a:pPr/>
              <a:t>‹#›</a:t>
            </a:fld>
            <a:endParaRPr lang="en-US"/>
          </a:p>
        </p:txBody>
      </p:sp>
    </p:spTree>
    <p:extLst>
      <p:ext uri="{BB962C8B-B14F-4D97-AF65-F5344CB8AC3E}">
        <p14:creationId xmlns:p14="http://schemas.microsoft.com/office/powerpoint/2010/main" xmlns="" val="2939146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BFCA69-9F74-B64F-A8F6-CCCAD3925096}" type="datetimeFigureOut">
              <a:rPr lang="en-US" smtClean="0"/>
              <a:pPr/>
              <a:t>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74F1C-5325-8241-8797-7ABB8B914D5B}" type="slidenum">
              <a:rPr lang="en-US" smtClean="0"/>
              <a:pPr/>
              <a:t>‹#›</a:t>
            </a:fld>
            <a:endParaRPr lang="en-US"/>
          </a:p>
        </p:txBody>
      </p:sp>
    </p:spTree>
    <p:extLst>
      <p:ext uri="{BB962C8B-B14F-4D97-AF65-F5344CB8AC3E}">
        <p14:creationId xmlns:p14="http://schemas.microsoft.com/office/powerpoint/2010/main" xmlns="" val="1617314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BFCA69-9F74-B64F-A8F6-CCCAD3925096}" type="datetimeFigureOut">
              <a:rPr lang="en-US" smtClean="0"/>
              <a:pPr/>
              <a:t>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74F1C-5325-8241-8797-7ABB8B914D5B}" type="slidenum">
              <a:rPr lang="en-US" smtClean="0"/>
              <a:pPr/>
              <a:t>‹#›</a:t>
            </a:fld>
            <a:endParaRPr lang="en-US"/>
          </a:p>
        </p:txBody>
      </p:sp>
    </p:spTree>
    <p:extLst>
      <p:ext uri="{BB962C8B-B14F-4D97-AF65-F5344CB8AC3E}">
        <p14:creationId xmlns:p14="http://schemas.microsoft.com/office/powerpoint/2010/main" xmlns="" val="408936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2"/>
            <a:ext cx="6461760" cy="543115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37120" y="1920242"/>
            <a:ext cx="6461760" cy="543115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BFCA69-9F74-B64F-A8F6-CCCAD3925096}" type="datetimeFigureOut">
              <a:rPr lang="en-US" smtClean="0"/>
              <a:pPr/>
              <a:t>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E74F1C-5325-8241-8797-7ABB8B914D5B}" type="slidenum">
              <a:rPr lang="en-US" smtClean="0"/>
              <a:pPr/>
              <a:t>‹#›</a:t>
            </a:fld>
            <a:endParaRPr lang="en-US"/>
          </a:p>
        </p:txBody>
      </p:sp>
    </p:spTree>
    <p:extLst>
      <p:ext uri="{BB962C8B-B14F-4D97-AF65-F5344CB8AC3E}">
        <p14:creationId xmlns:p14="http://schemas.microsoft.com/office/powerpoint/2010/main" xmlns="" val="1098333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1" y="1842136"/>
            <a:ext cx="6464301" cy="76771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31521" y="2609849"/>
            <a:ext cx="6464301" cy="47415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432041" y="2609849"/>
            <a:ext cx="6466840" cy="47415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BFCA69-9F74-B64F-A8F6-CCCAD3925096}" type="datetimeFigureOut">
              <a:rPr lang="en-US" smtClean="0"/>
              <a:pPr/>
              <a:t>1/15/2015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E74F1C-5325-8241-8797-7ABB8B914D5B}" type="slidenum">
              <a:rPr lang="en-US" smtClean="0"/>
              <a:pPr/>
              <a:t>‹#›</a:t>
            </a:fld>
            <a:endParaRPr lang="en-US"/>
          </a:p>
        </p:txBody>
      </p:sp>
    </p:spTree>
    <p:extLst>
      <p:ext uri="{BB962C8B-B14F-4D97-AF65-F5344CB8AC3E}">
        <p14:creationId xmlns:p14="http://schemas.microsoft.com/office/powerpoint/2010/main" xmlns="" val="1638132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BFCA69-9F74-B64F-A8F6-CCCAD3925096}" type="datetimeFigureOut">
              <a:rPr lang="en-US" smtClean="0"/>
              <a:pPr/>
              <a:t>1/15/2015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E74F1C-5325-8241-8797-7ABB8B914D5B}" type="slidenum">
              <a:rPr lang="en-US" smtClean="0"/>
              <a:pPr/>
              <a:t>‹#›</a:t>
            </a:fld>
            <a:endParaRPr lang="en-US"/>
          </a:p>
        </p:txBody>
      </p:sp>
    </p:spTree>
    <p:extLst>
      <p:ext uri="{BB962C8B-B14F-4D97-AF65-F5344CB8AC3E}">
        <p14:creationId xmlns:p14="http://schemas.microsoft.com/office/powerpoint/2010/main" xmlns="" val="16834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FCA69-9F74-B64F-A8F6-CCCAD3925096}" type="datetimeFigureOut">
              <a:rPr lang="en-US" smtClean="0"/>
              <a:pPr/>
              <a:t>1/15/2015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E74F1C-5325-8241-8797-7ABB8B914D5B}" type="slidenum">
              <a:rPr lang="en-US" smtClean="0"/>
              <a:pPr/>
              <a:t>‹#›</a:t>
            </a:fld>
            <a:endParaRPr lang="en-US"/>
          </a:p>
        </p:txBody>
      </p:sp>
    </p:spTree>
    <p:extLst>
      <p:ext uri="{BB962C8B-B14F-4D97-AF65-F5344CB8AC3E}">
        <p14:creationId xmlns:p14="http://schemas.microsoft.com/office/powerpoint/2010/main" xmlns="" val="249609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2" y="327659"/>
            <a:ext cx="4813301" cy="139446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720080" y="327662"/>
            <a:ext cx="8178800" cy="70237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2" y="1722123"/>
            <a:ext cx="4813301" cy="56292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BFCA69-9F74-B64F-A8F6-CCCAD3925096}" type="datetimeFigureOut">
              <a:rPr lang="en-US" smtClean="0"/>
              <a:pPr/>
              <a:t>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E74F1C-5325-8241-8797-7ABB8B914D5B}" type="slidenum">
              <a:rPr lang="en-US" smtClean="0"/>
              <a:pPr/>
              <a:t>‹#›</a:t>
            </a:fld>
            <a:endParaRPr lang="en-US"/>
          </a:p>
        </p:txBody>
      </p:sp>
    </p:spTree>
    <p:extLst>
      <p:ext uri="{BB962C8B-B14F-4D97-AF65-F5344CB8AC3E}">
        <p14:creationId xmlns:p14="http://schemas.microsoft.com/office/powerpoint/2010/main" xmlns="" val="84855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867661" y="6440806"/>
            <a:ext cx="8778240" cy="96583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BFCA69-9F74-B64F-A8F6-CCCAD3925096}" type="datetimeFigureOut">
              <a:rPr lang="en-US" smtClean="0"/>
              <a:pPr/>
              <a:t>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E74F1C-5325-8241-8797-7ABB8B914D5B}" type="slidenum">
              <a:rPr lang="en-US" smtClean="0"/>
              <a:pPr/>
              <a:t>‹#›</a:t>
            </a:fld>
            <a:endParaRPr lang="en-US"/>
          </a:p>
        </p:txBody>
      </p:sp>
    </p:spTree>
    <p:extLst>
      <p:ext uri="{BB962C8B-B14F-4D97-AF65-F5344CB8AC3E}">
        <p14:creationId xmlns:p14="http://schemas.microsoft.com/office/powerpoint/2010/main" xmlns="" val="3931725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2"/>
            <a:ext cx="13167360" cy="543115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xmlns="" val="803584585"/>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3.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5.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microsoft.com/office/2007/relationships/hdphoto" Target="../media/hdphoto8.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7.wdp"/><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3.png"/><Relationship Id="rId7"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7.png"/><Relationship Id="rId10" Type="http://schemas.openxmlformats.org/officeDocument/2006/relationships/image" Target="../media/image34.png"/><Relationship Id="rId4" Type="http://schemas.microsoft.com/office/2007/relationships/hdphoto" Target="../media/hdphoto9.wdp"/><Relationship Id="rId9"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36.png"/><Relationship Id="rId4" Type="http://schemas.microsoft.com/office/2007/relationships/hdphoto" Target="../media/hdphoto10.wd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12.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microsoft.com/office/2007/relationships/media" Target="file://localhost/Users/nickm/Dropbox/Nick%20McKeown/TALKS/GEC9_WirelessDemo.mp4" TargetMode="External"/><Relationship Id="rId2" Type="http://schemas.openxmlformats.org/officeDocument/2006/relationships/slideLayout" Target="../slideLayouts/slideLayout2.xml"/><Relationship Id="rId1" Type="http://schemas.openxmlformats.org/officeDocument/2006/relationships/video" Target="file:///\\localhost\Users\nickm\Dropbox\Nick%20McKeown\TALKS\GEC9_WirelessDemo.mp4" TargetMode="Externa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7.jpe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14.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9.png"/><Relationship Id="rId5" Type="http://schemas.microsoft.com/office/2007/relationships/hdphoto" Target="../media/hdphoto13.wdp"/><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16.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9.png"/><Relationship Id="rId5" Type="http://schemas.microsoft.com/office/2007/relationships/hdphoto" Target="../media/hdphoto15.wdp"/><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138352"/>
            <a:ext cx="12435840" cy="2275548"/>
          </a:xfrm>
        </p:spPr>
        <p:txBody>
          <a:bodyPr>
            <a:noAutofit/>
          </a:bodyPr>
          <a:lstStyle/>
          <a:p>
            <a:pPr>
              <a:lnSpc>
                <a:spcPct val="130000"/>
              </a:lnSpc>
            </a:pPr>
            <a:r>
              <a:rPr lang="en-US" sz="4800" dirty="0" smtClean="0"/>
              <a:t>Software Defined Networks </a:t>
            </a:r>
            <a:br>
              <a:rPr lang="en-US" sz="4800" dirty="0" smtClean="0"/>
            </a:br>
            <a:endParaRPr lang="en-US" sz="4800" dirty="0"/>
          </a:p>
        </p:txBody>
      </p:sp>
    </p:spTree>
    <p:extLst>
      <p:ext uri="{BB962C8B-B14F-4D97-AF65-F5344CB8AC3E}">
        <p14:creationId xmlns:p14="http://schemas.microsoft.com/office/powerpoint/2010/main" xmlns="" val="383187264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484372" y="3232646"/>
            <a:ext cx="11770921" cy="2234514"/>
            <a:chOff x="1440388" y="5124530"/>
            <a:chExt cx="11770921" cy="2234514"/>
          </a:xfrm>
        </p:grpSpPr>
        <p:sp>
          <p:nvSpPr>
            <p:cNvPr id="38" name="Can 37"/>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a:stCxn id="60" idx="6"/>
              <a:endCxn id="49"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9" name="Can 48"/>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53"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3" name="Can 52"/>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a:stCxn id="55"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Can 54"/>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a:stCxn id="57" idx="2"/>
              <a:endCxn id="53"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sp>
        <p:nvSpPr>
          <p:cNvPr id="2" name="Title 1"/>
          <p:cNvSpPr>
            <a:spLocks noGrp="1"/>
          </p:cNvSpPr>
          <p:nvPr>
            <p:ph type="title"/>
          </p:nvPr>
        </p:nvSpPr>
        <p:spPr/>
        <p:txBody>
          <a:bodyPr/>
          <a:lstStyle/>
          <a:p>
            <a:r>
              <a:rPr lang="en-US" dirty="0" smtClean="0"/>
              <a:t>They may not arrive at all</a:t>
            </a:r>
            <a:endParaRPr lang="en-US" dirty="0">
              <a:solidFill>
                <a:srgbClr val="FFFF00"/>
              </a:solidFill>
            </a:endParaRPr>
          </a:p>
        </p:txBody>
      </p:sp>
      <p:grpSp>
        <p:nvGrpSpPr>
          <p:cNvPr id="69" name="Group 68"/>
          <p:cNvGrpSpPr/>
          <p:nvPr/>
        </p:nvGrpSpPr>
        <p:grpSpPr>
          <a:xfrm>
            <a:off x="712996" y="3373607"/>
            <a:ext cx="1414565" cy="442746"/>
            <a:chOff x="57238" y="3156576"/>
            <a:chExt cx="2393750" cy="421005"/>
          </a:xfrm>
          <a:solidFill>
            <a:schemeClr val="bg1"/>
          </a:solidFill>
          <a:effectLst/>
        </p:grpSpPr>
        <p:sp>
          <p:nvSpPr>
            <p:cNvPr id="70" name="Rectangle 69"/>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71" name="Rectangle 70"/>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00"/>
                </a:solidFill>
              </a:endParaRPr>
            </a:p>
          </p:txBody>
        </p:sp>
      </p:grpSp>
      <p:grpSp>
        <p:nvGrpSpPr>
          <p:cNvPr id="27" name="Group 26"/>
          <p:cNvGrpSpPr/>
          <p:nvPr/>
        </p:nvGrpSpPr>
        <p:grpSpPr>
          <a:xfrm>
            <a:off x="683710" y="3373607"/>
            <a:ext cx="1414565" cy="442746"/>
            <a:chOff x="57238" y="3156576"/>
            <a:chExt cx="2393750" cy="421005"/>
          </a:xfrm>
          <a:solidFill>
            <a:schemeClr val="bg1"/>
          </a:solidFill>
          <a:effectLst/>
        </p:grpSpPr>
        <p:sp>
          <p:nvSpPr>
            <p:cNvPr id="30" name="Rectangle 29"/>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31" name="Rectangle 30"/>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00"/>
                </a:solidFill>
              </a:endParaRPr>
            </a:p>
          </p:txBody>
        </p:sp>
      </p:grpSp>
      <p:sp>
        <p:nvSpPr>
          <p:cNvPr id="7" name="12-Point Star 6"/>
          <p:cNvSpPr/>
          <p:nvPr/>
        </p:nvSpPr>
        <p:spPr>
          <a:xfrm>
            <a:off x="9286029" y="3924839"/>
            <a:ext cx="2026973" cy="935903"/>
          </a:xfrm>
          <a:prstGeom prst="star12">
            <a:avLst/>
          </a:prstGeom>
          <a:solidFill>
            <a:srgbClr val="FF66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n-US" sz="3400" dirty="0">
                <a:solidFill>
                  <a:srgbClr val="FFFF00"/>
                </a:solidFill>
              </a:rPr>
              <a:t>Full</a:t>
            </a:r>
          </a:p>
        </p:txBody>
      </p:sp>
      <p:pic>
        <p:nvPicPr>
          <p:cNvPr id="62" name="Picture 61" descr="comp2.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flipH="1">
            <a:off x="86324" y="2629018"/>
            <a:ext cx="2127560" cy="1329725"/>
          </a:xfrm>
          <a:prstGeom prst="rect">
            <a:avLst/>
          </a:prstGeom>
        </p:spPr>
      </p:pic>
    </p:spTree>
    <p:extLst>
      <p:ext uri="{BB962C8B-B14F-4D97-AF65-F5344CB8AC3E}">
        <p14:creationId xmlns:p14="http://schemas.microsoft.com/office/powerpoint/2010/main" xmlns="" val="63347839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nodeType="afterEffect">
                                  <p:stCondLst>
                                    <p:cond delay="0"/>
                                  </p:stCondLst>
                                  <p:childTnLst>
                                    <p:animMotion origin="layout" path="M 8.4216E-7 -1.66744E-6 C 0.03125 0.00116 0.06199 0.00255 0.09359 0.00324 C 0.10835 0.00417 0.12311 0.00487 0.13804 0.00625 C 0.16305 0.00556 0.18319 0.00278 0.20681 0.00116 C 0.2134 -0.00092 0.22018 -0.00185 0.22712 -0.00301 C 0.24015 -0.00926 0.25456 -0.01111 0.26862 -0.01227 C 0.27783 -0.01621 0.28859 -0.01737 0.29849 -0.01829 C 0.30318 -0.01968 0.30821 -0.01991 0.31307 -0.0213 C 0.32089 -0.02408 0.32853 -0.02825 0.33686 -0.02964 C 0.35405 -0.03775 0.37315 -0.03983 0.39139 -0.04192 C 0.39764 -0.04446 0.40406 -0.04608 0.41031 -0.04794 C 0.41379 -0.04771 0.41795 -0.04794 0.42264 -0.04701 C 0.42681 -0.04632 0.43046 -0.04029 0.43567 -0.03891 C 0.44261 -0.03219 0.45199 -0.02895 0.46032 -0.02339 C 0.46102 -0.02293 0.46171 -0.02223 0.46275 -0.0213 C 0.4631 -0.02038 0.46397 -0.01922 0.46571 -0.01829 C 0.47022 -0.01482 0.47682 -0.01459 0.48151 -0.01111 C 0.48724 -0.00718 0.49158 -0.00347 0.49748 -0.00092 C 0.50773 0.00834 0.51693 0.01668 0.52908 0.01946 C 0.53256 0.0227 0.53794 0.02386 0.54211 0.02571 C 0.54402 0.02663 0.5494 0.02872 0.5494 0.02895 C 0.55044 0.02988 0.55235 0.03011 0.55391 0.03173 C 0.55878 0.03706 0.55044 0.03358 0.55947 0.0359 C 0.56294 0.03845 0.56538 0.04215 0.56902 0.04516 C 0.57232 0.04771 0.57649 0.04864 0.57927 0.05234 C 0.58118 0.05535 0.58118 0.05558 0.58448 0.05744 C 0.58934 0.06021 0.59385 0.06485 0.59924 0.06763 C 0.60427 0.0704 0.63414 0.05836 0.6383 0.06438 C 0.68137 0.06438 0.69422 0.06415 0.71592 0.06531 C 0.74353 0.06739 0.78868 0.05836 0.80483 0.06137 C 0.8215 0.06114 0.81559 0.05998 0.81715 0.06438 " pathEditMode="relative" rAng="0" ptsTypes="fffffffffffffffffffffffffffffaf">
                                      <p:cBhvr>
                                        <p:cTn id="9" dur="1000" fill="hold"/>
                                        <p:tgtEl>
                                          <p:spTgt spid="69"/>
                                        </p:tgtEl>
                                        <p:attrNameLst>
                                          <p:attrName>ppt_x</p:attrName>
                                          <p:attrName>ppt_y</p:attrName>
                                        </p:attrNameLst>
                                      </p:cBhvr>
                                      <p:rCtr x="41066" y="1112"/>
                                    </p:animMotion>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0" presetClass="path" presetSubtype="0" fill="hold" nodeType="withEffect">
                                  <p:stCondLst>
                                    <p:cond delay="0"/>
                                  </p:stCondLst>
                                  <p:childTnLst>
                                    <p:animMotion origin="layout" path="M 3.61111E-6 5.18519E-6 L 0.17483 0.00418 L 0.41997 -0.03703 L 0.60295 0.08936 L 0.60451 0.50533 " pathEditMode="relative" ptsTypes="AAAAA">
                                      <p:cBhvr>
                                        <p:cTn id="14" dur="1000" fill="hold"/>
                                        <p:tgtEl>
                                          <p:spTgt spid="27"/>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27"/>
                                        </p:tgtEl>
                                        <p:attrNameLst>
                                          <p:attrName>style.visibility</p:attrName>
                                        </p:attrNameLst>
                                      </p:cBhvr>
                                      <p:to>
                                        <p:strVal val="hidden"/>
                                      </p:to>
                                    </p:set>
                                  </p:subTnLst>
                                </p:cTn>
                              </p:par>
                              <p:par>
                                <p:cTn id="15" presetID="1"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Autofit/>
          </a:bodyPr>
          <a:lstStyle/>
          <a:p>
            <a:r>
              <a:rPr lang="en-US" sz="6000" dirty="0" smtClean="0"/>
              <a:t>Why was an Internet so</a:t>
            </a:r>
            <a:br>
              <a:rPr lang="en-US" sz="6000" dirty="0" smtClean="0"/>
            </a:br>
            <a:r>
              <a:rPr lang="en-US" sz="6000" dirty="0" smtClean="0">
                <a:solidFill>
                  <a:srgbClr val="FFFF00"/>
                </a:solidFill>
              </a:rPr>
              <a:t>simple</a:t>
            </a:r>
            <a:r>
              <a:rPr lang="en-US" sz="6000" dirty="0">
                <a:solidFill>
                  <a:srgbClr val="FFFF00"/>
                </a:solidFill>
              </a:rPr>
              <a:t> </a:t>
            </a:r>
            <a:r>
              <a:rPr lang="en-US" sz="6000" dirty="0" smtClean="0">
                <a:solidFill>
                  <a:srgbClr val="FFFF00"/>
                </a:solidFill>
              </a:rPr>
              <a:t>and dumb </a:t>
            </a:r>
            <a:r>
              <a:rPr lang="en-US" sz="6000" dirty="0" smtClean="0"/>
              <a:t/>
            </a:r>
            <a:br>
              <a:rPr lang="en-US" sz="6000" dirty="0" smtClean="0"/>
            </a:br>
            <a:r>
              <a:rPr lang="en-US" sz="6000" dirty="0" smtClean="0"/>
              <a:t>so successful?</a:t>
            </a:r>
            <a:br>
              <a:rPr lang="en-US" sz="6000" dirty="0" smtClean="0"/>
            </a:br>
            <a:endParaRPr lang="en-US" sz="6000" dirty="0"/>
          </a:p>
        </p:txBody>
      </p:sp>
    </p:spTree>
    <p:extLst>
      <p:ext uri="{BB962C8B-B14F-4D97-AF65-F5344CB8AC3E}">
        <p14:creationId xmlns:p14="http://schemas.microsoft.com/office/powerpoint/2010/main" xmlns="" val="37850489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9523" y="2556511"/>
            <a:ext cx="14357738" cy="1764030"/>
          </a:xfrm>
        </p:spPr>
        <p:txBody>
          <a:bodyPr>
            <a:noAutofit/>
          </a:bodyPr>
          <a:lstStyle/>
          <a:p>
            <a:r>
              <a:rPr lang="en-US" sz="6000" dirty="0" smtClean="0"/>
              <a:t>The Internet was successful </a:t>
            </a:r>
            <a:r>
              <a:rPr lang="en-US" sz="6000" u="sng" dirty="0" smtClean="0"/>
              <a:t>because</a:t>
            </a:r>
            <a:r>
              <a:rPr lang="en-US" sz="6000" dirty="0" smtClean="0"/>
              <a:t> it was</a:t>
            </a:r>
            <a:br>
              <a:rPr lang="en-US" sz="6000" dirty="0" smtClean="0"/>
            </a:br>
            <a:r>
              <a:rPr lang="en-US" sz="6000" dirty="0" smtClean="0">
                <a:solidFill>
                  <a:srgbClr val="FFFF00"/>
                </a:solidFill>
              </a:rPr>
              <a:t>simple</a:t>
            </a:r>
            <a:r>
              <a:rPr lang="en-US" sz="6000" dirty="0">
                <a:solidFill>
                  <a:srgbClr val="FFFF00"/>
                </a:solidFill>
              </a:rPr>
              <a:t> </a:t>
            </a:r>
            <a:r>
              <a:rPr lang="en-US" sz="6000" dirty="0" smtClean="0">
                <a:solidFill>
                  <a:srgbClr val="FFFF00"/>
                </a:solidFill>
              </a:rPr>
              <a:t>and dumb </a:t>
            </a:r>
            <a:r>
              <a:rPr lang="en-US" sz="6000" dirty="0" smtClean="0"/>
              <a:t/>
            </a:r>
            <a:br>
              <a:rPr lang="en-US" sz="6000" dirty="0" smtClean="0"/>
            </a:br>
            <a:r>
              <a:rPr lang="en-US" sz="6000" dirty="0" smtClean="0"/>
              <a:t/>
            </a:r>
            <a:br>
              <a:rPr lang="en-US" sz="6000" dirty="0" smtClean="0"/>
            </a:br>
            <a:endParaRPr lang="en-US" sz="6000" dirty="0"/>
          </a:p>
        </p:txBody>
      </p:sp>
    </p:spTree>
    <p:extLst>
      <p:ext uri="{BB962C8B-B14F-4D97-AF65-F5344CB8AC3E}">
        <p14:creationId xmlns:p14="http://schemas.microsoft.com/office/powerpoint/2010/main" xmlns="" val="9345153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pSp>
        <p:nvGrpSpPr>
          <p:cNvPr id="14" name="Group 13"/>
          <p:cNvGrpSpPr/>
          <p:nvPr/>
        </p:nvGrpSpPr>
        <p:grpSpPr>
          <a:xfrm>
            <a:off x="-289239" y="4542529"/>
            <a:ext cx="15290690" cy="643849"/>
            <a:chOff x="-180775" y="3785440"/>
            <a:chExt cx="9556681" cy="536541"/>
          </a:xfrm>
        </p:grpSpPr>
        <p:sp>
          <p:nvSpPr>
            <p:cNvPr id="55" name="Rectangle 10"/>
            <p:cNvSpPr>
              <a:spLocks noChangeArrowheads="1"/>
            </p:cNvSpPr>
            <p:nvPr/>
          </p:nvSpPr>
          <p:spPr bwMode="auto">
            <a:xfrm>
              <a:off x="1203552" y="3938932"/>
              <a:ext cx="1443786" cy="383049"/>
            </a:xfrm>
            <a:prstGeom prst="rect">
              <a:avLst/>
            </a:prstGeom>
            <a:noFill/>
            <a:ln w="38100">
              <a:solidFill>
                <a:srgbClr val="FFFF00"/>
              </a:solidFill>
              <a:miter lim="800000"/>
              <a:headEnd/>
              <a:tailEnd/>
            </a:ln>
            <a:effectLst/>
            <a:extLst/>
          </p:spPr>
          <p:txBody>
            <a:bodyPr wrap="none" anchor="ctr"/>
            <a:lstStyle/>
            <a:p>
              <a:pPr algn="ctr" eaLnBrk="1" hangingPunct="1">
                <a:defRPr/>
              </a:pPr>
              <a:r>
                <a:rPr lang="en-US" sz="2900" dirty="0">
                  <a:solidFill>
                    <a:srgbClr val="FFFF00"/>
                  </a:solidFill>
                  <a:latin typeface="Calibri"/>
                  <a:cs typeface="Calibri"/>
                </a:rPr>
                <a:t>Network</a:t>
              </a:r>
            </a:p>
          </p:txBody>
        </p:sp>
        <p:sp>
          <p:nvSpPr>
            <p:cNvPr id="3" name="TextBox 2"/>
            <p:cNvSpPr txBox="1"/>
            <p:nvPr/>
          </p:nvSpPr>
          <p:spPr>
            <a:xfrm>
              <a:off x="2738456" y="3924138"/>
              <a:ext cx="424245" cy="384721"/>
            </a:xfrm>
            <a:prstGeom prst="rect">
              <a:avLst/>
            </a:prstGeom>
            <a:noFill/>
          </p:spPr>
          <p:txBody>
            <a:bodyPr wrap="none" rtlCol="0">
              <a:spAutoFit/>
            </a:bodyPr>
            <a:lstStyle/>
            <a:p>
              <a:r>
                <a:rPr lang="en-US" sz="2400" dirty="0" smtClean="0"/>
                <a:t>“IP”</a:t>
              </a:r>
              <a:endParaRPr lang="en-US" sz="2400" dirty="0"/>
            </a:p>
          </p:txBody>
        </p:sp>
        <p:sp>
          <p:nvSpPr>
            <p:cNvPr id="6" name="TextBox 5"/>
            <p:cNvSpPr txBox="1"/>
            <p:nvPr/>
          </p:nvSpPr>
          <p:spPr>
            <a:xfrm>
              <a:off x="3414346" y="3924138"/>
              <a:ext cx="1761562" cy="307777"/>
            </a:xfrm>
            <a:prstGeom prst="rect">
              <a:avLst/>
            </a:prstGeom>
            <a:noFill/>
          </p:spPr>
          <p:txBody>
            <a:bodyPr wrap="none" rtlCol="0">
              <a:spAutoFit/>
            </a:bodyPr>
            <a:lstStyle/>
            <a:p>
              <a:r>
                <a:rPr lang="en-US" dirty="0" smtClean="0"/>
                <a:t>Unreliable datagram service</a:t>
              </a:r>
              <a:endParaRPr lang="en-US" dirty="0"/>
            </a:p>
          </p:txBody>
        </p:sp>
        <p:cxnSp>
          <p:nvCxnSpPr>
            <p:cNvPr id="8" name="Straight Connector 7"/>
            <p:cNvCxnSpPr/>
            <p:nvPr/>
          </p:nvCxnSpPr>
          <p:spPr>
            <a:xfrm flipV="1">
              <a:off x="-180775" y="3785440"/>
              <a:ext cx="9556681" cy="24904"/>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grpSp>
      <p:cxnSp>
        <p:nvCxnSpPr>
          <p:cNvPr id="34" name="Straight Connector 33"/>
          <p:cNvCxnSpPr/>
          <p:nvPr/>
        </p:nvCxnSpPr>
        <p:spPr>
          <a:xfrm flipV="1">
            <a:off x="-65772" y="3722702"/>
            <a:ext cx="15290690" cy="29885"/>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12" name="Picture 11" descr="comp2.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flipH="1">
            <a:off x="-444828" y="2598467"/>
            <a:ext cx="3281432" cy="2050895"/>
          </a:xfrm>
          <a:prstGeom prst="rect">
            <a:avLst/>
          </a:prstGeom>
        </p:spPr>
      </p:pic>
      <p:sp>
        <p:nvSpPr>
          <p:cNvPr id="33" name="Rectangle 9"/>
          <p:cNvSpPr>
            <a:spLocks noChangeArrowheads="1"/>
          </p:cNvSpPr>
          <p:nvPr/>
        </p:nvSpPr>
        <p:spPr bwMode="auto">
          <a:xfrm>
            <a:off x="1930854" y="3135749"/>
            <a:ext cx="2310056" cy="459659"/>
          </a:xfrm>
          <a:prstGeom prst="rect">
            <a:avLst/>
          </a:prstGeom>
          <a:solidFill>
            <a:schemeClr val="bg1"/>
          </a:solidFill>
          <a:ln w="38100">
            <a:solidFill>
              <a:srgbClr val="FF0000"/>
            </a:solidFill>
            <a:miter lim="800000"/>
            <a:headEnd/>
            <a:tailEnd/>
          </a:ln>
        </p:spPr>
        <p:txBody>
          <a:bodyPr wrap="none" lIns="130622" tIns="65311" rIns="130622" bIns="65311" anchor="ctr"/>
          <a:lstStyle/>
          <a:p>
            <a:pPr algn="ctr" eaLnBrk="1" hangingPunct="1"/>
            <a:r>
              <a:rPr lang="en-US" sz="2900" dirty="0">
                <a:solidFill>
                  <a:srgbClr val="FF6600"/>
                </a:solidFill>
                <a:latin typeface="Calibri" charset="0"/>
                <a:cs typeface="Calibri" charset="0"/>
              </a:rPr>
              <a:t>Application</a:t>
            </a:r>
          </a:p>
        </p:txBody>
      </p:sp>
      <p:grpSp>
        <p:nvGrpSpPr>
          <p:cNvPr id="15" name="Group 14"/>
          <p:cNvGrpSpPr/>
          <p:nvPr/>
        </p:nvGrpSpPr>
        <p:grpSpPr>
          <a:xfrm>
            <a:off x="1930849" y="3885201"/>
            <a:ext cx="6373968" cy="482348"/>
            <a:chOff x="1206780" y="3237667"/>
            <a:chExt cx="3983730" cy="401957"/>
          </a:xfrm>
        </p:grpSpPr>
        <p:sp>
          <p:nvSpPr>
            <p:cNvPr id="63" name="TextBox 62"/>
            <p:cNvSpPr txBox="1"/>
            <p:nvPr/>
          </p:nvSpPr>
          <p:spPr>
            <a:xfrm>
              <a:off x="2668110" y="3237667"/>
              <a:ext cx="572084" cy="384721"/>
            </a:xfrm>
            <a:prstGeom prst="rect">
              <a:avLst/>
            </a:prstGeom>
            <a:noFill/>
          </p:spPr>
          <p:txBody>
            <a:bodyPr wrap="none" rtlCol="0">
              <a:spAutoFit/>
            </a:bodyPr>
            <a:lstStyle/>
            <a:p>
              <a:r>
                <a:rPr lang="en-US" sz="2400" dirty="0" smtClean="0"/>
                <a:t>“TCP”</a:t>
              </a:r>
              <a:endParaRPr lang="en-US" sz="2400" dirty="0"/>
            </a:p>
          </p:txBody>
        </p:sp>
        <p:sp>
          <p:nvSpPr>
            <p:cNvPr id="65" name="TextBox 64"/>
            <p:cNvSpPr txBox="1"/>
            <p:nvPr/>
          </p:nvSpPr>
          <p:spPr>
            <a:xfrm>
              <a:off x="3415986" y="3251384"/>
              <a:ext cx="1774524" cy="307777"/>
            </a:xfrm>
            <a:prstGeom prst="rect">
              <a:avLst/>
            </a:prstGeom>
            <a:noFill/>
          </p:spPr>
          <p:txBody>
            <a:bodyPr wrap="none" rtlCol="0">
              <a:spAutoFit/>
            </a:bodyPr>
            <a:lstStyle/>
            <a:p>
              <a:r>
                <a:rPr lang="en-US" dirty="0" smtClean="0"/>
                <a:t>Reliable end-to-end delivery</a:t>
              </a:r>
              <a:endParaRPr lang="en-US" dirty="0"/>
            </a:p>
          </p:txBody>
        </p:sp>
        <p:sp>
          <p:nvSpPr>
            <p:cNvPr id="53" name="Rectangle 9"/>
            <p:cNvSpPr>
              <a:spLocks noChangeArrowheads="1"/>
            </p:cNvSpPr>
            <p:nvPr/>
          </p:nvSpPr>
          <p:spPr bwMode="auto">
            <a:xfrm>
              <a:off x="1206780" y="3256575"/>
              <a:ext cx="1443785" cy="383049"/>
            </a:xfrm>
            <a:prstGeom prst="rect">
              <a:avLst/>
            </a:prstGeom>
            <a:solidFill>
              <a:srgbClr val="000000"/>
            </a:solidFill>
            <a:ln w="38100">
              <a:solidFill>
                <a:srgbClr val="FF0000"/>
              </a:solidFill>
              <a:miter lim="800000"/>
              <a:headEnd/>
              <a:tailEnd/>
            </a:ln>
          </p:spPr>
          <p:txBody>
            <a:bodyPr wrap="none" anchor="ctr"/>
            <a:lstStyle/>
            <a:p>
              <a:pPr algn="ctr" eaLnBrk="1" hangingPunct="1"/>
              <a:r>
                <a:rPr lang="en-US" sz="2900" dirty="0">
                  <a:solidFill>
                    <a:srgbClr val="FF6600"/>
                  </a:solidFill>
                  <a:latin typeface="Calibri" charset="0"/>
                  <a:cs typeface="Calibri" charset="0"/>
                </a:rPr>
                <a:t>Transport</a:t>
              </a:r>
            </a:p>
          </p:txBody>
        </p:sp>
      </p:grpSp>
      <p:grpSp>
        <p:nvGrpSpPr>
          <p:cNvPr id="17" name="Group 16"/>
          <p:cNvGrpSpPr/>
          <p:nvPr/>
        </p:nvGrpSpPr>
        <p:grpSpPr>
          <a:xfrm>
            <a:off x="10104195" y="2549644"/>
            <a:ext cx="4897254" cy="2635015"/>
            <a:chOff x="6315122" y="2124703"/>
            <a:chExt cx="3060784" cy="2195846"/>
          </a:xfrm>
        </p:grpSpPr>
        <p:sp>
          <p:nvSpPr>
            <p:cNvPr id="35" name="Rectangle 10"/>
            <p:cNvSpPr>
              <a:spLocks noChangeArrowheads="1"/>
            </p:cNvSpPr>
            <p:nvPr/>
          </p:nvSpPr>
          <p:spPr bwMode="auto">
            <a:xfrm>
              <a:off x="6315122" y="3937500"/>
              <a:ext cx="1443786" cy="383049"/>
            </a:xfrm>
            <a:prstGeom prst="rect">
              <a:avLst/>
            </a:prstGeom>
            <a:noFill/>
            <a:ln w="38100">
              <a:solidFill>
                <a:srgbClr val="FFFF00"/>
              </a:solidFill>
              <a:miter lim="800000"/>
              <a:headEnd/>
              <a:tailEnd/>
            </a:ln>
            <a:effectLst/>
            <a:extLst/>
          </p:spPr>
          <p:txBody>
            <a:bodyPr wrap="none" anchor="ctr"/>
            <a:lstStyle/>
            <a:p>
              <a:pPr algn="ctr" eaLnBrk="1" hangingPunct="1">
                <a:defRPr/>
              </a:pPr>
              <a:r>
                <a:rPr lang="en-US" sz="2900" dirty="0">
                  <a:solidFill>
                    <a:srgbClr val="FFFF00"/>
                  </a:solidFill>
                  <a:latin typeface="Calibri"/>
                  <a:cs typeface="Calibri"/>
                </a:rPr>
                <a:t>Network</a:t>
              </a:r>
            </a:p>
          </p:txBody>
        </p:sp>
        <p:pic>
          <p:nvPicPr>
            <p:cNvPr id="36" name="Picture 35" descr="comp2.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325011" y="2124703"/>
              <a:ext cx="2050895" cy="1709079"/>
            </a:xfrm>
            <a:prstGeom prst="rect">
              <a:avLst/>
            </a:prstGeom>
          </p:spPr>
        </p:pic>
        <p:sp>
          <p:nvSpPr>
            <p:cNvPr id="37" name="Rectangle 9"/>
            <p:cNvSpPr>
              <a:spLocks noChangeArrowheads="1"/>
            </p:cNvSpPr>
            <p:nvPr/>
          </p:nvSpPr>
          <p:spPr bwMode="auto">
            <a:xfrm>
              <a:off x="6318353" y="2611692"/>
              <a:ext cx="1443785" cy="383049"/>
            </a:xfrm>
            <a:prstGeom prst="rect">
              <a:avLst/>
            </a:prstGeom>
            <a:solidFill>
              <a:schemeClr val="bg1"/>
            </a:solidFill>
            <a:ln w="38100">
              <a:solidFill>
                <a:srgbClr val="FF0000"/>
              </a:solidFill>
              <a:miter lim="800000"/>
              <a:headEnd/>
              <a:tailEnd/>
            </a:ln>
          </p:spPr>
          <p:txBody>
            <a:bodyPr wrap="none" anchor="ctr"/>
            <a:lstStyle/>
            <a:p>
              <a:pPr algn="ctr" eaLnBrk="1" hangingPunct="1"/>
              <a:r>
                <a:rPr lang="en-US" sz="2900" dirty="0">
                  <a:solidFill>
                    <a:srgbClr val="FF6600"/>
                  </a:solidFill>
                  <a:latin typeface="Calibri" charset="0"/>
                  <a:cs typeface="Calibri" charset="0"/>
                </a:rPr>
                <a:t>Application</a:t>
              </a:r>
            </a:p>
          </p:txBody>
        </p:sp>
        <p:sp>
          <p:nvSpPr>
            <p:cNvPr id="38" name="Rectangle 9"/>
            <p:cNvSpPr>
              <a:spLocks noChangeArrowheads="1"/>
            </p:cNvSpPr>
            <p:nvPr/>
          </p:nvSpPr>
          <p:spPr bwMode="auto">
            <a:xfrm>
              <a:off x="6318350" y="3255143"/>
              <a:ext cx="1443785" cy="383049"/>
            </a:xfrm>
            <a:prstGeom prst="rect">
              <a:avLst/>
            </a:prstGeom>
            <a:solidFill>
              <a:srgbClr val="000000"/>
            </a:solidFill>
            <a:ln w="38100">
              <a:solidFill>
                <a:srgbClr val="FF0000"/>
              </a:solidFill>
              <a:miter lim="800000"/>
              <a:headEnd/>
              <a:tailEnd/>
            </a:ln>
          </p:spPr>
          <p:txBody>
            <a:bodyPr wrap="none" anchor="ctr"/>
            <a:lstStyle/>
            <a:p>
              <a:pPr algn="ctr" eaLnBrk="1" hangingPunct="1"/>
              <a:r>
                <a:rPr lang="en-US" sz="2900" dirty="0">
                  <a:solidFill>
                    <a:srgbClr val="FF6600"/>
                  </a:solidFill>
                  <a:latin typeface="Calibri" charset="0"/>
                  <a:cs typeface="Calibri" charset="0"/>
                </a:rPr>
                <a:t>Transport</a:t>
              </a:r>
            </a:p>
          </p:txBody>
        </p:sp>
      </p:grpSp>
      <p:cxnSp>
        <p:nvCxnSpPr>
          <p:cNvPr id="13" name="Straight Arrow Connector 12"/>
          <p:cNvCxnSpPr/>
          <p:nvPr/>
        </p:nvCxnSpPr>
        <p:spPr>
          <a:xfrm>
            <a:off x="3121502" y="3417902"/>
            <a:ext cx="0" cy="629921"/>
          </a:xfrm>
          <a:prstGeom prst="straightConnector1">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148600" y="4291649"/>
            <a:ext cx="0" cy="629921"/>
          </a:xfrm>
          <a:prstGeom prst="straightConnector1">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11248386" y="4231088"/>
            <a:ext cx="0" cy="629921"/>
          </a:xfrm>
          <a:prstGeom prst="straightConnector1">
            <a:avLst/>
          </a:prstGeom>
          <a:ln w="38100" cmpd="sng">
            <a:solidFill>
              <a:srgbClr val="FFFFFF"/>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1279010" y="3412076"/>
            <a:ext cx="0" cy="629921"/>
          </a:xfrm>
          <a:prstGeom prst="straightConnector1">
            <a:avLst/>
          </a:prstGeom>
          <a:ln w="38100" cmpd="sng">
            <a:solidFill>
              <a:srgbClr val="FFFFFF"/>
            </a:solidFill>
            <a:headEnd type="arrow"/>
            <a:tailEnd type="none"/>
          </a:ln>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1303633" y="5499395"/>
            <a:ext cx="11770921" cy="2234514"/>
            <a:chOff x="1440388" y="5124530"/>
            <a:chExt cx="11770921" cy="2234514"/>
          </a:xfrm>
        </p:grpSpPr>
        <p:sp>
          <p:nvSpPr>
            <p:cNvPr id="44" name="Can 43"/>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60" idx="6"/>
              <a:endCxn id="48"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Can 47"/>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51"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1" name="Can 50"/>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a:stCxn id="54"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4" name="Can 53"/>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a:stCxn id="57" idx="2"/>
              <a:endCxn id="51"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nvGrpSpPr>
          <p:cNvPr id="69" name="Group 68"/>
          <p:cNvGrpSpPr/>
          <p:nvPr/>
        </p:nvGrpSpPr>
        <p:grpSpPr>
          <a:xfrm>
            <a:off x="689090" y="5351578"/>
            <a:ext cx="1414565" cy="442746"/>
            <a:chOff x="57238" y="3156576"/>
            <a:chExt cx="2393750" cy="421005"/>
          </a:xfrm>
          <a:solidFill>
            <a:schemeClr val="bg1"/>
          </a:solidFill>
          <a:effectLst/>
        </p:grpSpPr>
        <p:sp>
          <p:nvSpPr>
            <p:cNvPr id="70" name="Rectangle 69"/>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71" name="Rectangle 70"/>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FF00"/>
                </a:solidFill>
              </a:endParaRPr>
            </a:p>
          </p:txBody>
        </p:sp>
      </p:grpSp>
      <p:grpSp>
        <p:nvGrpSpPr>
          <p:cNvPr id="4" name="Group 3"/>
          <p:cNvGrpSpPr/>
          <p:nvPr/>
        </p:nvGrpSpPr>
        <p:grpSpPr>
          <a:xfrm>
            <a:off x="398360" y="1965881"/>
            <a:ext cx="5043321" cy="731236"/>
            <a:chOff x="398360" y="1965881"/>
            <a:chExt cx="5043321" cy="731236"/>
          </a:xfrm>
        </p:grpSpPr>
        <p:pic>
          <p:nvPicPr>
            <p:cNvPr id="47" name="Picture 46"/>
            <p:cNvPicPr>
              <a:picLocks noChangeAspect="1"/>
            </p:cNvPicPr>
            <p:nvPr/>
          </p:nvPicPr>
          <p:blipFill>
            <a:blip r:embed="rId4"/>
            <a:stretch>
              <a:fillRect/>
            </a:stretch>
          </p:blipFill>
          <p:spPr>
            <a:xfrm>
              <a:off x="2038035" y="1965881"/>
              <a:ext cx="1744133" cy="700038"/>
            </a:xfrm>
            <a:prstGeom prst="rect">
              <a:avLst/>
            </a:prstGeom>
          </p:spPr>
        </p:pic>
        <p:pic>
          <p:nvPicPr>
            <p:cNvPr id="58" name="Picture 57"/>
            <p:cNvPicPr>
              <a:picLocks noChangeAspect="1"/>
            </p:cNvPicPr>
            <p:nvPr/>
          </p:nvPicPr>
          <p:blipFill rotWithShape="1">
            <a:blip r:embed="rId5"/>
            <a:srcRect t="-1" b="-7611"/>
            <a:stretch/>
          </p:blipFill>
          <p:spPr>
            <a:xfrm>
              <a:off x="3874114" y="1965881"/>
              <a:ext cx="1567567" cy="731236"/>
            </a:xfrm>
            <a:prstGeom prst="rect">
              <a:avLst/>
            </a:prstGeom>
          </p:spPr>
        </p:pic>
        <p:pic>
          <p:nvPicPr>
            <p:cNvPr id="59" name="Picture 58" descr="Screen Shot 2014-04-24 at 10.48.48 AM.png"/>
            <p:cNvPicPr>
              <a:picLocks noChangeAspect="1"/>
            </p:cNvPicPr>
            <p:nvPr/>
          </p:nvPicPr>
          <p:blipFill>
            <a:blip r:embed="rId6">
              <a:extLst>
                <a:ext uri="{BEBA8EAE-BF5A-486C-A8C5-ECC9F3942E4B}">
                  <a14:imgProps xmlns:a14="http://schemas.microsoft.com/office/drawing/2010/main" xmlns="">
                    <a14:imgLayer r:embed="rId7">
                      <a14:imgEffect>
                        <a14:backgroundRemoval t="9934" b="89901" l="6176" r="90000">
                          <a14:foregroundMark x1="31765" y1="56291" x2="31765" y2="56291"/>
                          <a14:foregroundMark x1="41471" y1="48510" x2="41471" y2="48510"/>
                          <a14:foregroundMark x1="46324" y1="58609" x2="46324" y2="58609"/>
                          <a14:foregroundMark x1="56029" y1="49338" x2="56029" y2="49338"/>
                          <a14:foregroundMark x1="48088" y1="43046" x2="48088" y2="43046"/>
                          <a14:foregroundMark x1="62206" y1="55464" x2="62206" y2="55464"/>
                          <a14:foregroundMark x1="73676" y1="49338" x2="73676" y2="49338"/>
                          <a14:foregroundMark x1="78824" y1="53974" x2="78824" y2="53974"/>
                          <a14:foregroundMark x1="86471" y1="43874" x2="86471" y2="43874"/>
                          <a14:foregroundMark x1="79559" y1="43046" x2="79559" y2="43046"/>
                          <a14:foregroundMark x1="82647" y1="38411" x2="82647" y2="38411"/>
                          <a14:foregroundMark x1="32794" y1="42219" x2="32794" y2="42219"/>
                          <a14:backgroundMark x1="37647" y1="39901" x2="37647" y2="39901"/>
                        </a14:backgroundRemoval>
                      </a14:imgEffect>
                    </a14:imgLayer>
                  </a14:imgProps>
                </a:ext>
                <a:ext uri="{28A0092B-C50C-407E-A947-70E740481C1C}">
                  <a14:useLocalDpi xmlns:a14="http://schemas.microsoft.com/office/drawing/2010/main" xmlns="" val="0"/>
                </a:ext>
              </a:extLst>
            </a:blip>
            <a:stretch>
              <a:fillRect/>
            </a:stretch>
          </p:blipFill>
          <p:spPr>
            <a:xfrm>
              <a:off x="398360" y="1965881"/>
              <a:ext cx="1547729" cy="687374"/>
            </a:xfrm>
            <a:prstGeom prst="rect">
              <a:avLst/>
            </a:prstGeom>
          </p:spPr>
        </p:pic>
      </p:grpSp>
    </p:spTree>
    <p:extLst>
      <p:ext uri="{BB962C8B-B14F-4D97-AF65-F5344CB8AC3E}">
        <p14:creationId xmlns:p14="http://schemas.microsoft.com/office/powerpoint/2010/main" xmlns="" val="30651828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8.4216E-7 -1.66744E-6 C 0.03125 0.00116 0.06199 0.00255 0.09359 0.00324 C 0.10835 0.00417 0.12311 0.00487 0.13804 0.00625 C 0.16305 0.00556 0.18319 0.00278 0.20681 0.00116 C 0.2134 -0.00092 0.22018 -0.00185 0.22712 -0.00301 C 0.24015 -0.00926 0.25456 -0.01111 0.26862 -0.01227 C 0.27783 -0.01621 0.28859 -0.01737 0.29849 -0.01829 C 0.30318 -0.01968 0.30821 -0.01991 0.31307 -0.0213 C 0.32089 -0.02408 0.32853 -0.02825 0.33686 -0.02964 C 0.35405 -0.03775 0.37315 -0.03983 0.39139 -0.04192 C 0.39764 -0.04446 0.40406 -0.04608 0.41031 -0.04794 C 0.41379 -0.04771 0.41795 -0.04794 0.42264 -0.04701 C 0.42681 -0.04632 0.43046 -0.04029 0.43567 -0.03891 C 0.44261 -0.03219 0.45199 -0.02895 0.46032 -0.02339 C 0.46102 -0.02293 0.46171 -0.02223 0.46275 -0.0213 C 0.4631 -0.02038 0.46397 -0.01922 0.46571 -0.01829 C 0.47022 -0.01482 0.47682 -0.01459 0.48151 -0.01111 C 0.48724 -0.00718 0.49158 -0.00347 0.49748 -0.00092 C 0.50773 0.00834 0.51693 0.01668 0.52908 0.01946 C 0.53256 0.0227 0.53794 0.02386 0.54211 0.02571 C 0.54402 0.02663 0.5494 0.02872 0.5494 0.02895 C 0.55044 0.02988 0.55235 0.03011 0.55391 0.03173 C 0.55878 0.03706 0.55044 0.03358 0.55947 0.0359 C 0.56294 0.03845 0.56538 0.04215 0.56902 0.04516 C 0.57232 0.04771 0.57649 0.04864 0.57927 0.05234 C 0.58118 0.05535 0.58118 0.05558 0.58448 0.05744 C 0.58934 0.06021 0.59385 0.06485 0.59924 0.06763 C 0.60427 0.0704 0.63414 0.05836 0.6383 0.06438 C 0.68137 0.06438 0.69422 0.06415 0.71592 0.06531 C 0.74353 0.06739 0.78868 0.05836 0.80483 0.06137 C 0.8215 0.06114 0.81559 0.05998 0.81715 0.06438 " pathEditMode="relative" rAng="0" ptsTypes="fffffffffffffffffffffffffffffaf">
                                      <p:cBhvr>
                                        <p:cTn id="35" dur="2000" fill="hold"/>
                                        <p:tgtEl>
                                          <p:spTgt spid="69"/>
                                        </p:tgtEl>
                                        <p:attrNameLst>
                                          <p:attrName>ppt_x</p:attrName>
                                          <p:attrName>ppt_y</p:attrName>
                                        </p:attrNameLst>
                                      </p:cBhvr>
                                      <p:rCtr x="41066" y="1112"/>
                                    </p:animMotion>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cr-9501-clark.pdf"/>
          <p:cNvPicPr>
            <a:picLocks noChangeAspect="1"/>
          </p:cNvPicPr>
          <p:nvPr/>
        </p:nvPicPr>
        <p:blipFill rotWithShape="1">
          <a:blip r:embed="rId3">
            <a:extLst>
              <a:ext uri="{28A0092B-C50C-407E-A947-70E740481C1C}">
                <a14:useLocalDpi xmlns:a14="http://schemas.microsoft.com/office/drawing/2010/main" xmlns="" val="0"/>
              </a:ext>
            </a:extLst>
          </a:blip>
          <a:srcRect t="7087" b="50863"/>
          <a:stretch/>
        </p:blipFill>
        <p:spPr>
          <a:xfrm rot="332352">
            <a:off x="2701161" y="2816467"/>
            <a:ext cx="11273668" cy="61348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4"/>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731520" y="859465"/>
            <a:ext cx="1936956" cy="26984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2748852" y="719959"/>
            <a:ext cx="4328829" cy="1200328"/>
          </a:xfrm>
          <a:prstGeom prst="rect">
            <a:avLst/>
          </a:prstGeom>
          <a:noFill/>
        </p:spPr>
        <p:txBody>
          <a:bodyPr wrap="none" rtlCol="0">
            <a:spAutoFit/>
          </a:bodyPr>
          <a:lstStyle/>
          <a:p>
            <a:r>
              <a:rPr lang="en-US" sz="2400" dirty="0" smtClean="0"/>
              <a:t>David D. Clark</a:t>
            </a:r>
          </a:p>
          <a:p>
            <a:r>
              <a:rPr lang="en-US" sz="2400" dirty="0" smtClean="0"/>
              <a:t>Chief Protocol Architect, Internet</a:t>
            </a:r>
          </a:p>
          <a:p>
            <a:r>
              <a:rPr lang="en-US" sz="2400" dirty="0" smtClean="0"/>
              <a:t>1981 - 1989</a:t>
            </a:r>
            <a:endParaRPr lang="en-US" sz="2400" dirty="0"/>
          </a:p>
        </p:txBody>
      </p:sp>
      <p:pic>
        <p:nvPicPr>
          <p:cNvPr id="8" name="Picture 7" descr="ccr-9501-clark.pdf"/>
          <p:cNvPicPr>
            <a:picLocks noChangeAspect="1"/>
          </p:cNvPicPr>
          <p:nvPr/>
        </p:nvPicPr>
        <p:blipFill rotWithShape="1">
          <a:blip r:embed="rId3">
            <a:extLst>
              <a:ext uri="{28A0092B-C50C-407E-A947-70E740481C1C}">
                <a14:useLocalDpi xmlns:a14="http://schemas.microsoft.com/office/drawing/2010/main" xmlns="" val="0"/>
              </a:ext>
            </a:extLst>
          </a:blip>
          <a:srcRect l="40063" t="27986" r="48452" b="69260"/>
          <a:stretch/>
        </p:blipFill>
        <p:spPr>
          <a:xfrm rot="332352">
            <a:off x="7134728" y="5818886"/>
            <a:ext cx="1294743" cy="401833"/>
          </a:xfrm>
          <a:prstGeom prst="rect">
            <a:avLst/>
          </a:prstGeom>
          <a:solidFill>
            <a:srgbClr val="FFFFFF">
              <a:shade val="85000"/>
            </a:srgbClr>
          </a:solidFill>
          <a:ln w="88900" cap="sq">
            <a:solidFill>
              <a:srgbClr val="FF0000"/>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24513377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 presetClass="emph" presetSubtype="0" fill="hold" nodeType="withEffect">
                                  <p:stCondLst>
                                    <p:cond delay="0"/>
                                  </p:stCondLst>
                                  <p:childTnLst>
                                    <p:animScale>
                                      <p:cBhvr>
                                        <p:cTn id="14" dur="5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Architectural Principles</a:t>
            </a:r>
            <a:endParaRPr lang="en-US" sz="6000" dirty="0"/>
          </a:p>
        </p:txBody>
      </p:sp>
      <p:sp>
        <p:nvSpPr>
          <p:cNvPr id="3" name="Content Placeholder 2"/>
          <p:cNvSpPr>
            <a:spLocks noGrp="1"/>
          </p:cNvSpPr>
          <p:nvPr>
            <p:ph idx="1"/>
          </p:nvPr>
        </p:nvSpPr>
        <p:spPr>
          <a:xfrm>
            <a:off x="731520" y="2291930"/>
            <a:ext cx="13167360" cy="5431155"/>
          </a:xfrm>
        </p:spPr>
        <p:txBody>
          <a:bodyPr>
            <a:normAutofit/>
          </a:bodyPr>
          <a:lstStyle/>
          <a:p>
            <a:pPr marL="0" indent="0" algn="ctr">
              <a:buNone/>
            </a:pPr>
            <a:r>
              <a:rPr lang="en-US" sz="3600" dirty="0" smtClean="0"/>
              <a:t>Dumb</a:t>
            </a:r>
            <a:r>
              <a:rPr lang="en-US" sz="3600" dirty="0"/>
              <a:t> </a:t>
            </a:r>
            <a:r>
              <a:rPr lang="en-US" sz="3600" dirty="0" smtClean="0"/>
              <a:t>and simple</a:t>
            </a:r>
          </a:p>
          <a:p>
            <a:pPr marL="0" indent="0" algn="ctr">
              <a:buNone/>
            </a:pPr>
            <a:r>
              <a:rPr lang="en-US" dirty="0" err="1" smtClean="0">
                <a:solidFill>
                  <a:srgbClr val="FFFF00"/>
                </a:solidFill>
                <a:latin typeface="Wingdings 3"/>
              </a:rPr>
              <a:t>i</a:t>
            </a:r>
            <a:r>
              <a:rPr lang="en-US" dirty="0" smtClean="0"/>
              <a:t> </a:t>
            </a:r>
          </a:p>
          <a:p>
            <a:pPr marL="0" indent="0" algn="ctr">
              <a:buNone/>
            </a:pPr>
            <a:r>
              <a:rPr lang="en-US" dirty="0"/>
              <a:t>S</a:t>
            </a:r>
            <a:r>
              <a:rPr lang="en-US" dirty="0" smtClean="0"/>
              <a:t>treamlined, fast, low-cost, easy to maintain, infrequent upgrades.</a:t>
            </a:r>
          </a:p>
          <a:p>
            <a:pPr marL="0" indent="0">
              <a:buNone/>
            </a:pPr>
            <a:endParaRPr lang="en-US" dirty="0"/>
          </a:p>
          <a:p>
            <a:pPr marL="0" indent="0" algn="ctr">
              <a:buNone/>
            </a:pPr>
            <a:endParaRPr lang="en-US" sz="3600" dirty="0" smtClean="0"/>
          </a:p>
          <a:p>
            <a:pPr marL="0" indent="0" algn="ctr">
              <a:buNone/>
            </a:pPr>
            <a:r>
              <a:rPr lang="en-US" sz="3600" dirty="0" smtClean="0"/>
              <a:t>Reliable in-order delivery can be built on top, at the end-points.</a:t>
            </a:r>
          </a:p>
          <a:p>
            <a:pPr marL="0" indent="0" algn="ctr">
              <a:buNone/>
            </a:pPr>
            <a:r>
              <a:rPr lang="en-US" dirty="0" err="1">
                <a:solidFill>
                  <a:srgbClr val="FFFF00"/>
                </a:solidFill>
                <a:latin typeface="Wingdings 3"/>
              </a:rPr>
              <a:t>i</a:t>
            </a:r>
            <a:r>
              <a:rPr lang="en-US" dirty="0"/>
              <a:t> </a:t>
            </a:r>
          </a:p>
          <a:p>
            <a:pPr marL="0" indent="0" algn="ctr">
              <a:buNone/>
            </a:pPr>
            <a:r>
              <a:rPr lang="en-US" dirty="0" smtClean="0"/>
              <a:t>Intelligent end-points (computers).</a:t>
            </a:r>
            <a:endParaRPr lang="en-US" dirty="0"/>
          </a:p>
        </p:txBody>
      </p:sp>
      <p:sp>
        <p:nvSpPr>
          <p:cNvPr id="5" name="Oval 4"/>
          <p:cNvSpPr/>
          <p:nvPr/>
        </p:nvSpPr>
        <p:spPr>
          <a:xfrm>
            <a:off x="3306628" y="2275007"/>
            <a:ext cx="774402" cy="712419"/>
          </a:xfrm>
          <a:prstGeom prst="ellipse">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smtClean="0">
                <a:solidFill>
                  <a:schemeClr val="bg1"/>
                </a:solidFill>
                <a:latin typeface="Arial Black"/>
                <a:cs typeface="Arial Black"/>
              </a:rPr>
              <a:t>1</a:t>
            </a:r>
            <a:endParaRPr lang="en-US" sz="3600" dirty="0">
              <a:solidFill>
                <a:schemeClr val="bg1"/>
              </a:solidFill>
              <a:latin typeface="Arial Black"/>
              <a:cs typeface="Arial Black"/>
            </a:endParaRPr>
          </a:p>
        </p:txBody>
      </p:sp>
      <p:sp>
        <p:nvSpPr>
          <p:cNvPr id="7" name="Oval 6"/>
          <p:cNvSpPr/>
          <p:nvPr/>
        </p:nvSpPr>
        <p:spPr>
          <a:xfrm>
            <a:off x="559880" y="5258874"/>
            <a:ext cx="774402" cy="712419"/>
          </a:xfrm>
          <a:prstGeom prst="ellipse">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bg1"/>
                </a:solidFill>
                <a:latin typeface="Arial Black"/>
                <a:cs typeface="Arial Black"/>
              </a:rPr>
              <a:t>2</a:t>
            </a:r>
            <a:endParaRPr lang="en-US" sz="3600" dirty="0">
              <a:solidFill>
                <a:schemeClr val="bg1"/>
              </a:solidFill>
              <a:latin typeface="Arial Black"/>
              <a:cs typeface="Arial Black"/>
            </a:endParaRPr>
          </a:p>
        </p:txBody>
      </p:sp>
    </p:spTree>
    <p:extLst>
      <p:ext uri="{BB962C8B-B14F-4D97-AF65-F5344CB8AC3E}">
        <p14:creationId xmlns:p14="http://schemas.microsoft.com/office/powerpoint/2010/main" xmlns="" val="38995176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329255" y="5307446"/>
            <a:ext cx="3351792" cy="839726"/>
            <a:chOff x="1440388" y="5124530"/>
            <a:chExt cx="11770921" cy="2234514"/>
          </a:xfrm>
        </p:grpSpPr>
        <p:sp>
          <p:nvSpPr>
            <p:cNvPr id="18" name="Can 17"/>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29" idx="6"/>
              <a:endCxn id="21"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Can 20"/>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24"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a:stCxn id="26"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Can 25"/>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28" idx="2"/>
              <a:endCxn id="24"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nvGrpSpPr>
          <p:cNvPr id="95" name="Group 94"/>
          <p:cNvGrpSpPr/>
          <p:nvPr/>
        </p:nvGrpSpPr>
        <p:grpSpPr>
          <a:xfrm>
            <a:off x="6109149" y="4871657"/>
            <a:ext cx="4193444" cy="2073636"/>
            <a:chOff x="7265079" y="4662656"/>
            <a:chExt cx="4193444" cy="2073636"/>
          </a:xfrm>
        </p:grpSpPr>
        <p:grpSp>
          <p:nvGrpSpPr>
            <p:cNvPr id="43" name="Group 42"/>
            <p:cNvGrpSpPr/>
            <p:nvPr/>
          </p:nvGrpSpPr>
          <p:grpSpPr>
            <a:xfrm>
              <a:off x="7685905" y="5279611"/>
              <a:ext cx="3351792" cy="839726"/>
              <a:chOff x="1440388" y="5124530"/>
              <a:chExt cx="11770921" cy="2234514"/>
            </a:xfrm>
          </p:grpSpPr>
          <p:sp>
            <p:nvSpPr>
              <p:cNvPr id="44" name="Can 43"/>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55" idx="6"/>
                <a:endCxn id="47"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7" name="Can 46"/>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50"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a:stCxn id="52"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a:stCxn id="54" idx="2"/>
                <a:endCxn id="50"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nvGrpSpPr>
            <p:cNvPr id="30" name="Group 29"/>
            <p:cNvGrpSpPr/>
            <p:nvPr/>
          </p:nvGrpSpPr>
          <p:grpSpPr>
            <a:xfrm>
              <a:off x="7265079" y="5896566"/>
              <a:ext cx="3351792" cy="839726"/>
              <a:chOff x="1440388" y="5124530"/>
              <a:chExt cx="11770921" cy="2234514"/>
            </a:xfrm>
          </p:grpSpPr>
          <p:sp>
            <p:nvSpPr>
              <p:cNvPr id="31" name="Can 30"/>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p:cNvCxnSpPr>
                <a:stCxn id="42" idx="6"/>
                <a:endCxn id="34"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Can 33"/>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37"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7" name="Can 36"/>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a:stCxn id="39"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9" name="Can 38"/>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a:stCxn id="41" idx="2"/>
                <a:endCxn id="37"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nvGrpSpPr>
            <p:cNvPr id="56" name="Group 55"/>
            <p:cNvGrpSpPr/>
            <p:nvPr/>
          </p:nvGrpSpPr>
          <p:grpSpPr>
            <a:xfrm>
              <a:off x="8106731" y="4662656"/>
              <a:ext cx="3351792" cy="836551"/>
              <a:chOff x="1440388" y="5124530"/>
              <a:chExt cx="11770921" cy="2226065"/>
            </a:xfrm>
          </p:grpSpPr>
          <p:sp>
            <p:nvSpPr>
              <p:cNvPr id="57" name="Can 56"/>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a:stCxn id="68" idx="6"/>
                <a:endCxn id="60"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0" name="Can 59"/>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63"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3" name="Can 62"/>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p:cNvCxnSpPr>
                <a:stCxn id="65" idx="4"/>
              </p:cNvCxnSpPr>
              <p:nvPr/>
            </p:nvCxnSpPr>
            <p:spPr>
              <a:xfrm flipV="1">
                <a:off x="7145109" y="6493347"/>
                <a:ext cx="2733850" cy="570442"/>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5" name="Can 64"/>
              <p:cNvSpPr/>
              <p:nvPr/>
            </p:nvSpPr>
            <p:spPr>
              <a:xfrm>
                <a:off x="5467030" y="6776984"/>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a:stCxn id="67" idx="2"/>
                <a:endCxn id="63"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grpSp>
        <p:nvGrpSpPr>
          <p:cNvPr id="216" name="Group 215"/>
          <p:cNvGrpSpPr/>
          <p:nvPr/>
        </p:nvGrpSpPr>
        <p:grpSpPr>
          <a:xfrm>
            <a:off x="8461632" y="2572215"/>
            <a:ext cx="6731753" cy="5791909"/>
            <a:chOff x="9202587" y="2999944"/>
            <a:chExt cx="6731753" cy="5791909"/>
          </a:xfrm>
        </p:grpSpPr>
        <p:grpSp>
          <p:nvGrpSpPr>
            <p:cNvPr id="136" name="Group 135"/>
            <p:cNvGrpSpPr/>
            <p:nvPr/>
          </p:nvGrpSpPr>
          <p:grpSpPr>
            <a:xfrm>
              <a:off x="11740896" y="2999944"/>
              <a:ext cx="4193444" cy="2073636"/>
              <a:chOff x="7265079" y="4662656"/>
              <a:chExt cx="4193444" cy="2073636"/>
            </a:xfrm>
          </p:grpSpPr>
          <p:grpSp>
            <p:nvGrpSpPr>
              <p:cNvPr id="137" name="Group 136"/>
              <p:cNvGrpSpPr/>
              <p:nvPr/>
            </p:nvGrpSpPr>
            <p:grpSpPr>
              <a:xfrm>
                <a:off x="7685905" y="5279611"/>
                <a:ext cx="3351792" cy="839726"/>
                <a:chOff x="1440388" y="5124530"/>
                <a:chExt cx="11770921" cy="2234514"/>
              </a:xfrm>
            </p:grpSpPr>
            <p:sp>
              <p:nvSpPr>
                <p:cNvPr id="164" name="Can 163"/>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5" name="Straight Connector 164"/>
                <p:cNvCxnSpPr>
                  <a:stCxn id="175" idx="6"/>
                  <a:endCxn id="167"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7" name="Can 166"/>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endCxn id="170"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70" name="Can 169"/>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1" name="Straight Connector 170"/>
                <p:cNvCxnSpPr>
                  <a:stCxn id="172"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72" name="Can 171"/>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3" name="Straight Connector 172"/>
                <p:cNvCxnSpPr>
                  <a:stCxn id="174" idx="2"/>
                  <a:endCxn id="170"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nvGrpSpPr>
              <p:cNvPr id="138" name="Group 137"/>
              <p:cNvGrpSpPr/>
              <p:nvPr/>
            </p:nvGrpSpPr>
            <p:grpSpPr>
              <a:xfrm>
                <a:off x="7265079" y="5896566"/>
                <a:ext cx="3351792" cy="839726"/>
                <a:chOff x="1440388" y="5124530"/>
                <a:chExt cx="11770921" cy="2234514"/>
              </a:xfrm>
            </p:grpSpPr>
            <p:sp>
              <p:nvSpPr>
                <p:cNvPr id="152" name="Can 151"/>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3" name="Straight Connector 152"/>
                <p:cNvCxnSpPr>
                  <a:stCxn id="163" idx="6"/>
                  <a:endCxn id="155"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55" name="Can 154"/>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endCxn id="158"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58" name="Can 157"/>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9" name="Straight Connector 158"/>
                <p:cNvCxnSpPr>
                  <a:stCxn id="160"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0" name="Can 159"/>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1" name="Straight Connector 160"/>
                <p:cNvCxnSpPr>
                  <a:stCxn id="162" idx="2"/>
                  <a:endCxn id="158"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nvGrpSpPr>
              <p:cNvPr id="139" name="Group 138"/>
              <p:cNvGrpSpPr/>
              <p:nvPr/>
            </p:nvGrpSpPr>
            <p:grpSpPr>
              <a:xfrm>
                <a:off x="8106731" y="4662656"/>
                <a:ext cx="3351792" cy="839726"/>
                <a:chOff x="1440388" y="5124530"/>
                <a:chExt cx="11770921" cy="2234514"/>
              </a:xfrm>
            </p:grpSpPr>
            <p:sp>
              <p:nvSpPr>
                <p:cNvPr id="140" name="Can 139"/>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a:stCxn id="151" idx="6"/>
                  <a:endCxn id="143"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43" name="Can 142"/>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4" name="Straight Connector 143"/>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a:endCxn id="146"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46" name="Can 145"/>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7" name="Straight Connector 146"/>
                <p:cNvCxnSpPr>
                  <a:stCxn id="148"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48" name="Can 147"/>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9" name="Straight Connector 148"/>
                <p:cNvCxnSpPr>
                  <a:stCxn id="150" idx="2"/>
                  <a:endCxn id="146"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50" name="Oval 149"/>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grpSp>
          <p:nvGrpSpPr>
            <p:cNvPr id="96" name="Group 95"/>
            <p:cNvGrpSpPr/>
            <p:nvPr/>
          </p:nvGrpSpPr>
          <p:grpSpPr>
            <a:xfrm>
              <a:off x="10473732" y="4860012"/>
              <a:ext cx="4193444" cy="2073636"/>
              <a:chOff x="7265079" y="4662656"/>
              <a:chExt cx="4193444" cy="2073636"/>
            </a:xfrm>
          </p:grpSpPr>
          <p:grpSp>
            <p:nvGrpSpPr>
              <p:cNvPr id="97" name="Group 96"/>
              <p:cNvGrpSpPr/>
              <p:nvPr/>
            </p:nvGrpSpPr>
            <p:grpSpPr>
              <a:xfrm>
                <a:off x="7685905" y="5279611"/>
                <a:ext cx="3351792" cy="839726"/>
                <a:chOff x="1440388" y="5124530"/>
                <a:chExt cx="11770921" cy="2234514"/>
              </a:xfrm>
            </p:grpSpPr>
            <p:sp>
              <p:nvSpPr>
                <p:cNvPr id="124" name="Can 123"/>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5" name="Straight Connector 124"/>
                <p:cNvCxnSpPr>
                  <a:stCxn id="135" idx="6"/>
                  <a:endCxn id="127"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27" name="Can 126"/>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8" name="Straight Connector 127"/>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a:endCxn id="130"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30" name="Can 129"/>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1" name="Straight Connector 130"/>
                <p:cNvCxnSpPr>
                  <a:stCxn id="132"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32" name="Can 131"/>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134" idx="2"/>
                  <a:endCxn id="130"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nvGrpSpPr>
              <p:cNvPr id="98" name="Group 97"/>
              <p:cNvGrpSpPr/>
              <p:nvPr/>
            </p:nvGrpSpPr>
            <p:grpSpPr>
              <a:xfrm>
                <a:off x="7265079" y="5896566"/>
                <a:ext cx="3351792" cy="839726"/>
                <a:chOff x="1440388" y="5124530"/>
                <a:chExt cx="11770921" cy="2234514"/>
              </a:xfrm>
            </p:grpSpPr>
            <p:sp>
              <p:nvSpPr>
                <p:cNvPr id="112" name="Can 111"/>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3" name="Straight Connector 112"/>
                <p:cNvCxnSpPr>
                  <a:stCxn id="123" idx="6"/>
                  <a:endCxn id="115"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15" name="Can 114"/>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6" name="Straight Connector 115"/>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18"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18" name="Can 117"/>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9" name="Straight Connector 118"/>
                <p:cNvCxnSpPr>
                  <a:stCxn id="120"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20" name="Can 119"/>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p:cNvCxnSpPr>
                  <a:stCxn id="122" idx="2"/>
                  <a:endCxn id="118"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22" name="Oval 121"/>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nvGrpSpPr>
              <p:cNvPr id="99" name="Group 98"/>
              <p:cNvGrpSpPr/>
              <p:nvPr/>
            </p:nvGrpSpPr>
            <p:grpSpPr>
              <a:xfrm>
                <a:off x="8106731" y="4662656"/>
                <a:ext cx="3351792" cy="839726"/>
                <a:chOff x="1440388" y="5124530"/>
                <a:chExt cx="11770921" cy="2234514"/>
              </a:xfrm>
            </p:grpSpPr>
            <p:sp>
              <p:nvSpPr>
                <p:cNvPr id="100" name="Can 99"/>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1" name="Straight Connector 100"/>
                <p:cNvCxnSpPr>
                  <a:stCxn id="111" idx="6"/>
                  <a:endCxn id="103"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03" name="Can 102"/>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a:endCxn id="106"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06" name="Can 105"/>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Connector 106"/>
                <p:cNvCxnSpPr>
                  <a:stCxn id="108"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08" name="Can 107"/>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p:cNvCxnSpPr>
                  <a:stCxn id="110" idx="2"/>
                  <a:endCxn id="106"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10" name="Oval 109"/>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grpSp>
          <p:nvGrpSpPr>
            <p:cNvPr id="176" name="Group 175"/>
            <p:cNvGrpSpPr/>
            <p:nvPr/>
          </p:nvGrpSpPr>
          <p:grpSpPr>
            <a:xfrm>
              <a:off x="9202587" y="6718217"/>
              <a:ext cx="4193444" cy="2073636"/>
              <a:chOff x="7265079" y="4662656"/>
              <a:chExt cx="4193444" cy="2073636"/>
            </a:xfrm>
          </p:grpSpPr>
          <p:grpSp>
            <p:nvGrpSpPr>
              <p:cNvPr id="177" name="Group 176"/>
              <p:cNvGrpSpPr/>
              <p:nvPr/>
            </p:nvGrpSpPr>
            <p:grpSpPr>
              <a:xfrm>
                <a:off x="7685905" y="5279611"/>
                <a:ext cx="3351792" cy="839726"/>
                <a:chOff x="1440388" y="5124530"/>
                <a:chExt cx="11770921" cy="2234514"/>
              </a:xfrm>
            </p:grpSpPr>
            <p:sp>
              <p:nvSpPr>
                <p:cNvPr id="204" name="Can 203"/>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5" name="Straight Connector 204"/>
                <p:cNvCxnSpPr>
                  <a:stCxn id="215" idx="6"/>
                  <a:endCxn id="207"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07" name="Can 206"/>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8" name="Straight Connector 207"/>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a:endCxn id="210"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10" name="Can 209"/>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1" name="Straight Connector 210"/>
                <p:cNvCxnSpPr>
                  <a:stCxn id="212"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12" name="Can 211"/>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3" name="Straight Connector 212"/>
                <p:cNvCxnSpPr>
                  <a:stCxn id="214" idx="2"/>
                  <a:endCxn id="210"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14" name="Oval 213"/>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nvGrpSpPr>
              <p:cNvPr id="178" name="Group 177"/>
              <p:cNvGrpSpPr/>
              <p:nvPr/>
            </p:nvGrpSpPr>
            <p:grpSpPr>
              <a:xfrm>
                <a:off x="7265079" y="5896566"/>
                <a:ext cx="3351792" cy="839726"/>
                <a:chOff x="1440388" y="5124530"/>
                <a:chExt cx="11770921" cy="2234514"/>
              </a:xfrm>
            </p:grpSpPr>
            <p:sp>
              <p:nvSpPr>
                <p:cNvPr id="192" name="Can 191"/>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3" name="Straight Connector 192"/>
                <p:cNvCxnSpPr>
                  <a:stCxn id="203" idx="6"/>
                  <a:endCxn id="195"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95" name="Can 194"/>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6" name="Straight Connector 195"/>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a:endCxn id="198"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98" name="Can 197"/>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9" name="Straight Connector 198"/>
                <p:cNvCxnSpPr>
                  <a:stCxn id="200"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00" name="Can 199"/>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1" name="Straight Connector 200"/>
                <p:cNvCxnSpPr>
                  <a:stCxn id="202" idx="2"/>
                  <a:endCxn id="198"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02" name="Oval 201"/>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nvGrpSpPr>
              <p:cNvPr id="179" name="Group 178"/>
              <p:cNvGrpSpPr/>
              <p:nvPr/>
            </p:nvGrpSpPr>
            <p:grpSpPr>
              <a:xfrm>
                <a:off x="8106731" y="4662656"/>
                <a:ext cx="3351792" cy="839726"/>
                <a:chOff x="1440388" y="5124530"/>
                <a:chExt cx="11770921" cy="2234514"/>
              </a:xfrm>
            </p:grpSpPr>
            <p:sp>
              <p:nvSpPr>
                <p:cNvPr id="180" name="Can 179"/>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1" name="Straight Connector 180"/>
                <p:cNvCxnSpPr>
                  <a:stCxn id="191" idx="6"/>
                  <a:endCxn id="183"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3" name="Can 182"/>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4" name="Straight Connector 183"/>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a:endCxn id="186"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6" name="Can 185"/>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7" name="Straight Connector 186"/>
                <p:cNvCxnSpPr>
                  <a:stCxn id="188"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8" name="Can 187"/>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9" name="Straight Connector 188"/>
                <p:cNvCxnSpPr>
                  <a:stCxn id="190" idx="2"/>
                  <a:endCxn id="186"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90" name="Oval 189"/>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grpSp>
      <p:sp>
        <p:nvSpPr>
          <p:cNvPr id="2" name="Title 1"/>
          <p:cNvSpPr>
            <a:spLocks noGrp="1"/>
          </p:cNvSpPr>
          <p:nvPr>
            <p:ph type="title"/>
          </p:nvPr>
        </p:nvSpPr>
        <p:spPr/>
        <p:txBody>
          <a:bodyPr>
            <a:normAutofit/>
          </a:bodyPr>
          <a:lstStyle/>
          <a:p>
            <a:r>
              <a:rPr lang="en-US" sz="6000" dirty="0" smtClean="0"/>
              <a:t>Architectural Principles</a:t>
            </a:r>
            <a:endParaRPr lang="en-US" sz="6000" dirty="0"/>
          </a:p>
        </p:txBody>
      </p:sp>
      <p:sp>
        <p:nvSpPr>
          <p:cNvPr id="3" name="Content Placeholder 2"/>
          <p:cNvSpPr>
            <a:spLocks noGrp="1"/>
          </p:cNvSpPr>
          <p:nvPr>
            <p:ph idx="1"/>
          </p:nvPr>
        </p:nvSpPr>
        <p:spPr>
          <a:xfrm>
            <a:off x="731520" y="2291930"/>
            <a:ext cx="13167360" cy="5431155"/>
          </a:xfrm>
        </p:spPr>
        <p:txBody>
          <a:bodyPr/>
          <a:lstStyle/>
          <a:p>
            <a:pPr marL="0" indent="0" algn="ctr">
              <a:buNone/>
            </a:pPr>
            <a:r>
              <a:rPr lang="en-US" dirty="0" smtClean="0"/>
              <a:t>Decentralized control</a:t>
            </a:r>
            <a:endParaRPr lang="en-US" dirty="0">
              <a:latin typeface="Wingdings 3"/>
            </a:endParaRPr>
          </a:p>
          <a:p>
            <a:pPr marL="0" indent="0" algn="ctr">
              <a:buNone/>
            </a:pPr>
            <a:r>
              <a:rPr lang="en-US" dirty="0" err="1" smtClean="0">
                <a:solidFill>
                  <a:srgbClr val="FFFF00"/>
                </a:solidFill>
                <a:latin typeface="Wingdings 3"/>
              </a:rPr>
              <a:t>i</a:t>
            </a:r>
            <a:r>
              <a:rPr lang="en-US" dirty="0" smtClean="0"/>
              <a:t> </a:t>
            </a:r>
          </a:p>
          <a:p>
            <a:pPr marL="0" indent="0" algn="ctr">
              <a:buNone/>
            </a:pPr>
            <a:r>
              <a:rPr lang="en-US" dirty="0" smtClean="0"/>
              <a:t>Rapid organic growth</a:t>
            </a:r>
          </a:p>
          <a:p>
            <a:endParaRPr lang="en-US" dirty="0" smtClean="0"/>
          </a:p>
          <a:p>
            <a:endParaRPr lang="en-US" dirty="0"/>
          </a:p>
        </p:txBody>
      </p:sp>
      <p:grpSp>
        <p:nvGrpSpPr>
          <p:cNvPr id="4" name="Group 3"/>
          <p:cNvGrpSpPr/>
          <p:nvPr/>
        </p:nvGrpSpPr>
        <p:grpSpPr>
          <a:xfrm>
            <a:off x="8535312" y="4345984"/>
            <a:ext cx="5058275" cy="3407806"/>
            <a:chOff x="8431800" y="4308098"/>
            <a:chExt cx="5058275" cy="3407806"/>
          </a:xfrm>
        </p:grpSpPr>
        <p:sp>
          <p:nvSpPr>
            <p:cNvPr id="1142" name="TextBox 1141"/>
            <p:cNvSpPr txBox="1"/>
            <p:nvPr/>
          </p:nvSpPr>
          <p:spPr>
            <a:xfrm>
              <a:off x="8431800" y="7214675"/>
              <a:ext cx="5058275" cy="501229"/>
            </a:xfrm>
            <a:prstGeom prst="rect">
              <a:avLst/>
            </a:prstGeom>
            <a:noFill/>
            <a:ln>
              <a:solidFill>
                <a:schemeClr val="bg1">
                  <a:lumMod val="65000"/>
                </a:schemeClr>
              </a:solidFill>
            </a:ln>
          </p:spPr>
          <p:txBody>
            <a:bodyPr wrap="square" lIns="130622" tIns="65311" rIns="130622" bIns="65311">
              <a:spAutoFit/>
            </a:bodyPr>
            <a:lstStyle/>
            <a:p>
              <a:pPr algn="ctr">
                <a:defRPr/>
              </a:pPr>
              <a:r>
                <a:rPr lang="en-US" sz="2400" dirty="0" smtClean="0">
                  <a:latin typeface="+mj-lt"/>
                </a:rPr>
                <a:t>1969</a:t>
              </a:r>
              <a:endParaRPr lang="en-US" sz="2400" dirty="0">
                <a:latin typeface="+mj-lt"/>
              </a:endParaRPr>
            </a:p>
          </p:txBody>
        </p:sp>
        <p:pic>
          <p:nvPicPr>
            <p:cNvPr id="1143" name="Picture 1142"/>
            <p:cNvPicPr>
              <a:picLocks noChangeAspect="1"/>
            </p:cNvPicPr>
            <p:nvPr/>
          </p:nvPicPr>
          <p:blipFill>
            <a:blip r:embed="rId3">
              <a:biLevel thresh="75000"/>
              <a:extLst>
                <a:ext uri="{BEBA8EAE-BF5A-486C-A8C5-ECC9F3942E4B}">
                  <a14:imgProps xmlns:a14="http://schemas.microsoft.com/office/drawing/2010/main" xmlns="">
                    <a14:imgLayer r:embed="rId4">
                      <a14:imgEffect>
                        <a14:sharpenSoften amount="100000"/>
                      </a14:imgEffect>
                    </a14:imgLayer>
                  </a14:imgProps>
                </a:ext>
              </a:extLst>
            </a:blip>
            <a:stretch>
              <a:fillRect/>
            </a:stretch>
          </p:blipFill>
          <p:spPr>
            <a:xfrm>
              <a:off x="8657910" y="4308098"/>
              <a:ext cx="4396191" cy="2999485"/>
            </a:xfrm>
            <a:prstGeom prst="rect">
              <a:avLst/>
            </a:prstGeom>
          </p:spPr>
        </p:pic>
      </p:grpSp>
      <p:sp>
        <p:nvSpPr>
          <p:cNvPr id="1144" name="Oval 1143"/>
          <p:cNvSpPr/>
          <p:nvPr/>
        </p:nvSpPr>
        <p:spPr>
          <a:xfrm>
            <a:off x="4484648" y="2202654"/>
            <a:ext cx="774402" cy="712419"/>
          </a:xfrm>
          <a:prstGeom prst="ellipse">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bg1"/>
                </a:solidFill>
                <a:latin typeface="Arial Black"/>
                <a:cs typeface="Arial Black"/>
              </a:rPr>
              <a:t>3</a:t>
            </a:r>
            <a:endParaRPr lang="en-US" sz="3600" dirty="0">
              <a:solidFill>
                <a:schemeClr val="bg1"/>
              </a:solidFill>
              <a:latin typeface="Arial Black"/>
              <a:cs typeface="Arial Black"/>
            </a:endParaRPr>
          </a:p>
        </p:txBody>
      </p:sp>
    </p:spTree>
    <p:extLst>
      <p:ext uri="{BB962C8B-B14F-4D97-AF65-F5344CB8AC3E}">
        <p14:creationId xmlns:p14="http://schemas.microsoft.com/office/powerpoint/2010/main" xmlns="" val="6392400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500"/>
                                        <p:tgtEl>
                                          <p:spTgt spid="95"/>
                                        </p:tgtEl>
                                      </p:cBhvr>
                                    </p:animEffec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ntr" presetSubtype="0" fill="hold" nodeType="withEffect">
                                  <p:stCondLst>
                                    <p:cond delay="1000"/>
                                  </p:stCondLst>
                                  <p:childTnLst>
                                    <p:set>
                                      <p:cBhvr>
                                        <p:cTn id="29" dur="1" fill="hold">
                                          <p:stCondLst>
                                            <p:cond delay="0"/>
                                          </p:stCondLst>
                                        </p:cTn>
                                        <p:tgtEl>
                                          <p:spTgt spid="216"/>
                                        </p:tgtEl>
                                        <p:attrNameLst>
                                          <p:attrName>style.visibility</p:attrName>
                                        </p:attrNameLst>
                                      </p:cBhvr>
                                      <p:to>
                                        <p:strVal val="visible"/>
                                      </p:to>
                                    </p:set>
                                    <p:animEffect transition="in" filter="fade">
                                      <p:cBhvr>
                                        <p:cTn id="30"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4" name="Rectangle 14"/>
          <p:cNvSpPr>
            <a:spLocks noChangeArrowheads="1"/>
          </p:cNvSpPr>
          <p:nvPr/>
        </p:nvSpPr>
        <p:spPr bwMode="auto">
          <a:xfrm>
            <a:off x="10383521" y="2103120"/>
            <a:ext cx="1143000" cy="110871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12656" name="Freeform 16"/>
          <p:cNvSpPr>
            <a:spLocks/>
          </p:cNvSpPr>
          <p:nvPr/>
        </p:nvSpPr>
        <p:spPr bwMode="auto">
          <a:xfrm>
            <a:off x="10347962" y="4871086"/>
            <a:ext cx="1125221" cy="2274570"/>
          </a:xfrm>
          <a:custGeom>
            <a:avLst/>
            <a:gdLst>
              <a:gd name="T0" fmla="*/ 28 w 443"/>
              <a:gd name="T1" fmla="*/ 1194 h 1194"/>
              <a:gd name="T2" fmla="*/ 443 w 443"/>
              <a:gd name="T3" fmla="*/ 1194 h 1194"/>
              <a:gd name="T4" fmla="*/ 436 w 443"/>
              <a:gd name="T5" fmla="*/ 0 h 1194"/>
              <a:gd name="T6" fmla="*/ 246 w 443"/>
              <a:gd name="T7" fmla="*/ 112 h 1194"/>
              <a:gd name="T8" fmla="*/ 218 w 443"/>
              <a:gd name="T9" fmla="*/ 471 h 1194"/>
              <a:gd name="T10" fmla="*/ 120 w 443"/>
              <a:gd name="T11" fmla="*/ 478 h 1194"/>
              <a:gd name="T12" fmla="*/ 0 w 443"/>
              <a:gd name="T13" fmla="*/ 737 h 1194"/>
              <a:gd name="T14" fmla="*/ 28 w 443"/>
              <a:gd name="T15" fmla="*/ 1194 h 1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3" h="1194">
                <a:moveTo>
                  <a:pt x="28" y="1194"/>
                </a:moveTo>
                <a:lnTo>
                  <a:pt x="443" y="1194"/>
                </a:lnTo>
                <a:lnTo>
                  <a:pt x="436" y="0"/>
                </a:lnTo>
                <a:lnTo>
                  <a:pt x="246" y="112"/>
                </a:lnTo>
                <a:lnTo>
                  <a:pt x="218" y="471"/>
                </a:lnTo>
                <a:lnTo>
                  <a:pt x="120" y="478"/>
                </a:lnTo>
                <a:lnTo>
                  <a:pt x="0" y="737"/>
                </a:lnTo>
                <a:lnTo>
                  <a:pt x="28" y="1194"/>
                </a:lnTo>
                <a:close/>
              </a:path>
            </a:pathLst>
          </a:cu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pic>
        <p:nvPicPr>
          <p:cNvPr id="48131" name="Picture 2" descr="optgemap.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920" y="3"/>
            <a:ext cx="14996160" cy="837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12960645" y="7907963"/>
            <a:ext cx="1774845" cy="369332"/>
          </a:xfrm>
          <a:prstGeom prst="rect">
            <a:avLst/>
          </a:prstGeom>
          <a:noFill/>
        </p:spPr>
        <p:txBody>
          <a:bodyPr wrap="none">
            <a:spAutoFit/>
          </a:bodyPr>
          <a:lstStyle/>
          <a:p>
            <a:pPr>
              <a:defRPr/>
            </a:pPr>
            <a:r>
              <a:rPr lang="en-US" dirty="0">
                <a:solidFill>
                  <a:schemeClr val="tx1">
                    <a:lumMod val="65000"/>
                  </a:schemeClr>
                </a:solidFill>
                <a:latin typeface="+mj-lt"/>
              </a:rPr>
              <a:t>The </a:t>
            </a:r>
            <a:r>
              <a:rPr lang="en-US" dirty="0" err="1">
                <a:solidFill>
                  <a:schemeClr val="tx1">
                    <a:lumMod val="65000"/>
                  </a:schemeClr>
                </a:solidFill>
                <a:latin typeface="+mj-lt"/>
              </a:rPr>
              <a:t>Opte</a:t>
            </a:r>
            <a:r>
              <a:rPr lang="en-US" dirty="0">
                <a:solidFill>
                  <a:schemeClr val="tx1">
                    <a:lumMod val="65000"/>
                  </a:schemeClr>
                </a:solidFill>
                <a:latin typeface="+mj-lt"/>
              </a:rPr>
              <a:t> Project</a:t>
            </a:r>
          </a:p>
        </p:txBody>
      </p:sp>
    </p:spTree>
    <p:extLst>
      <p:ext uri="{BB962C8B-B14F-4D97-AF65-F5344CB8AC3E}">
        <p14:creationId xmlns:p14="http://schemas.microsoft.com/office/powerpoint/2010/main" xmlns="" val="25112069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Computers connected to Internet</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xmlns="" val="2501028009"/>
              </p:ext>
            </p:extLst>
          </p:nvPr>
        </p:nvGraphicFramePr>
        <p:xfrm>
          <a:off x="1934299" y="1701166"/>
          <a:ext cx="10766095" cy="583904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3321592" y="7783134"/>
            <a:ext cx="1236236" cy="369332"/>
          </a:xfrm>
          <a:prstGeom prst="rect">
            <a:avLst/>
          </a:prstGeom>
          <a:noFill/>
        </p:spPr>
        <p:txBody>
          <a:bodyPr wrap="none" rtlCol="0">
            <a:spAutoFit/>
          </a:bodyPr>
          <a:lstStyle/>
          <a:p>
            <a:r>
              <a:rPr lang="en-US" dirty="0" smtClean="0"/>
              <a:t>Source: ISC</a:t>
            </a:r>
            <a:endParaRPr lang="en-US" dirty="0"/>
          </a:p>
        </p:txBody>
      </p:sp>
      <p:sp>
        <p:nvSpPr>
          <p:cNvPr id="6" name="TextBox 5"/>
          <p:cNvSpPr txBox="1"/>
          <p:nvPr/>
        </p:nvSpPr>
        <p:spPr>
          <a:xfrm>
            <a:off x="489872" y="3613123"/>
            <a:ext cx="1339730" cy="523220"/>
          </a:xfrm>
          <a:prstGeom prst="rect">
            <a:avLst/>
          </a:prstGeom>
          <a:noFill/>
        </p:spPr>
        <p:txBody>
          <a:bodyPr wrap="none" rtlCol="0">
            <a:spAutoFit/>
          </a:bodyPr>
          <a:lstStyle/>
          <a:p>
            <a:r>
              <a:rPr lang="en-US" sz="2800" dirty="0" smtClean="0"/>
              <a:t>Millions</a:t>
            </a:r>
            <a:endParaRPr lang="en-US" sz="2800" dirty="0"/>
          </a:p>
        </p:txBody>
      </p:sp>
      <p:sp>
        <p:nvSpPr>
          <p:cNvPr id="7" name="TextBox 6"/>
          <p:cNvSpPr txBox="1"/>
          <p:nvPr/>
        </p:nvSpPr>
        <p:spPr>
          <a:xfrm>
            <a:off x="1199563" y="1814184"/>
            <a:ext cx="1558231" cy="461665"/>
          </a:xfrm>
          <a:prstGeom prst="rect">
            <a:avLst/>
          </a:prstGeom>
          <a:solidFill>
            <a:schemeClr val="bg1"/>
          </a:solidFill>
        </p:spPr>
        <p:txBody>
          <a:bodyPr wrap="square" rtlCol="0">
            <a:spAutoFit/>
          </a:bodyPr>
          <a:lstStyle/>
          <a:p>
            <a:pPr algn="r"/>
            <a:r>
              <a:rPr lang="en-US" sz="2400" dirty="0" smtClean="0"/>
              <a:t>1 Billion</a:t>
            </a:r>
            <a:endParaRPr lang="en-US" sz="2400" dirty="0"/>
          </a:p>
        </p:txBody>
      </p:sp>
    </p:spTree>
    <p:extLst>
      <p:ext uri="{BB962C8B-B14F-4D97-AF65-F5344CB8AC3E}">
        <p14:creationId xmlns:p14="http://schemas.microsoft.com/office/powerpoint/2010/main" xmlns="" val="4218718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so far</a:t>
            </a:r>
            <a:endParaRPr lang="en-US" dirty="0"/>
          </a:p>
        </p:txBody>
      </p:sp>
      <p:sp>
        <p:nvSpPr>
          <p:cNvPr id="3" name="Content Placeholder 2"/>
          <p:cNvSpPr>
            <a:spLocks noGrp="1"/>
          </p:cNvSpPr>
          <p:nvPr>
            <p:ph idx="1"/>
          </p:nvPr>
        </p:nvSpPr>
        <p:spPr/>
        <p:txBody>
          <a:bodyPr/>
          <a:lstStyle/>
          <a:p>
            <a:pPr marL="0" indent="0">
              <a:buNone/>
            </a:pPr>
            <a:r>
              <a:rPr lang="en-US" sz="4000" dirty="0" smtClean="0"/>
              <a:t>The Internet was deliberately designed …</a:t>
            </a:r>
          </a:p>
          <a:p>
            <a:r>
              <a:rPr lang="en-US" dirty="0" smtClean="0"/>
              <a:t>To be simple and streamlined. </a:t>
            </a:r>
          </a:p>
          <a:p>
            <a:r>
              <a:rPr lang="en-US" dirty="0" smtClean="0"/>
              <a:t>To have decentralized control: Lots of individually controlled pieces. </a:t>
            </a:r>
          </a:p>
          <a:p>
            <a:pPr marL="0" indent="0">
              <a:buNone/>
            </a:pPr>
            <a:endParaRPr lang="en-US" dirty="0" smtClean="0"/>
          </a:p>
          <a:p>
            <a:pPr marL="0" indent="0">
              <a:buNone/>
            </a:pPr>
            <a:r>
              <a:rPr lang="en-US" sz="4000" dirty="0" smtClean="0"/>
              <a:t>Which led to …</a:t>
            </a:r>
          </a:p>
          <a:p>
            <a:r>
              <a:rPr lang="en-US" dirty="0" smtClean="0"/>
              <a:t>Explosive organic growth of the Internet.</a:t>
            </a:r>
          </a:p>
          <a:p>
            <a:r>
              <a:rPr lang="en-US" dirty="0" smtClean="0"/>
              <a:t>A great business for companies selling routers.</a:t>
            </a:r>
          </a:p>
        </p:txBody>
      </p:sp>
      <p:sp>
        <p:nvSpPr>
          <p:cNvPr id="4" name="Rectangle 3"/>
          <p:cNvSpPr/>
          <p:nvPr/>
        </p:nvSpPr>
        <p:spPr>
          <a:xfrm>
            <a:off x="2090755" y="2539699"/>
            <a:ext cx="4201050" cy="742374"/>
          </a:xfrm>
          <a:prstGeom prst="rect">
            <a:avLst/>
          </a:prstGeom>
          <a:solidFill>
            <a:schemeClr val="bg1"/>
          </a:solid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s</a:t>
            </a:r>
            <a:r>
              <a:rPr lang="en-US" sz="3200" dirty="0" smtClean="0"/>
              <a:t>imple and streamlined</a:t>
            </a:r>
            <a:endParaRPr lang="en-US" sz="3200" dirty="0"/>
          </a:p>
        </p:txBody>
      </p:sp>
      <p:sp>
        <p:nvSpPr>
          <p:cNvPr id="5" name="Rectangle 4"/>
          <p:cNvSpPr/>
          <p:nvPr/>
        </p:nvSpPr>
        <p:spPr>
          <a:xfrm>
            <a:off x="1051227" y="5583448"/>
            <a:ext cx="2934885" cy="742374"/>
          </a:xfrm>
          <a:prstGeom prst="rect">
            <a:avLst/>
          </a:prstGeom>
          <a:solidFill>
            <a:srgbClr val="000000"/>
          </a:solid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 great business</a:t>
            </a:r>
            <a:endParaRPr lang="en-US" sz="3200" dirty="0"/>
          </a:p>
        </p:txBody>
      </p:sp>
    </p:spTree>
    <p:extLst>
      <p:ext uri="{BB962C8B-B14F-4D97-AF65-F5344CB8AC3E}">
        <p14:creationId xmlns:p14="http://schemas.microsoft.com/office/powerpoint/2010/main" xmlns="" val="268489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childTnLst>
                                </p:cTn>
                              </p:par>
                              <p:par>
                                <p:cTn id="19" presetID="9" presetClass="emph" presetSubtype="0" nodeType="withEffect">
                                  <p:stCondLst>
                                    <p:cond delay="0"/>
                                  </p:stCondLst>
                                  <p:childTnLst>
                                    <p:set>
                                      <p:cBhvr rctx="PPT">
                                        <p:cTn id="20" dur="indefinite"/>
                                        <p:tgtEl>
                                          <p:spTgt spid="3">
                                            <p:txEl>
                                              <p:pRg st="0" end="0"/>
                                            </p:txEl>
                                          </p:spTgt>
                                        </p:tgtEl>
                                        <p:attrNameLst>
                                          <p:attrName>style.opacity</p:attrName>
                                        </p:attrNameLst>
                                      </p:cBhvr>
                                      <p:to>
                                        <p:strVal val="0.5"/>
                                      </p:to>
                                    </p:set>
                                    <p:animEffect filter="image" prLst="opacity: 0.5">
                                      <p:cBhvr rctx="IE">
                                        <p:cTn id="21" dur="indefinite"/>
                                        <p:tgtEl>
                                          <p:spTgt spid="3">
                                            <p:txEl>
                                              <p:pRg st="0" end="0"/>
                                            </p:txEl>
                                          </p:spTgt>
                                        </p:tgtEl>
                                      </p:cBhvr>
                                    </p:animEffect>
                                  </p:childTnLst>
                                </p:cTn>
                              </p:par>
                              <p:par>
                                <p:cTn id="22" presetID="9" presetClass="emph" presetSubtype="0" nodeType="withEffect">
                                  <p:stCondLst>
                                    <p:cond delay="0"/>
                                  </p:stCondLst>
                                  <p:childTnLst>
                                    <p:set>
                                      <p:cBhvr rctx="PPT">
                                        <p:cTn id="23" dur="indefinite"/>
                                        <p:tgtEl>
                                          <p:spTgt spid="3">
                                            <p:txEl>
                                              <p:pRg st="1" end="1"/>
                                            </p:txEl>
                                          </p:spTgt>
                                        </p:tgtEl>
                                        <p:attrNameLst>
                                          <p:attrName>style.opacity</p:attrName>
                                        </p:attrNameLst>
                                      </p:cBhvr>
                                      <p:to>
                                        <p:strVal val="0.5"/>
                                      </p:to>
                                    </p:set>
                                    <p:animEffect filter="image" prLst="opacity: 0.5">
                                      <p:cBhvr rctx="IE">
                                        <p:cTn id="24" dur="indefinite"/>
                                        <p:tgtEl>
                                          <p:spTgt spid="3">
                                            <p:txEl>
                                              <p:pRg st="1" end="1"/>
                                            </p:txEl>
                                          </p:spTgt>
                                        </p:tgtEl>
                                      </p:cBhvr>
                                    </p:animEffect>
                                  </p:childTnLst>
                                </p:cTn>
                              </p:par>
                              <p:par>
                                <p:cTn id="25" presetID="9" presetClass="emph" presetSubtype="0" nodeType="withEffect">
                                  <p:stCondLst>
                                    <p:cond delay="0"/>
                                  </p:stCondLst>
                                  <p:childTnLst>
                                    <p:set>
                                      <p:cBhvr rctx="PPT">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childTnLst>
                                </p:cTn>
                              </p:par>
                              <p:par>
                                <p:cTn id="34" presetID="9" presetClass="emph" presetSubtype="0" nodeType="withEffect">
                                  <p:stCondLst>
                                    <p:cond delay="0"/>
                                  </p:stCondLst>
                                  <p:childTnLst>
                                    <p:set>
                                      <p:cBhvr rctx="PPT">
                                        <p:cTn id="35" dur="indefinite"/>
                                        <p:tgtEl>
                                          <p:spTgt spid="3">
                                            <p:txEl>
                                              <p:pRg st="4" end="4"/>
                                            </p:txEl>
                                          </p:spTgt>
                                        </p:tgtEl>
                                        <p:attrNameLst>
                                          <p:attrName>style.opacity</p:attrName>
                                        </p:attrNameLst>
                                      </p:cBhvr>
                                      <p:to>
                                        <p:strVal val="0.5"/>
                                      </p:to>
                                    </p:set>
                                    <p:animEffect filter="image" prLst="opacity: 0.5">
                                      <p:cBhvr rctx="IE">
                                        <p:cTn id="36" dur="indefinite"/>
                                        <p:tgtEl>
                                          <p:spTgt spid="3">
                                            <p:txEl>
                                              <p:pRg st="4" end="4"/>
                                            </p:txEl>
                                          </p:spTgt>
                                        </p:tgtEl>
                                      </p:cBhvr>
                                    </p:animEffect>
                                  </p:childTnLst>
                                </p:cTn>
                              </p:par>
                              <p:par>
                                <p:cTn id="37" presetID="9" presetClass="emph" presetSubtype="0" nodeType="withEffect">
                                  <p:stCondLst>
                                    <p:cond delay="0"/>
                                  </p:stCondLst>
                                  <p:childTnLst>
                                    <p:set>
                                      <p:cBhvr rctx="PPT">
                                        <p:cTn id="38" dur="indefinite"/>
                                        <p:tgtEl>
                                          <p:spTgt spid="3">
                                            <p:txEl>
                                              <p:pRg st="5" end="5"/>
                                            </p:txEl>
                                          </p:spTgt>
                                        </p:tgtEl>
                                        <p:attrNameLst>
                                          <p:attrName>style.opacity</p:attrName>
                                        </p:attrNameLst>
                                      </p:cBhvr>
                                      <p:to>
                                        <p:strVal val="0.5"/>
                                      </p:to>
                                    </p:set>
                                    <p:animEffect filter="image" prLst="opacity: 0.5">
                                      <p:cBhvr rctx="IE">
                                        <p:cTn id="39" dur="indefinite"/>
                                        <p:tgtEl>
                                          <p:spTgt spid="3">
                                            <p:txEl>
                                              <p:pRg st="5" end="5"/>
                                            </p:txEl>
                                          </p:spTgt>
                                        </p:tgtEl>
                                      </p:cBhvr>
                                    </p:animEffect>
                                  </p:childTnLst>
                                </p:cTn>
                              </p:par>
                              <p:par>
                                <p:cTn id="40" presetID="9" presetClass="emph" presetSubtype="0" nodeType="withEffect">
                                  <p:stCondLst>
                                    <p:cond delay="0"/>
                                  </p:stCondLst>
                                  <p:childTnLst>
                                    <p:set>
                                      <p:cBhvr rctx="PPT">
                                        <p:cTn id="41" dur="indefinite"/>
                                        <p:tgtEl>
                                          <p:spTgt spid="3">
                                            <p:txEl>
                                              <p:pRg st="6" end="6"/>
                                            </p:txEl>
                                          </p:spTgt>
                                        </p:tgtEl>
                                        <p:attrNameLst>
                                          <p:attrName>style.opacity</p:attrName>
                                        </p:attrNameLst>
                                      </p:cBhvr>
                                      <p:to>
                                        <p:strVal val="0.5"/>
                                      </p:to>
                                    </p:set>
                                    <p:animEffect filter="image" prLst="opacity: 0.5">
                                      <p:cBhvr rctx="IE">
                                        <p:cTn id="42"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1520" y="1920242"/>
            <a:ext cx="10653875" cy="5431155"/>
          </a:xfrm>
        </p:spPr>
        <p:txBody>
          <a:bodyPr>
            <a:normAutofit lnSpcReduction="10000"/>
          </a:bodyPr>
          <a:lstStyle/>
          <a:p>
            <a:pPr marL="0" indent="0" algn="ctr">
              <a:buNone/>
            </a:pPr>
            <a:r>
              <a:rPr lang="en-GB" sz="4800" dirty="0" smtClean="0"/>
              <a:t>Why SDN ?</a:t>
            </a:r>
          </a:p>
          <a:p>
            <a:endParaRPr lang="en-GB" dirty="0"/>
          </a:p>
          <a:p>
            <a:pPr marL="0" indent="0" algn="just">
              <a:buNone/>
            </a:pPr>
            <a:r>
              <a:rPr lang="en-GB" sz="3600" dirty="0" smtClean="0"/>
              <a:t>“</a:t>
            </a:r>
            <a:r>
              <a:rPr lang="en-GB" sz="3600" dirty="0"/>
              <a:t>Because </a:t>
            </a:r>
            <a:r>
              <a:rPr lang="en-GB" sz="3600" dirty="0" smtClean="0"/>
              <a:t>there is no </a:t>
            </a:r>
            <a:r>
              <a:rPr lang="en-GB" sz="3600" dirty="0"/>
              <a:t>army that can hold back an economic principle whose time has </a:t>
            </a:r>
            <a:r>
              <a:rPr lang="en-GB" sz="3600" dirty="0" smtClean="0"/>
              <a:t>come.” </a:t>
            </a:r>
          </a:p>
          <a:p>
            <a:pPr marL="0" indent="0" algn="r">
              <a:buNone/>
            </a:pPr>
            <a:r>
              <a:rPr lang="en-GB" dirty="0" smtClean="0"/>
              <a:t>	–  John Donovan, AT&amp;T</a:t>
            </a:r>
          </a:p>
          <a:p>
            <a:pPr marL="0" indent="0">
              <a:buNone/>
            </a:pPr>
            <a:r>
              <a:rPr lang="en-US" dirty="0" smtClean="0"/>
              <a:t>SDN is “The Future of Networking, and the Past of Protocols”</a:t>
            </a:r>
          </a:p>
          <a:p>
            <a:pPr marL="0" indent="0">
              <a:buNone/>
            </a:pPr>
            <a:r>
              <a:rPr lang="en-GB" dirty="0" smtClean="0"/>
              <a:t>														   –  </a:t>
            </a:r>
            <a:r>
              <a:rPr lang="en-US" dirty="0" smtClean="0"/>
              <a:t>Scott </a:t>
            </a:r>
            <a:r>
              <a:rPr lang="en-US" dirty="0" err="1" smtClean="0"/>
              <a:t>Shenker</a:t>
            </a:r>
            <a:endParaRPr lang="en-US" dirty="0" smtClean="0"/>
          </a:p>
          <a:p>
            <a:pPr marL="0" indent="0" algn="r">
              <a:buNone/>
            </a:pPr>
            <a:r>
              <a:rPr lang="en-US" dirty="0" smtClean="0"/>
              <a:t/>
            </a:r>
            <a:br>
              <a:rPr lang="en-US" dirty="0" smtClean="0"/>
            </a:br>
            <a:endParaRPr lang="en-US" dirty="0"/>
          </a:p>
          <a:p>
            <a:endParaRPr lang="en-US" dirty="0"/>
          </a:p>
        </p:txBody>
      </p:sp>
    </p:spTree>
    <p:extLst>
      <p:ext uri="{BB962C8B-B14F-4D97-AF65-F5344CB8AC3E}">
        <p14:creationId xmlns:p14="http://schemas.microsoft.com/office/powerpoint/2010/main" xmlns="" val="265171173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published Internet Standards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xmlns="" val="454355934"/>
              </p:ext>
            </p:extLst>
          </p:nvPr>
        </p:nvGraphicFramePr>
        <p:xfrm>
          <a:off x="1585692" y="1507505"/>
          <a:ext cx="11129997" cy="65292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362241233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Cisco Stock Price</a:t>
            </a:r>
            <a:endParaRPr lang="en-US" dirty="0"/>
          </a:p>
        </p:txBody>
      </p:sp>
      <p:pic>
        <p:nvPicPr>
          <p:cNvPr id="15" name="Picture 14" descr="Screen Shot 2014-04-29 at 9.05.52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52907" y="2240264"/>
            <a:ext cx="12019902" cy="5254772"/>
          </a:xfrm>
          <a:prstGeom prst="rect">
            <a:avLst/>
          </a:prstGeom>
        </p:spPr>
      </p:pic>
      <p:sp>
        <p:nvSpPr>
          <p:cNvPr id="6" name="Rectangle 5"/>
          <p:cNvSpPr/>
          <p:nvPr/>
        </p:nvSpPr>
        <p:spPr>
          <a:xfrm>
            <a:off x="1422399" y="7194550"/>
            <a:ext cx="11776089" cy="275586"/>
          </a:xfrm>
          <a:prstGeom prst="rect">
            <a:avLst/>
          </a:prstGeom>
          <a:solidFill>
            <a:srgbClr val="C6D9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629892" y="6880581"/>
            <a:ext cx="1120619" cy="646331"/>
          </a:xfrm>
          <a:prstGeom prst="rect">
            <a:avLst/>
          </a:prstGeom>
          <a:noFill/>
        </p:spPr>
        <p:txBody>
          <a:bodyPr wrap="none" rtlCol="0">
            <a:spAutoFit/>
          </a:bodyPr>
          <a:lstStyle/>
          <a:p>
            <a:r>
              <a:rPr lang="en-US" sz="3600" dirty="0" smtClean="0">
                <a:solidFill>
                  <a:schemeClr val="bg1"/>
                </a:solidFill>
              </a:rPr>
              <a:t>1991</a:t>
            </a:r>
            <a:endParaRPr lang="en-US" sz="3600" dirty="0">
              <a:solidFill>
                <a:schemeClr val="bg1"/>
              </a:solidFill>
            </a:endParaRPr>
          </a:p>
        </p:txBody>
      </p:sp>
      <p:sp>
        <p:nvSpPr>
          <p:cNvPr id="8" name="TextBox 7"/>
          <p:cNvSpPr txBox="1"/>
          <p:nvPr/>
        </p:nvSpPr>
        <p:spPr>
          <a:xfrm>
            <a:off x="11858259" y="6836505"/>
            <a:ext cx="1120619" cy="646331"/>
          </a:xfrm>
          <a:prstGeom prst="rect">
            <a:avLst/>
          </a:prstGeom>
          <a:noFill/>
        </p:spPr>
        <p:txBody>
          <a:bodyPr wrap="none" rtlCol="0">
            <a:spAutoFit/>
          </a:bodyPr>
          <a:lstStyle/>
          <a:p>
            <a:r>
              <a:rPr lang="en-US" sz="3600" dirty="0" smtClean="0">
                <a:solidFill>
                  <a:schemeClr val="bg1"/>
                </a:solidFill>
              </a:rPr>
              <a:t>1999</a:t>
            </a:r>
            <a:endParaRPr lang="en-US" sz="3600" dirty="0">
              <a:solidFill>
                <a:schemeClr val="bg1"/>
              </a:solidFill>
            </a:endParaRPr>
          </a:p>
        </p:txBody>
      </p:sp>
      <p:grpSp>
        <p:nvGrpSpPr>
          <p:cNvPr id="20" name="Group 19"/>
          <p:cNvGrpSpPr/>
          <p:nvPr/>
        </p:nvGrpSpPr>
        <p:grpSpPr>
          <a:xfrm>
            <a:off x="1352907" y="2620189"/>
            <a:ext cx="11845582" cy="4228516"/>
            <a:chOff x="1352907" y="2620189"/>
            <a:chExt cx="11845582" cy="4228516"/>
          </a:xfrm>
        </p:grpSpPr>
        <p:sp>
          <p:nvSpPr>
            <p:cNvPr id="10" name="TextBox 9"/>
            <p:cNvSpPr txBox="1"/>
            <p:nvPr/>
          </p:nvSpPr>
          <p:spPr>
            <a:xfrm>
              <a:off x="6206602" y="3870855"/>
              <a:ext cx="1186793" cy="707886"/>
            </a:xfrm>
            <a:prstGeom prst="rect">
              <a:avLst/>
            </a:prstGeom>
            <a:noFill/>
          </p:spPr>
          <p:txBody>
            <a:bodyPr wrap="none" rtlCol="0">
              <a:spAutoFit/>
            </a:bodyPr>
            <a:lstStyle/>
            <a:p>
              <a:r>
                <a:rPr lang="en-US" sz="4000" dirty="0" smtClean="0">
                  <a:solidFill>
                    <a:srgbClr val="C0504D"/>
                  </a:solidFill>
                </a:rPr>
                <a:t>200x</a:t>
              </a:r>
              <a:endParaRPr lang="en-US" sz="4000" dirty="0">
                <a:solidFill>
                  <a:srgbClr val="C0504D"/>
                </a:solidFill>
              </a:endParaRPr>
            </a:p>
          </p:txBody>
        </p:sp>
        <p:cxnSp>
          <p:nvCxnSpPr>
            <p:cNvPr id="11" name="Straight Arrow Connector 10"/>
            <p:cNvCxnSpPr/>
            <p:nvPr/>
          </p:nvCxnSpPr>
          <p:spPr>
            <a:xfrm flipV="1">
              <a:off x="1352907" y="2620189"/>
              <a:ext cx="11845582" cy="4228516"/>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12978878" y="7746051"/>
            <a:ext cx="1627030" cy="369332"/>
          </a:xfrm>
          <a:prstGeom prst="rect">
            <a:avLst/>
          </a:prstGeom>
          <a:noFill/>
        </p:spPr>
        <p:txBody>
          <a:bodyPr wrap="none" rtlCol="0">
            <a:spAutoFit/>
          </a:bodyPr>
          <a:lstStyle/>
          <a:p>
            <a:r>
              <a:rPr lang="en-US" dirty="0" smtClean="0"/>
              <a:t>Google Finance</a:t>
            </a:r>
            <a:endParaRPr lang="en-US" dirty="0"/>
          </a:p>
        </p:txBody>
      </p:sp>
    </p:spTree>
    <p:extLst>
      <p:ext uri="{BB962C8B-B14F-4D97-AF65-F5344CB8AC3E}">
        <p14:creationId xmlns:p14="http://schemas.microsoft.com/office/powerpoint/2010/main" xmlns="" val="331066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Traditional Switch Architecture</a:t>
            </a:r>
            <a:br>
              <a:rPr lang="en-US" b="1" dirty="0" smtClean="0"/>
            </a:br>
            <a:endParaRPr lang="en-US" dirty="0"/>
          </a:p>
        </p:txBody>
      </p:sp>
      <p:pic>
        <p:nvPicPr>
          <p:cNvPr id="4" name="Content Placeholder 3" descr="ctrl-mgmt-data plane.jpg"/>
          <p:cNvPicPr>
            <a:picLocks noGrp="1" noChangeAspect="1"/>
          </p:cNvPicPr>
          <p:nvPr>
            <p:ph idx="1"/>
          </p:nvPr>
        </p:nvPicPr>
        <p:blipFill>
          <a:blip r:embed="rId2"/>
          <a:stretch>
            <a:fillRect/>
          </a:stretch>
        </p:blipFill>
        <p:spPr>
          <a:xfrm>
            <a:off x="8827008" y="1360449"/>
            <a:ext cx="5071872" cy="3285744"/>
          </a:xfrm>
        </p:spPr>
      </p:pic>
      <p:sp>
        <p:nvSpPr>
          <p:cNvPr id="5" name="TextBox 4"/>
          <p:cNvSpPr txBox="1"/>
          <p:nvPr/>
        </p:nvSpPr>
        <p:spPr>
          <a:xfrm>
            <a:off x="8827008" y="4646193"/>
            <a:ext cx="4460488" cy="369332"/>
          </a:xfrm>
          <a:prstGeom prst="rect">
            <a:avLst/>
          </a:prstGeom>
          <a:noFill/>
        </p:spPr>
        <p:txBody>
          <a:bodyPr wrap="square" rtlCol="0">
            <a:spAutoFit/>
          </a:bodyPr>
          <a:lstStyle/>
          <a:p>
            <a:r>
              <a:rPr lang="en-US" dirty="0" smtClean="0"/>
              <a:t>Data, Control and Management Planes</a:t>
            </a:r>
            <a:endParaRPr lang="en-US" dirty="0"/>
          </a:p>
        </p:txBody>
      </p:sp>
      <p:sp>
        <p:nvSpPr>
          <p:cNvPr id="6" name="TextBox 5"/>
          <p:cNvSpPr txBox="1"/>
          <p:nvPr/>
        </p:nvSpPr>
        <p:spPr>
          <a:xfrm>
            <a:off x="535258" y="1360449"/>
            <a:ext cx="8118088" cy="2308324"/>
          </a:xfrm>
          <a:prstGeom prst="rect">
            <a:avLst/>
          </a:prstGeom>
          <a:noFill/>
        </p:spPr>
        <p:txBody>
          <a:bodyPr wrap="square" rtlCol="0">
            <a:spAutoFit/>
          </a:bodyPr>
          <a:lstStyle/>
          <a:p>
            <a:pPr algn="just"/>
            <a:r>
              <a:rPr lang="en-US" sz="2400" dirty="0" smtClean="0"/>
              <a:t>The vast majority of packets handled by the switch are only touched by the </a:t>
            </a:r>
            <a:r>
              <a:rPr lang="en-US" sz="2400" i="1" dirty="0" smtClean="0"/>
              <a:t>data plane</a:t>
            </a:r>
            <a:r>
              <a:rPr lang="en-US" sz="2400" dirty="0" smtClean="0"/>
              <a:t>. The data plane consists of the various ports that are used for the reception and transmission of packets and a forwarding table with its associated logic. The data plane assumes responsibility for packet buffering, packet scheduling, header modification and forwarding. </a:t>
            </a:r>
            <a:endParaRPr lang="en-US" sz="2400" dirty="0"/>
          </a:p>
        </p:txBody>
      </p:sp>
      <p:sp>
        <p:nvSpPr>
          <p:cNvPr id="7" name="TextBox 6"/>
          <p:cNvSpPr txBox="1"/>
          <p:nvPr/>
        </p:nvSpPr>
        <p:spPr>
          <a:xfrm>
            <a:off x="535258" y="3668773"/>
            <a:ext cx="7973122" cy="3170099"/>
          </a:xfrm>
          <a:prstGeom prst="rect">
            <a:avLst/>
          </a:prstGeom>
          <a:noFill/>
        </p:spPr>
        <p:txBody>
          <a:bodyPr wrap="square" rtlCol="0">
            <a:spAutoFit/>
          </a:bodyPr>
          <a:lstStyle/>
          <a:p>
            <a:pPr algn="just"/>
            <a:r>
              <a:rPr lang="en-US" sz="2000" dirty="0" smtClean="0"/>
              <a:t>Not all packets can be handled in that way, sometimes simply because their information is not yet entered into the table, or because they belong to a control protocol that must be processed by the </a:t>
            </a:r>
            <a:r>
              <a:rPr lang="en-US" sz="2000" i="1" dirty="0" smtClean="0"/>
              <a:t>control plane</a:t>
            </a:r>
            <a:r>
              <a:rPr lang="en-US" sz="2000" dirty="0" smtClean="0"/>
              <a:t>. </a:t>
            </a:r>
            <a:r>
              <a:rPr lang="en-US" sz="2000" dirty="0" smtClean="0"/>
              <a:t>The principal </a:t>
            </a:r>
            <a:r>
              <a:rPr lang="en-US" sz="2000" dirty="0" smtClean="0"/>
              <a:t>role </a:t>
            </a:r>
            <a:r>
              <a:rPr lang="en-US" sz="2000" dirty="0" smtClean="0"/>
              <a:t> of the control plane is </a:t>
            </a:r>
            <a:r>
              <a:rPr lang="en-US" sz="2000" dirty="0" smtClean="0"/>
              <a:t>to keep current the information in the forwarding table so that the data plane can independently handle as high a percentage of the traffic as possible. The control plane is responsible for processing a number of different control protocols that may affect the forwarding table, depending on the configuration and type of switch. These control protocols are jointly responsible for managing the active topology of the network. </a:t>
            </a:r>
            <a:endParaRPr lang="en-US" sz="2000" dirty="0"/>
          </a:p>
        </p:txBody>
      </p:sp>
      <p:sp>
        <p:nvSpPr>
          <p:cNvPr id="8" name="TextBox 7"/>
          <p:cNvSpPr txBox="1"/>
          <p:nvPr/>
        </p:nvSpPr>
        <p:spPr>
          <a:xfrm>
            <a:off x="8827008" y="5015524"/>
            <a:ext cx="5071872" cy="2862322"/>
          </a:xfrm>
          <a:prstGeom prst="rect">
            <a:avLst/>
          </a:prstGeom>
          <a:noFill/>
        </p:spPr>
        <p:txBody>
          <a:bodyPr wrap="square" rtlCol="0">
            <a:spAutoFit/>
          </a:bodyPr>
          <a:lstStyle/>
          <a:p>
            <a:pPr algn="just"/>
            <a:r>
              <a:rPr lang="en-US" sz="2000" dirty="0" smtClean="0"/>
              <a:t>The third plane depicted </a:t>
            </a:r>
            <a:r>
              <a:rPr lang="en-US" sz="2000" dirty="0" smtClean="0"/>
              <a:t>above</a:t>
            </a:r>
            <a:r>
              <a:rPr lang="en-US" sz="2000" dirty="0" smtClean="0"/>
              <a:t> is the management plane. Network administrators configure and monitor the switch through this plane, which in turn extracts information from or modifies data in the control and data planes as appropriate. The network administrators use some form of network management system to communicate to the management plane in a switch.</a:t>
            </a:r>
            <a:endParaRPr lang="en-US"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Early Internet (1980 ~ 1990)</a:t>
            </a:r>
            <a:endParaRPr lang="en-US" dirty="0"/>
          </a:p>
        </p:txBody>
      </p:sp>
      <p:sp>
        <p:nvSpPr>
          <p:cNvPr id="3" name="Content Placeholder 2"/>
          <p:cNvSpPr>
            <a:spLocks noGrp="1"/>
          </p:cNvSpPr>
          <p:nvPr>
            <p:ph idx="1"/>
          </p:nvPr>
        </p:nvSpPr>
        <p:spPr/>
        <p:txBody>
          <a:bodyPr>
            <a:normAutofit lnSpcReduction="10000"/>
          </a:bodyPr>
          <a:lstStyle/>
          <a:p>
            <a:r>
              <a:rPr lang="en-US" dirty="0" smtClean="0"/>
              <a:t>Software-Based Routing and </a:t>
            </a:r>
            <a:r>
              <a:rPr lang="en-US" dirty="0" smtClean="0"/>
              <a:t>Bridging</a:t>
            </a:r>
          </a:p>
          <a:p>
            <a:r>
              <a:rPr lang="en-US" dirty="0" smtClean="0"/>
              <a:t>C</a:t>
            </a:r>
            <a:r>
              <a:rPr lang="en-US" dirty="0" smtClean="0"/>
              <a:t>onnection-oriented </a:t>
            </a:r>
            <a:r>
              <a:rPr lang="en-US" dirty="0" smtClean="0"/>
              <a:t>packet switching, such as X.25 and ATM, </a:t>
            </a:r>
            <a:endParaRPr lang="en-US" dirty="0" smtClean="0"/>
          </a:p>
          <a:p>
            <a:r>
              <a:rPr lang="en-US" dirty="0" smtClean="0"/>
              <a:t>T</a:t>
            </a:r>
            <a:r>
              <a:rPr lang="en-US" dirty="0" smtClean="0"/>
              <a:t>he </a:t>
            </a:r>
            <a:r>
              <a:rPr lang="en-US" dirty="0" smtClean="0"/>
              <a:t>connectionless Internet architecture </a:t>
            </a:r>
            <a:r>
              <a:rPr lang="en-US" dirty="0" smtClean="0"/>
              <a:t>TCP/IP</a:t>
            </a:r>
          </a:p>
          <a:p>
            <a:r>
              <a:rPr lang="en-US" dirty="0" smtClean="0"/>
              <a:t>Multiple competing Layer 2 technologies, e.g., </a:t>
            </a:r>
            <a:r>
              <a:rPr lang="en-US" dirty="0" smtClean="0"/>
              <a:t>were prevalent, including Token Ring, </a:t>
            </a:r>
            <a:r>
              <a:rPr lang="en-US" i="1" dirty="0" smtClean="0"/>
              <a:t>Fiber Distributed Data Interface</a:t>
            </a:r>
            <a:r>
              <a:rPr lang="en-US" dirty="0" smtClean="0"/>
              <a:t> (FDDI</a:t>
            </a:r>
            <a:r>
              <a:rPr lang="en-US" dirty="0" smtClean="0"/>
              <a:t>).</a:t>
            </a:r>
          </a:p>
          <a:p>
            <a:r>
              <a:rPr lang="en-US" dirty="0" smtClean="0"/>
              <a:t>Different </a:t>
            </a:r>
            <a:r>
              <a:rPr lang="en-US" dirty="0" smtClean="0"/>
              <a:t>speeds and physical media versions of the original </a:t>
            </a:r>
            <a:r>
              <a:rPr lang="en-US" dirty="0" smtClean="0"/>
              <a:t>Ethernet.</a:t>
            </a:r>
          </a:p>
          <a:p>
            <a:r>
              <a:rPr lang="en-US" dirty="0" smtClean="0"/>
              <a:t>Layer 2 bridges served </a:t>
            </a:r>
            <a:r>
              <a:rPr lang="en-US" dirty="0" smtClean="0"/>
              <a:t>as a mechanism to </a:t>
            </a:r>
            <a:r>
              <a:rPr lang="en-US" dirty="0" smtClean="0"/>
              <a:t>forward frames between LANs belonging to same as well as disparate </a:t>
            </a:r>
            <a:r>
              <a:rPr lang="en-US" dirty="0" smtClean="0"/>
              <a:t>layer two technologies. </a:t>
            </a:r>
            <a:endParaRPr lang="en-US" dirty="0" smtClean="0"/>
          </a:p>
          <a:p>
            <a:r>
              <a:rPr lang="en-US" dirty="0" smtClean="0"/>
              <a:t>Advent of Software based routers that routes packets between same and disparate Layer 3 </a:t>
            </a:r>
            <a:r>
              <a:rPr lang="en-US" dirty="0" err="1" smtClean="0"/>
              <a:t>technolgies</a:t>
            </a:r>
            <a:r>
              <a:rPr lang="en-US" dirty="0" smtClean="0"/>
              <a:t>.</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based Routing and Switching</a:t>
            </a:r>
            <a:endParaRPr lang="en-US" dirty="0"/>
          </a:p>
        </p:txBody>
      </p:sp>
      <p:sp>
        <p:nvSpPr>
          <p:cNvPr id="3" name="Content Placeholder 2"/>
          <p:cNvSpPr>
            <a:spLocks noGrp="1"/>
          </p:cNvSpPr>
          <p:nvPr>
            <p:ph idx="1"/>
          </p:nvPr>
        </p:nvSpPr>
        <p:spPr/>
        <p:txBody>
          <a:bodyPr/>
          <a:lstStyle/>
          <a:p>
            <a:pPr algn="just"/>
            <a:r>
              <a:rPr lang="en-US" dirty="0" smtClean="0"/>
              <a:t>Demand for increased speed brought about concomitant advances in the performance of these network devices. </a:t>
            </a:r>
            <a:endParaRPr lang="en-US" dirty="0" smtClean="0"/>
          </a:p>
          <a:p>
            <a:r>
              <a:rPr lang="en-US" dirty="0" smtClean="0"/>
              <a:t>Demand for higher storage brought the requirement of server blades.</a:t>
            </a:r>
          </a:p>
          <a:p>
            <a:r>
              <a:rPr lang="en-US" dirty="0" smtClean="0"/>
              <a:t>Advent of hardware based lookup </a:t>
            </a:r>
            <a:r>
              <a:rPr lang="en-US" dirty="0" smtClean="0"/>
              <a:t>of Forwarding </a:t>
            </a:r>
            <a:r>
              <a:rPr lang="en-US" dirty="0" smtClean="0"/>
              <a:t>Tables. </a:t>
            </a:r>
          </a:p>
          <a:p>
            <a:pPr algn="just">
              <a:buNone/>
            </a:pPr>
            <a:r>
              <a:rPr lang="en-US" dirty="0" smtClean="0"/>
              <a:t> </a:t>
            </a:r>
            <a:r>
              <a:rPr lang="en-US" dirty="0" smtClean="0"/>
              <a:t>   </a:t>
            </a:r>
            <a:r>
              <a:rPr lang="en-US" sz="2400" dirty="0" smtClean="0"/>
              <a:t>The </a:t>
            </a:r>
            <a:r>
              <a:rPr lang="en-US" sz="2400" dirty="0" smtClean="0"/>
              <a:t>hardware acceleration in packet switching was </a:t>
            </a:r>
            <a:r>
              <a:rPr lang="en-US" sz="2400" dirty="0" smtClean="0"/>
              <a:t>made possible via </a:t>
            </a:r>
            <a:r>
              <a:rPr lang="en-US" sz="2400" dirty="0" smtClean="0"/>
              <a:t>the use of </a:t>
            </a:r>
            <a:r>
              <a:rPr lang="en-US" sz="2400" i="1" dirty="0" smtClean="0"/>
              <a:t>application-specific integrated circuits</a:t>
            </a:r>
            <a:r>
              <a:rPr lang="en-US" sz="2400" dirty="0" smtClean="0"/>
              <a:t> (ASICs) to perform high-speed hashing functions for table lookups. </a:t>
            </a:r>
            <a:r>
              <a:rPr lang="en-US" sz="2400" dirty="0" smtClean="0"/>
              <a:t>Also the </a:t>
            </a:r>
            <a:r>
              <a:rPr lang="en-US" sz="2400" dirty="0" smtClean="0"/>
              <a:t>advances in </a:t>
            </a:r>
            <a:r>
              <a:rPr lang="en-US" sz="2400" i="1" dirty="0" smtClean="0"/>
              <a:t>content-addressable memory</a:t>
            </a:r>
            <a:r>
              <a:rPr lang="en-US" sz="2400" dirty="0" smtClean="0"/>
              <a:t> (CAM) technology made it possible to perform very high-speed lookups using destination address fields to find the output interface for high-speed packet forwarding. </a:t>
            </a:r>
            <a:endParaRPr 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7920194" y="802480"/>
            <a:ext cx="4698518" cy="2819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7" name="Group 36"/>
          <p:cNvGrpSpPr/>
          <p:nvPr/>
        </p:nvGrpSpPr>
        <p:grpSpPr>
          <a:xfrm>
            <a:off x="1484372" y="3232646"/>
            <a:ext cx="11770921" cy="2234514"/>
            <a:chOff x="1440388" y="5124530"/>
            <a:chExt cx="11770921" cy="2234514"/>
          </a:xfrm>
        </p:grpSpPr>
        <p:sp>
          <p:nvSpPr>
            <p:cNvPr id="38" name="Can 37"/>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a:stCxn id="60" idx="6"/>
              <a:endCxn id="49"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9" name="Can 48"/>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53"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3" name="Can 52"/>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a:stCxn id="55"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Can 54"/>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a:stCxn id="57" idx="2"/>
              <a:endCxn id="53"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sp>
        <p:nvSpPr>
          <p:cNvPr id="2" name="TextBox 1"/>
          <p:cNvSpPr txBox="1"/>
          <p:nvPr/>
        </p:nvSpPr>
        <p:spPr>
          <a:xfrm>
            <a:off x="3339558" y="2441763"/>
            <a:ext cx="3726651" cy="523220"/>
          </a:xfrm>
          <a:prstGeom prst="rect">
            <a:avLst/>
          </a:prstGeom>
          <a:noFill/>
        </p:spPr>
        <p:txBody>
          <a:bodyPr wrap="none" rtlCol="0">
            <a:spAutoFit/>
          </a:bodyPr>
          <a:lstStyle/>
          <a:p>
            <a:pPr algn="r"/>
            <a:r>
              <a:rPr lang="en-US" sz="2800" dirty="0" smtClean="0"/>
              <a:t>50+ million lines of code</a:t>
            </a:r>
          </a:p>
        </p:txBody>
      </p:sp>
      <p:sp>
        <p:nvSpPr>
          <p:cNvPr id="19" name="TextBox 18"/>
          <p:cNvSpPr txBox="1"/>
          <p:nvPr/>
        </p:nvSpPr>
        <p:spPr>
          <a:xfrm>
            <a:off x="2717895" y="3142786"/>
            <a:ext cx="4371334" cy="523220"/>
          </a:xfrm>
          <a:prstGeom prst="rect">
            <a:avLst/>
          </a:prstGeom>
          <a:noFill/>
        </p:spPr>
        <p:txBody>
          <a:bodyPr wrap="none" rtlCol="0">
            <a:spAutoFit/>
          </a:bodyPr>
          <a:lstStyle/>
          <a:p>
            <a:r>
              <a:rPr lang="en-US" sz="2800" dirty="0" smtClean="0"/>
              <a:t>Tens of billions of transistors</a:t>
            </a:r>
            <a:endParaRPr lang="en-US" sz="2800" dirty="0"/>
          </a:p>
        </p:txBody>
      </p:sp>
      <p:sp>
        <p:nvSpPr>
          <p:cNvPr id="20" name="TextBox 19"/>
          <p:cNvSpPr txBox="1"/>
          <p:nvPr/>
        </p:nvSpPr>
        <p:spPr>
          <a:xfrm>
            <a:off x="2541852" y="5933686"/>
            <a:ext cx="9294482" cy="1938992"/>
          </a:xfrm>
          <a:prstGeom prst="rect">
            <a:avLst/>
          </a:prstGeom>
          <a:noFill/>
        </p:spPr>
        <p:txBody>
          <a:bodyPr wrap="none" rtlCol="0">
            <a:spAutoFit/>
          </a:bodyPr>
          <a:lstStyle/>
          <a:p>
            <a:pPr algn="ctr"/>
            <a:r>
              <a:rPr lang="en-US" sz="4000" dirty="0" smtClean="0"/>
              <a:t>Routers are fragile and insecure</a:t>
            </a:r>
          </a:p>
          <a:p>
            <a:pPr algn="ctr"/>
            <a:r>
              <a:rPr lang="en-US" sz="4000" dirty="0" smtClean="0"/>
              <a:t>Bloated and power hungry</a:t>
            </a:r>
          </a:p>
          <a:p>
            <a:pPr algn="ctr"/>
            <a:r>
              <a:rPr lang="en-US" sz="4000" dirty="0" smtClean="0"/>
              <a:t>Like the computer mainframes of the 1980s</a:t>
            </a:r>
          </a:p>
        </p:txBody>
      </p:sp>
      <p:sp>
        <p:nvSpPr>
          <p:cNvPr id="21" name="Can 20"/>
          <p:cNvSpPr/>
          <p:nvPr/>
        </p:nvSpPr>
        <p:spPr>
          <a:xfrm>
            <a:off x="7021389" y="3187519"/>
            <a:ext cx="1678078" cy="849107"/>
          </a:xfrm>
          <a:prstGeom prst="can">
            <a:avLst>
              <a:gd name="adj" fmla="val 34162"/>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Hardware </a:t>
            </a:r>
            <a:endParaRPr lang="en-US" sz="1400" dirty="0">
              <a:solidFill>
                <a:schemeClr val="tx1"/>
              </a:solidFill>
            </a:endParaRPr>
          </a:p>
        </p:txBody>
      </p:sp>
      <p:sp>
        <p:nvSpPr>
          <p:cNvPr id="22" name="Can 21"/>
          <p:cNvSpPr/>
          <p:nvPr/>
        </p:nvSpPr>
        <p:spPr>
          <a:xfrm>
            <a:off x="7021389" y="2512071"/>
            <a:ext cx="1678078" cy="849107"/>
          </a:xfrm>
          <a:prstGeom prst="can">
            <a:avLst>
              <a:gd name="adj" fmla="val 34162"/>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Software </a:t>
            </a:r>
            <a:endParaRPr lang="en-US" sz="1400" dirty="0">
              <a:solidFill>
                <a:schemeClr val="tx1"/>
              </a:solidFill>
            </a:endParaRPr>
          </a:p>
        </p:txBody>
      </p:sp>
    </p:spTree>
    <p:extLst>
      <p:ext uri="{BB962C8B-B14F-4D97-AF65-F5344CB8AC3E}">
        <p14:creationId xmlns:p14="http://schemas.microsoft.com/office/powerpoint/2010/main" xmlns="" val="16509218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1484372" y="3232646"/>
            <a:ext cx="11770921" cy="2234514"/>
            <a:chOff x="1440388" y="5124530"/>
            <a:chExt cx="11770921" cy="2234514"/>
          </a:xfrm>
        </p:grpSpPr>
        <p:sp>
          <p:nvSpPr>
            <p:cNvPr id="45" name="Can 44"/>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a:stCxn id="57" idx="6"/>
              <a:endCxn id="49" idx="2"/>
            </p:cNvCxnSpPr>
            <p:nvPr/>
          </p:nvCxnSpPr>
          <p:spPr>
            <a:xfrm>
              <a:off x="1971439" y="5890769"/>
              <a:ext cx="1299701" cy="17124"/>
            </a:xfrm>
            <a:prstGeom prst="line">
              <a:avLst/>
            </a:prstGeom>
            <a:ln w="57150" cmpd="sng">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583923" y="5518350"/>
              <a:ext cx="2561187" cy="308211"/>
            </a:xfrm>
            <a:prstGeom prst="line">
              <a:avLst/>
            </a:prstGeom>
            <a:ln w="57150" cap="rnd" cmpd="sng">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sp>
          <p:nvSpPr>
            <p:cNvPr id="49" name="Can 48"/>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4205617" y="6059619"/>
              <a:ext cx="1867699" cy="1012618"/>
            </a:xfrm>
            <a:prstGeom prst="line">
              <a:avLst/>
            </a:prstGeom>
            <a:ln w="57150" cap="rnd" cmpd="sng">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17499" y="5518352"/>
              <a:ext cx="2136997" cy="844006"/>
            </a:xfrm>
            <a:prstGeom prst="line">
              <a:avLst/>
            </a:prstGeom>
            <a:ln w="57150" cap="rnd" cmpd="sng">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a:stCxn id="54" idx="4"/>
            </p:cNvCxnSpPr>
            <p:nvPr/>
          </p:nvCxnSpPr>
          <p:spPr>
            <a:xfrm flipV="1">
              <a:off x="7145109" y="6501796"/>
              <a:ext cx="2733850" cy="570443"/>
            </a:xfrm>
            <a:prstGeom prst="line">
              <a:avLst/>
            </a:prstGeom>
            <a:ln w="57150" cap="rnd" cmpd="sng">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sp>
          <p:nvSpPr>
            <p:cNvPr id="54" name="Can 53"/>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p:cNvCxnSpPr>
              <a:stCxn id="56" idx="2"/>
              <a:endCxn id="52" idx="4"/>
            </p:cNvCxnSpPr>
            <p:nvPr/>
          </p:nvCxnSpPr>
          <p:spPr>
            <a:xfrm flipH="1" flipV="1">
              <a:off x="11193533" y="6362359"/>
              <a:ext cx="1488288" cy="7446"/>
            </a:xfrm>
            <a:prstGeom prst="line">
              <a:avLst/>
            </a:prstGeom>
            <a:ln w="57150" cap="rnd" cmpd="sng">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sp>
        <p:nvSpPr>
          <p:cNvPr id="2" name="Title 1"/>
          <p:cNvSpPr>
            <a:spLocks noGrp="1"/>
          </p:cNvSpPr>
          <p:nvPr>
            <p:ph type="title"/>
          </p:nvPr>
        </p:nvSpPr>
        <p:spPr/>
        <p:txBody>
          <a:bodyPr/>
          <a:lstStyle/>
          <a:p>
            <a:r>
              <a:rPr lang="en-US" dirty="0"/>
              <a:t>C</a:t>
            </a:r>
            <a:r>
              <a:rPr lang="en-US" dirty="0" smtClean="0"/>
              <a:t>omputers became easier to use and more reliable…</a:t>
            </a:r>
            <a:endParaRPr lang="en-US" dirty="0"/>
          </a:p>
        </p:txBody>
      </p:sp>
      <p:sp>
        <p:nvSpPr>
          <p:cNvPr id="9" name="Oval 8"/>
          <p:cNvSpPr/>
          <p:nvPr/>
        </p:nvSpPr>
        <p:spPr>
          <a:xfrm>
            <a:off x="12666332" y="4247599"/>
            <a:ext cx="673515"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503615" y="3258439"/>
            <a:ext cx="2380973" cy="1666527"/>
            <a:chOff x="235369" y="4374251"/>
            <a:chExt cx="1488108" cy="1388773"/>
          </a:xfrm>
        </p:grpSpPr>
        <p:pic>
          <p:nvPicPr>
            <p:cNvPr id="3" name="Picture 2"/>
            <p:cNvPicPr>
              <a:picLocks noChangeAspect="1"/>
            </p:cNvPicPr>
            <p:nvPr/>
          </p:nvPicPr>
          <p:blipFill>
            <a:blip r:embed="rId3"/>
            <a:stretch>
              <a:fillRect/>
            </a:stretch>
          </p:blipFill>
          <p:spPr>
            <a:xfrm>
              <a:off x="235369" y="4374251"/>
              <a:ext cx="1488108" cy="1116081"/>
            </a:xfrm>
            <a:prstGeom prst="rect">
              <a:avLst/>
            </a:prstGeom>
          </p:spPr>
        </p:pic>
        <p:sp>
          <p:nvSpPr>
            <p:cNvPr id="6" name="TextBox 5"/>
            <p:cNvSpPr txBox="1"/>
            <p:nvPr/>
          </p:nvSpPr>
          <p:spPr>
            <a:xfrm>
              <a:off x="575337" y="5455247"/>
              <a:ext cx="464327" cy="307777"/>
            </a:xfrm>
            <a:prstGeom prst="rect">
              <a:avLst/>
            </a:prstGeom>
            <a:noFill/>
          </p:spPr>
          <p:txBody>
            <a:bodyPr wrap="none" rtlCol="0">
              <a:spAutoFit/>
            </a:bodyPr>
            <a:lstStyle/>
            <a:p>
              <a:r>
                <a:rPr lang="en-US" dirty="0" smtClean="0"/>
                <a:t>1960s</a:t>
              </a:r>
              <a:endParaRPr lang="en-US" dirty="0"/>
            </a:p>
          </p:txBody>
        </p:sp>
      </p:grpSp>
      <p:grpSp>
        <p:nvGrpSpPr>
          <p:cNvPr id="38" name="Group 37"/>
          <p:cNvGrpSpPr/>
          <p:nvPr/>
        </p:nvGrpSpPr>
        <p:grpSpPr>
          <a:xfrm>
            <a:off x="11837163" y="3727539"/>
            <a:ext cx="2380973" cy="1666527"/>
            <a:chOff x="235369" y="4374251"/>
            <a:chExt cx="1488108" cy="1388773"/>
          </a:xfrm>
        </p:grpSpPr>
        <p:pic>
          <p:nvPicPr>
            <p:cNvPr id="39" name="Picture 38"/>
            <p:cNvPicPr>
              <a:picLocks noChangeAspect="1"/>
            </p:cNvPicPr>
            <p:nvPr/>
          </p:nvPicPr>
          <p:blipFill>
            <a:blip r:embed="rId3"/>
            <a:stretch>
              <a:fillRect/>
            </a:stretch>
          </p:blipFill>
          <p:spPr>
            <a:xfrm>
              <a:off x="235369" y="4374251"/>
              <a:ext cx="1488108" cy="1116081"/>
            </a:xfrm>
            <a:prstGeom prst="rect">
              <a:avLst/>
            </a:prstGeom>
          </p:spPr>
        </p:pic>
        <p:sp>
          <p:nvSpPr>
            <p:cNvPr id="40" name="TextBox 39"/>
            <p:cNvSpPr txBox="1"/>
            <p:nvPr/>
          </p:nvSpPr>
          <p:spPr>
            <a:xfrm>
              <a:off x="575337" y="5455247"/>
              <a:ext cx="464327" cy="307777"/>
            </a:xfrm>
            <a:prstGeom prst="rect">
              <a:avLst/>
            </a:prstGeom>
            <a:noFill/>
          </p:spPr>
          <p:txBody>
            <a:bodyPr wrap="none" rtlCol="0">
              <a:spAutoFit/>
            </a:bodyPr>
            <a:lstStyle/>
            <a:p>
              <a:r>
                <a:rPr lang="en-US" dirty="0" smtClean="0"/>
                <a:t>1960s</a:t>
              </a:r>
              <a:endParaRPr lang="en-US" dirty="0"/>
            </a:p>
          </p:txBody>
        </p:sp>
      </p:grpSp>
      <p:grpSp>
        <p:nvGrpSpPr>
          <p:cNvPr id="10" name="Group 9"/>
          <p:cNvGrpSpPr/>
          <p:nvPr/>
        </p:nvGrpSpPr>
        <p:grpSpPr>
          <a:xfrm>
            <a:off x="656725" y="3214445"/>
            <a:ext cx="2227862" cy="1868628"/>
            <a:chOff x="653158" y="4693288"/>
            <a:chExt cx="1392414" cy="1557190"/>
          </a:xfrm>
        </p:grpSpPr>
        <p:sp>
          <p:nvSpPr>
            <p:cNvPr id="8" name="TextBox 7"/>
            <p:cNvSpPr txBox="1"/>
            <p:nvPr/>
          </p:nvSpPr>
          <p:spPr>
            <a:xfrm>
              <a:off x="934309" y="5942701"/>
              <a:ext cx="464328" cy="307777"/>
            </a:xfrm>
            <a:prstGeom prst="rect">
              <a:avLst/>
            </a:prstGeom>
            <a:noFill/>
          </p:spPr>
          <p:txBody>
            <a:bodyPr wrap="none" rtlCol="0">
              <a:spAutoFit/>
            </a:bodyPr>
            <a:lstStyle/>
            <a:p>
              <a:r>
                <a:rPr lang="en-US" dirty="0" smtClean="0"/>
                <a:t>1980s</a:t>
              </a:r>
              <a:endParaRPr lang="en-US" dirty="0"/>
            </a:p>
          </p:txBody>
        </p:sp>
        <p:pic>
          <p:nvPicPr>
            <p:cNvPr id="30" name="Picture 29"/>
            <p:cNvPicPr>
              <a:picLocks noChangeAspect="1"/>
            </p:cNvPicPr>
            <p:nvPr/>
          </p:nvPicPr>
          <p:blipFill>
            <a:blip r:embed="rId4"/>
            <a:stretch>
              <a:fillRect/>
            </a:stretch>
          </p:blipFill>
          <p:spPr>
            <a:xfrm>
              <a:off x="653158" y="4693288"/>
              <a:ext cx="1392414" cy="1291515"/>
            </a:xfrm>
            <a:prstGeom prst="rect">
              <a:avLst/>
            </a:prstGeom>
          </p:spPr>
        </p:pic>
      </p:grpSp>
      <p:grpSp>
        <p:nvGrpSpPr>
          <p:cNvPr id="41" name="Group 40"/>
          <p:cNvGrpSpPr/>
          <p:nvPr/>
        </p:nvGrpSpPr>
        <p:grpSpPr>
          <a:xfrm>
            <a:off x="11990272" y="3626488"/>
            <a:ext cx="2227862" cy="1868628"/>
            <a:chOff x="653158" y="4693288"/>
            <a:chExt cx="1392414" cy="1557190"/>
          </a:xfrm>
        </p:grpSpPr>
        <p:sp>
          <p:nvSpPr>
            <p:cNvPr id="42" name="TextBox 41"/>
            <p:cNvSpPr txBox="1"/>
            <p:nvPr/>
          </p:nvSpPr>
          <p:spPr>
            <a:xfrm>
              <a:off x="934309" y="5942701"/>
              <a:ext cx="464328" cy="307777"/>
            </a:xfrm>
            <a:prstGeom prst="rect">
              <a:avLst/>
            </a:prstGeom>
            <a:noFill/>
          </p:spPr>
          <p:txBody>
            <a:bodyPr wrap="none" rtlCol="0">
              <a:spAutoFit/>
            </a:bodyPr>
            <a:lstStyle/>
            <a:p>
              <a:r>
                <a:rPr lang="en-US" dirty="0" smtClean="0"/>
                <a:t>1980s</a:t>
              </a:r>
              <a:endParaRPr lang="en-US" dirty="0"/>
            </a:p>
          </p:txBody>
        </p:sp>
        <p:pic>
          <p:nvPicPr>
            <p:cNvPr id="43" name="Picture 42"/>
            <p:cNvPicPr>
              <a:picLocks noChangeAspect="1"/>
            </p:cNvPicPr>
            <p:nvPr/>
          </p:nvPicPr>
          <p:blipFill>
            <a:blip r:embed="rId4"/>
            <a:stretch>
              <a:fillRect/>
            </a:stretch>
          </p:blipFill>
          <p:spPr>
            <a:xfrm>
              <a:off x="653158" y="4693288"/>
              <a:ext cx="1392414" cy="1291515"/>
            </a:xfrm>
            <a:prstGeom prst="rect">
              <a:avLst/>
            </a:prstGeom>
          </p:spPr>
        </p:pic>
      </p:grpSp>
      <p:grpSp>
        <p:nvGrpSpPr>
          <p:cNvPr id="15" name="Group 14"/>
          <p:cNvGrpSpPr/>
          <p:nvPr/>
        </p:nvGrpSpPr>
        <p:grpSpPr>
          <a:xfrm>
            <a:off x="716901" y="3460967"/>
            <a:ext cx="2387510" cy="1375593"/>
            <a:chOff x="395027" y="4127081"/>
            <a:chExt cx="1492194" cy="1146326"/>
          </a:xfrm>
        </p:grpSpPr>
        <p:pic>
          <p:nvPicPr>
            <p:cNvPr id="12" name="Picture 11"/>
            <p:cNvPicPr>
              <a:picLocks noChangeAspect="1"/>
            </p:cNvPicPr>
            <p:nvPr/>
          </p:nvPicPr>
          <p:blipFill>
            <a:blip r:embed="rId5">
              <a:extLst>
                <a:ext uri="{BEBA8EAE-BF5A-486C-A8C5-ECC9F3942E4B}">
                  <a14:imgProps xmlns:a14="http://schemas.microsoft.com/office/drawing/2010/main" xmlns="">
                    <a14:imgLayer r:embed="rId6">
                      <a14:imgEffect>
                        <a14:backgroundRemoval t="6149" b="89968" l="5950" r="95800"/>
                      </a14:imgEffect>
                    </a14:imgLayer>
                  </a14:imgProps>
                </a:ext>
              </a:extLst>
            </a:blip>
            <a:stretch>
              <a:fillRect/>
            </a:stretch>
          </p:blipFill>
          <p:spPr>
            <a:xfrm>
              <a:off x="395027" y="4127081"/>
              <a:ext cx="1492194" cy="922176"/>
            </a:xfrm>
            <a:prstGeom prst="rect">
              <a:avLst/>
            </a:prstGeom>
          </p:spPr>
        </p:pic>
        <p:sp>
          <p:nvSpPr>
            <p:cNvPr id="13" name="TextBox 12"/>
            <p:cNvSpPr txBox="1"/>
            <p:nvPr/>
          </p:nvSpPr>
          <p:spPr>
            <a:xfrm>
              <a:off x="696126" y="4965631"/>
              <a:ext cx="464328" cy="307776"/>
            </a:xfrm>
            <a:prstGeom prst="rect">
              <a:avLst/>
            </a:prstGeom>
            <a:noFill/>
          </p:spPr>
          <p:txBody>
            <a:bodyPr wrap="none" rtlCol="0">
              <a:spAutoFit/>
            </a:bodyPr>
            <a:lstStyle/>
            <a:p>
              <a:r>
                <a:rPr lang="en-US" dirty="0" smtClean="0"/>
                <a:t>2000s</a:t>
              </a:r>
              <a:endParaRPr lang="en-US" dirty="0"/>
            </a:p>
          </p:txBody>
        </p:sp>
      </p:grpSp>
      <p:grpSp>
        <p:nvGrpSpPr>
          <p:cNvPr id="17" name="Group 16"/>
          <p:cNvGrpSpPr/>
          <p:nvPr/>
        </p:nvGrpSpPr>
        <p:grpSpPr>
          <a:xfrm>
            <a:off x="811605" y="3384247"/>
            <a:ext cx="1778382" cy="1714621"/>
            <a:chOff x="581812" y="5412147"/>
            <a:chExt cx="872434" cy="1124719"/>
          </a:xfrm>
        </p:grpSpPr>
        <p:pic>
          <p:nvPicPr>
            <p:cNvPr id="14" name="Picture 13"/>
            <p:cNvPicPr>
              <a:picLocks noChangeAspect="1"/>
            </p:cNvPicPr>
            <p:nvPr/>
          </p:nvPicPr>
          <p:blipFill>
            <a:blip r:embed="rId7">
              <a:extLst>
                <a:ext uri="{BEBA8EAE-BF5A-486C-A8C5-ECC9F3942E4B}">
                  <a14:imgProps xmlns:a14="http://schemas.microsoft.com/office/drawing/2010/main" xmlns="">
                    <a14:imgLayer r:embed="rId8">
                      <a14:imgEffect>
                        <a14:backgroundRemoval t="2167" b="98667" l="10000" r="90000"/>
                      </a14:imgEffect>
                    </a14:imgLayer>
                  </a14:imgProps>
                </a:ext>
              </a:extLst>
            </a:blip>
            <a:stretch>
              <a:fillRect/>
            </a:stretch>
          </p:blipFill>
          <p:spPr>
            <a:xfrm>
              <a:off x="581812" y="5412147"/>
              <a:ext cx="872434" cy="872434"/>
            </a:xfrm>
            <a:prstGeom prst="rect">
              <a:avLst/>
            </a:prstGeom>
          </p:spPr>
        </p:pic>
        <p:sp>
          <p:nvSpPr>
            <p:cNvPr id="35" name="TextBox 34"/>
            <p:cNvSpPr txBox="1"/>
            <p:nvPr/>
          </p:nvSpPr>
          <p:spPr>
            <a:xfrm>
              <a:off x="870880" y="6229089"/>
              <a:ext cx="387754" cy="307777"/>
            </a:xfrm>
            <a:prstGeom prst="rect">
              <a:avLst/>
            </a:prstGeom>
            <a:noFill/>
          </p:spPr>
          <p:txBody>
            <a:bodyPr wrap="none" rtlCol="0">
              <a:spAutoFit/>
            </a:bodyPr>
            <a:lstStyle/>
            <a:p>
              <a:r>
                <a:rPr lang="en-US" dirty="0" smtClean="0"/>
                <a:t>Now</a:t>
              </a:r>
            </a:p>
          </p:txBody>
        </p:sp>
      </p:grpSp>
      <p:grpSp>
        <p:nvGrpSpPr>
          <p:cNvPr id="21" name="Group 20"/>
          <p:cNvGrpSpPr/>
          <p:nvPr/>
        </p:nvGrpSpPr>
        <p:grpSpPr>
          <a:xfrm>
            <a:off x="11718345" y="4105638"/>
            <a:ext cx="2617896" cy="1126212"/>
            <a:chOff x="6602829" y="1952222"/>
            <a:chExt cx="1939273" cy="938510"/>
          </a:xfrm>
        </p:grpSpPr>
        <p:pic>
          <p:nvPicPr>
            <p:cNvPr id="19" name="Picture 18"/>
            <p:cNvPicPr>
              <a:picLocks noChangeAspect="1"/>
            </p:cNvPicPr>
            <p:nvPr/>
          </p:nvPicPr>
          <p:blipFill>
            <a:blip r:embed="rId9"/>
            <a:stretch>
              <a:fillRect/>
            </a:stretch>
          </p:blipFill>
          <p:spPr>
            <a:xfrm>
              <a:off x="6602829" y="1952222"/>
              <a:ext cx="1939273" cy="665817"/>
            </a:xfrm>
            <a:prstGeom prst="rect">
              <a:avLst/>
            </a:prstGeom>
          </p:spPr>
        </p:pic>
        <p:sp>
          <p:nvSpPr>
            <p:cNvPr id="20" name="TextBox 19"/>
            <p:cNvSpPr txBox="1"/>
            <p:nvPr/>
          </p:nvSpPr>
          <p:spPr>
            <a:xfrm>
              <a:off x="7206387" y="2582955"/>
              <a:ext cx="550340" cy="307777"/>
            </a:xfrm>
            <a:prstGeom prst="rect">
              <a:avLst/>
            </a:prstGeom>
            <a:noFill/>
          </p:spPr>
          <p:txBody>
            <a:bodyPr wrap="none" rtlCol="0">
              <a:spAutoFit/>
            </a:bodyPr>
            <a:lstStyle/>
            <a:p>
              <a:r>
                <a:rPr lang="en-US" dirty="0" smtClean="0"/>
                <a:t>2000s</a:t>
              </a:r>
              <a:endParaRPr lang="en-US" dirty="0"/>
            </a:p>
          </p:txBody>
        </p:sp>
      </p:grpSp>
      <p:grpSp>
        <p:nvGrpSpPr>
          <p:cNvPr id="25" name="Group 24"/>
          <p:cNvGrpSpPr/>
          <p:nvPr/>
        </p:nvGrpSpPr>
        <p:grpSpPr>
          <a:xfrm>
            <a:off x="11609817" y="3768564"/>
            <a:ext cx="2726424" cy="1725778"/>
            <a:chOff x="5720990" y="1782256"/>
            <a:chExt cx="1704015" cy="1438150"/>
          </a:xfrm>
        </p:grpSpPr>
        <p:pic>
          <p:nvPicPr>
            <p:cNvPr id="18" name="Picture 17"/>
            <p:cNvPicPr>
              <a:picLocks noChangeAspect="1"/>
            </p:cNvPicPr>
            <p:nvPr/>
          </p:nvPicPr>
          <p:blipFill>
            <a:blip r:embed="rId10"/>
            <a:stretch>
              <a:fillRect/>
            </a:stretch>
          </p:blipFill>
          <p:spPr>
            <a:xfrm>
              <a:off x="5720990" y="1782256"/>
              <a:ext cx="1704015" cy="1135726"/>
            </a:xfrm>
            <a:prstGeom prst="rect">
              <a:avLst/>
            </a:prstGeom>
          </p:spPr>
        </p:pic>
        <p:sp>
          <p:nvSpPr>
            <p:cNvPr id="24" name="TextBox 23"/>
            <p:cNvSpPr txBox="1"/>
            <p:nvPr/>
          </p:nvSpPr>
          <p:spPr>
            <a:xfrm>
              <a:off x="6388737" y="2912629"/>
              <a:ext cx="387754" cy="307777"/>
            </a:xfrm>
            <a:prstGeom prst="rect">
              <a:avLst/>
            </a:prstGeom>
            <a:noFill/>
          </p:spPr>
          <p:txBody>
            <a:bodyPr wrap="none" rtlCol="0">
              <a:spAutoFit/>
            </a:bodyPr>
            <a:lstStyle/>
            <a:p>
              <a:r>
                <a:rPr lang="en-US" dirty="0" smtClean="0"/>
                <a:t>Now</a:t>
              </a:r>
              <a:endParaRPr lang="en-US" dirty="0"/>
            </a:p>
          </p:txBody>
        </p:sp>
      </p:grpSp>
    </p:spTree>
    <p:extLst>
      <p:ext uri="{BB962C8B-B14F-4D97-AF65-F5344CB8AC3E}">
        <p14:creationId xmlns:p14="http://schemas.microsoft.com/office/powerpoint/2010/main" xmlns="" val="24441931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1484372" y="3232646"/>
            <a:ext cx="11770921" cy="2234514"/>
            <a:chOff x="1440388" y="5124530"/>
            <a:chExt cx="11770921" cy="2234514"/>
          </a:xfrm>
        </p:grpSpPr>
        <p:sp>
          <p:nvSpPr>
            <p:cNvPr id="45" name="Can 44"/>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a:stCxn id="57" idx="6"/>
              <a:endCxn id="49"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9" name="Can 48"/>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a:stCxn id="54"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4" name="Can 53"/>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p:cNvCxnSpPr>
              <a:stCxn id="56" idx="2"/>
              <a:endCxn id="52"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sp>
        <p:nvSpPr>
          <p:cNvPr id="2" name="Title 1"/>
          <p:cNvSpPr>
            <a:spLocks noGrp="1"/>
          </p:cNvSpPr>
          <p:nvPr>
            <p:ph type="title"/>
          </p:nvPr>
        </p:nvSpPr>
        <p:spPr/>
        <p:txBody>
          <a:bodyPr/>
          <a:lstStyle/>
          <a:p>
            <a:r>
              <a:rPr lang="en-US" dirty="0" smtClean="0"/>
              <a:t>Networks became </a:t>
            </a:r>
            <a:r>
              <a:rPr lang="en-US" u="sng" dirty="0" smtClean="0"/>
              <a:t>harder</a:t>
            </a:r>
            <a:r>
              <a:rPr lang="en-US" dirty="0" smtClean="0"/>
              <a:t> to manage and </a:t>
            </a:r>
            <a:r>
              <a:rPr lang="en-US" u="sng" dirty="0" smtClean="0"/>
              <a:t>less</a:t>
            </a:r>
            <a:r>
              <a:rPr lang="en-US" dirty="0" smtClean="0"/>
              <a:t> reliable…</a:t>
            </a:r>
            <a:endParaRPr lang="en-US" dirty="0"/>
          </a:p>
        </p:txBody>
      </p:sp>
      <p:grpSp>
        <p:nvGrpSpPr>
          <p:cNvPr id="47" name="Group 46"/>
          <p:cNvGrpSpPr/>
          <p:nvPr/>
        </p:nvGrpSpPr>
        <p:grpSpPr>
          <a:xfrm>
            <a:off x="811605" y="3384247"/>
            <a:ext cx="1778382" cy="1714621"/>
            <a:chOff x="581812" y="5412147"/>
            <a:chExt cx="872434" cy="1124719"/>
          </a:xfrm>
        </p:grpSpPr>
        <p:pic>
          <p:nvPicPr>
            <p:cNvPr id="58" name="Picture 57"/>
            <p:cNvPicPr>
              <a:picLocks noChangeAspect="1"/>
            </p:cNvPicPr>
            <p:nvPr/>
          </p:nvPicPr>
          <p:blipFill>
            <a:blip r:embed="rId3">
              <a:extLst>
                <a:ext uri="{BEBA8EAE-BF5A-486C-A8C5-ECC9F3942E4B}">
                  <a14:imgProps xmlns:a14="http://schemas.microsoft.com/office/drawing/2010/main" xmlns="">
                    <a14:imgLayer r:embed="rId4">
                      <a14:imgEffect>
                        <a14:backgroundRemoval t="2167" b="98667" l="10000" r="90000"/>
                      </a14:imgEffect>
                    </a14:imgLayer>
                  </a14:imgProps>
                </a:ext>
              </a:extLst>
            </a:blip>
            <a:stretch>
              <a:fillRect/>
            </a:stretch>
          </p:blipFill>
          <p:spPr>
            <a:xfrm>
              <a:off x="581812" y="5412147"/>
              <a:ext cx="872434" cy="872434"/>
            </a:xfrm>
            <a:prstGeom prst="rect">
              <a:avLst/>
            </a:prstGeom>
          </p:spPr>
        </p:pic>
        <p:sp>
          <p:nvSpPr>
            <p:cNvPr id="59" name="TextBox 58"/>
            <p:cNvSpPr txBox="1"/>
            <p:nvPr/>
          </p:nvSpPr>
          <p:spPr>
            <a:xfrm>
              <a:off x="870880" y="6229089"/>
              <a:ext cx="387754" cy="307777"/>
            </a:xfrm>
            <a:prstGeom prst="rect">
              <a:avLst/>
            </a:prstGeom>
            <a:noFill/>
          </p:spPr>
          <p:txBody>
            <a:bodyPr wrap="none" rtlCol="0">
              <a:spAutoFit/>
            </a:bodyPr>
            <a:lstStyle/>
            <a:p>
              <a:r>
                <a:rPr lang="en-US" dirty="0" smtClean="0"/>
                <a:t>Now</a:t>
              </a:r>
            </a:p>
          </p:txBody>
        </p:sp>
      </p:grpSp>
      <p:grpSp>
        <p:nvGrpSpPr>
          <p:cNvPr id="60" name="Group 59"/>
          <p:cNvGrpSpPr/>
          <p:nvPr/>
        </p:nvGrpSpPr>
        <p:grpSpPr>
          <a:xfrm>
            <a:off x="11609817" y="3768564"/>
            <a:ext cx="2726424" cy="1725778"/>
            <a:chOff x="5720990" y="1782256"/>
            <a:chExt cx="1704015" cy="1438150"/>
          </a:xfrm>
        </p:grpSpPr>
        <p:pic>
          <p:nvPicPr>
            <p:cNvPr id="61" name="Picture 60"/>
            <p:cNvPicPr>
              <a:picLocks noChangeAspect="1"/>
            </p:cNvPicPr>
            <p:nvPr/>
          </p:nvPicPr>
          <p:blipFill>
            <a:blip r:embed="rId5"/>
            <a:stretch>
              <a:fillRect/>
            </a:stretch>
          </p:blipFill>
          <p:spPr>
            <a:xfrm>
              <a:off x="5720990" y="1782256"/>
              <a:ext cx="1704015" cy="1135726"/>
            </a:xfrm>
            <a:prstGeom prst="rect">
              <a:avLst/>
            </a:prstGeom>
          </p:spPr>
        </p:pic>
        <p:sp>
          <p:nvSpPr>
            <p:cNvPr id="62" name="TextBox 61"/>
            <p:cNvSpPr txBox="1"/>
            <p:nvPr/>
          </p:nvSpPr>
          <p:spPr>
            <a:xfrm>
              <a:off x="6388737" y="2912629"/>
              <a:ext cx="387754" cy="307777"/>
            </a:xfrm>
            <a:prstGeom prst="rect">
              <a:avLst/>
            </a:prstGeom>
            <a:noFill/>
          </p:spPr>
          <p:txBody>
            <a:bodyPr wrap="none" rtlCol="0">
              <a:spAutoFit/>
            </a:bodyPr>
            <a:lstStyle/>
            <a:p>
              <a:r>
                <a:rPr lang="en-US" dirty="0" smtClean="0"/>
                <a:t>Now</a:t>
              </a:r>
              <a:endParaRPr lang="en-US" dirty="0"/>
            </a:p>
          </p:txBody>
        </p:sp>
      </p:grpSp>
    </p:spTree>
    <p:extLst>
      <p:ext uri="{BB962C8B-B14F-4D97-AF65-F5344CB8AC3E}">
        <p14:creationId xmlns:p14="http://schemas.microsoft.com/office/powerpoint/2010/main" xmlns="" val="20767633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dirty="0" smtClean="0">
                <a:latin typeface="Calibri" charset="0"/>
              </a:rPr>
              <a:t>Making Software Work</a:t>
            </a:r>
            <a:endParaRPr lang="en-US" dirty="0">
              <a:latin typeface="Calibri" charset="0"/>
            </a:endParaRPr>
          </a:p>
        </p:txBody>
      </p:sp>
      <p:sp>
        <p:nvSpPr>
          <p:cNvPr id="4" name="Rounded Rectangle 3"/>
          <p:cNvSpPr/>
          <p:nvPr/>
        </p:nvSpPr>
        <p:spPr>
          <a:xfrm>
            <a:off x="759461" y="4531995"/>
            <a:ext cx="2021840" cy="6565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130622" tIns="65311" rIns="130622" bIns="65311" anchor="ctr"/>
          <a:lstStyle/>
          <a:p>
            <a:pPr algn="ctr">
              <a:defRPr/>
            </a:pPr>
            <a:r>
              <a:rPr lang="en-US" sz="2000" dirty="0"/>
              <a:t>Static Code Analysis</a:t>
            </a:r>
          </a:p>
        </p:txBody>
      </p:sp>
      <p:sp>
        <p:nvSpPr>
          <p:cNvPr id="5" name="Rounded Rectangle 4"/>
          <p:cNvSpPr/>
          <p:nvPr/>
        </p:nvSpPr>
        <p:spPr>
          <a:xfrm>
            <a:off x="3441702" y="4531995"/>
            <a:ext cx="1851659" cy="6565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130622" tIns="65311" rIns="130622" bIns="65311" anchor="ctr"/>
          <a:lstStyle/>
          <a:p>
            <a:pPr algn="ctr">
              <a:defRPr/>
            </a:pPr>
            <a:r>
              <a:rPr lang="en-US" sz="2000" dirty="0"/>
              <a:t>Invariant </a:t>
            </a:r>
          </a:p>
          <a:p>
            <a:pPr algn="ctr">
              <a:defRPr/>
            </a:pPr>
            <a:r>
              <a:rPr lang="en-US" sz="2000" dirty="0"/>
              <a:t>Checker</a:t>
            </a:r>
          </a:p>
        </p:txBody>
      </p:sp>
      <p:sp>
        <p:nvSpPr>
          <p:cNvPr id="6" name="Rounded Rectangle 5"/>
          <p:cNvSpPr/>
          <p:nvPr/>
        </p:nvSpPr>
        <p:spPr>
          <a:xfrm>
            <a:off x="4622800" y="5785486"/>
            <a:ext cx="2519680" cy="4876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anchor="ctr"/>
          <a:lstStyle/>
          <a:p>
            <a:pPr algn="ctr">
              <a:defRPr/>
            </a:pPr>
            <a:r>
              <a:rPr lang="en-US" sz="2000" dirty="0"/>
              <a:t>Interactive Debugger</a:t>
            </a:r>
          </a:p>
        </p:txBody>
      </p:sp>
      <p:sp>
        <p:nvSpPr>
          <p:cNvPr id="7" name="Rounded Rectangle 6"/>
          <p:cNvSpPr/>
          <p:nvPr/>
        </p:nvSpPr>
        <p:spPr>
          <a:xfrm>
            <a:off x="5877560" y="4531995"/>
            <a:ext cx="1950720" cy="6565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130622" tIns="65311" rIns="130622" bIns="65311" anchor="ctr"/>
          <a:lstStyle/>
          <a:p>
            <a:pPr algn="ctr">
              <a:defRPr/>
            </a:pPr>
            <a:r>
              <a:rPr lang="en-US" sz="2000" dirty="0"/>
              <a:t>Model Checking</a:t>
            </a:r>
          </a:p>
        </p:txBody>
      </p:sp>
      <p:sp>
        <p:nvSpPr>
          <p:cNvPr id="10" name="Rounded Rectangle 9"/>
          <p:cNvSpPr/>
          <p:nvPr/>
        </p:nvSpPr>
        <p:spPr>
          <a:xfrm>
            <a:off x="1447800" y="5785486"/>
            <a:ext cx="2519680" cy="4876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lIns="130622" tIns="65311" rIns="130622" bIns="65311" anchor="ctr"/>
          <a:lstStyle/>
          <a:p>
            <a:pPr algn="ctr">
              <a:defRPr/>
            </a:pPr>
            <a:r>
              <a:rPr lang="en-US" sz="2000" dirty="0"/>
              <a:t>Run-time Checker</a:t>
            </a:r>
          </a:p>
        </p:txBody>
      </p:sp>
      <p:sp>
        <p:nvSpPr>
          <p:cNvPr id="11" name="Rounded Rectangle 10"/>
          <p:cNvSpPr/>
          <p:nvPr/>
        </p:nvSpPr>
        <p:spPr>
          <a:xfrm>
            <a:off x="3182621" y="2084070"/>
            <a:ext cx="2519680" cy="487680"/>
          </a:xfrm>
          <a:prstGeom prst="round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a:defRPr/>
            </a:pPr>
            <a:r>
              <a:rPr lang="en-US" dirty="0"/>
              <a:t>Specification</a:t>
            </a:r>
          </a:p>
        </p:txBody>
      </p:sp>
      <p:sp>
        <p:nvSpPr>
          <p:cNvPr id="12" name="Rounded Rectangle 11"/>
          <p:cNvSpPr/>
          <p:nvPr/>
        </p:nvSpPr>
        <p:spPr>
          <a:xfrm>
            <a:off x="4617720" y="3068956"/>
            <a:ext cx="2519680" cy="5657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anchor="ctr"/>
          <a:lstStyle/>
          <a:p>
            <a:pPr algn="ctr">
              <a:defRPr/>
            </a:pPr>
            <a:r>
              <a:rPr lang="en-US" sz="2000" dirty="0" err="1"/>
              <a:t>Testbench</a:t>
            </a:r>
            <a:endParaRPr lang="en-US" sz="2000" dirty="0"/>
          </a:p>
        </p:txBody>
      </p:sp>
      <p:sp>
        <p:nvSpPr>
          <p:cNvPr id="15" name="Rounded Rectangle 14"/>
          <p:cNvSpPr/>
          <p:nvPr/>
        </p:nvSpPr>
        <p:spPr>
          <a:xfrm>
            <a:off x="1389381" y="3068956"/>
            <a:ext cx="2519680" cy="5657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130622" tIns="65311" rIns="130622" bIns="65311" anchor="ctr"/>
          <a:lstStyle/>
          <a:p>
            <a:pPr algn="ctr">
              <a:defRPr/>
            </a:pPr>
            <a:r>
              <a:rPr lang="en-US" sz="2000" dirty="0"/>
              <a:t>Functional Description (Code)</a:t>
            </a:r>
          </a:p>
        </p:txBody>
      </p:sp>
      <p:cxnSp>
        <p:nvCxnSpPr>
          <p:cNvPr id="16" name="Straight Connector 15"/>
          <p:cNvCxnSpPr/>
          <p:nvPr/>
        </p:nvCxnSpPr>
        <p:spPr>
          <a:xfrm>
            <a:off x="2649222" y="2825116"/>
            <a:ext cx="323341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5877561" y="2828926"/>
            <a:ext cx="5080" cy="240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649221" y="2828926"/>
            <a:ext cx="7619" cy="240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368801" y="2586990"/>
            <a:ext cx="5080" cy="241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Content Placeholder 56"/>
          <p:cNvSpPr>
            <a:spLocks noGrp="1"/>
          </p:cNvSpPr>
          <p:nvPr>
            <p:ph sz="half" idx="4294967295"/>
          </p:nvPr>
        </p:nvSpPr>
        <p:spPr>
          <a:xfrm>
            <a:off x="8777536" y="2213610"/>
            <a:ext cx="5322006" cy="1844040"/>
          </a:xfrm>
          <a:noFill/>
          <a:ln>
            <a:solidFill>
              <a:srgbClr val="000000"/>
            </a:solidFill>
          </a:ln>
          <a:effectLst>
            <a:outerShdw blurRad="50800" dist="38100" dir="8100000" algn="tr" rotWithShape="0">
              <a:prstClr val="black">
                <a:alpha val="40000"/>
              </a:prstClr>
            </a:outerShdw>
          </a:effectLst>
        </p:spPr>
        <p:txBody>
          <a:bodyPr rtlCol="0">
            <a:normAutofit/>
          </a:bodyPr>
          <a:lstStyle/>
          <a:p>
            <a:pPr marL="0" indent="0" algn="ctr">
              <a:buNone/>
              <a:defRPr/>
            </a:pPr>
            <a:r>
              <a:rPr lang="en-US" dirty="0" smtClean="0">
                <a:ea typeface="+mn-ea"/>
                <a:cs typeface="+mn-cs"/>
              </a:rPr>
              <a:t>$10B tool business</a:t>
            </a:r>
            <a:br>
              <a:rPr lang="en-US" dirty="0" smtClean="0">
                <a:ea typeface="+mn-ea"/>
                <a:cs typeface="+mn-cs"/>
              </a:rPr>
            </a:br>
            <a:r>
              <a:rPr lang="en-US" dirty="0" smtClean="0">
                <a:ea typeface="+mn-ea"/>
                <a:cs typeface="+mn-cs"/>
              </a:rPr>
              <a:t>supports a</a:t>
            </a:r>
            <a:br>
              <a:rPr lang="en-US" dirty="0" smtClean="0">
                <a:ea typeface="+mn-ea"/>
                <a:cs typeface="+mn-cs"/>
              </a:rPr>
            </a:br>
            <a:r>
              <a:rPr lang="en-US" dirty="0" smtClean="0">
                <a:ea typeface="+mn-ea"/>
                <a:cs typeface="+mn-cs"/>
              </a:rPr>
              <a:t>$300B S/W industry </a:t>
            </a:r>
          </a:p>
        </p:txBody>
      </p:sp>
      <p:sp>
        <p:nvSpPr>
          <p:cNvPr id="20" name="Content Placeholder 56"/>
          <p:cNvSpPr>
            <a:spLocks noGrp="1"/>
          </p:cNvSpPr>
          <p:nvPr>
            <p:ph sz="half" idx="4294967295"/>
          </p:nvPr>
        </p:nvSpPr>
        <p:spPr>
          <a:xfrm>
            <a:off x="8777536" y="4863466"/>
            <a:ext cx="5322006" cy="1844040"/>
          </a:xfrm>
          <a:noFill/>
          <a:ln>
            <a:solidFill>
              <a:srgbClr val="000000"/>
            </a:solidFill>
          </a:ln>
          <a:effectLst>
            <a:outerShdw blurRad="50800" dist="38100" dir="8100000" algn="tr" rotWithShape="0">
              <a:prstClr val="black">
                <a:alpha val="40000"/>
              </a:prstClr>
            </a:outerShdw>
          </a:effectLst>
        </p:spPr>
        <p:txBody>
          <a:bodyPr rtlCol="0">
            <a:normAutofit/>
          </a:bodyPr>
          <a:lstStyle/>
          <a:p>
            <a:pPr marL="0" indent="0" algn="ctr">
              <a:buNone/>
              <a:defRPr/>
            </a:pPr>
            <a:r>
              <a:rPr lang="en-US" dirty="0" smtClean="0">
                <a:solidFill>
                  <a:srgbClr val="FFFFFF"/>
                </a:solidFill>
                <a:ea typeface="+mn-ea"/>
                <a:cs typeface="+mn-cs"/>
              </a:rPr>
              <a:t>100s of Books</a:t>
            </a:r>
          </a:p>
          <a:p>
            <a:pPr marL="0" indent="0" algn="ctr">
              <a:buNone/>
              <a:defRPr/>
            </a:pPr>
            <a:r>
              <a:rPr lang="en-US" dirty="0" smtClean="0">
                <a:solidFill>
                  <a:srgbClr val="FFFFFF"/>
                </a:solidFill>
                <a:ea typeface="+mn-ea"/>
                <a:cs typeface="+mn-cs"/>
              </a:rPr>
              <a:t>&gt;100,000 Papers</a:t>
            </a:r>
          </a:p>
          <a:p>
            <a:pPr marL="0" indent="0" algn="ctr">
              <a:buNone/>
              <a:defRPr/>
            </a:pPr>
            <a:r>
              <a:rPr lang="en-US" dirty="0" smtClean="0">
                <a:solidFill>
                  <a:srgbClr val="FFFFFF"/>
                </a:solidFill>
                <a:ea typeface="+mn-ea"/>
                <a:cs typeface="+mn-cs"/>
              </a:rPr>
              <a:t>10s of Classes</a:t>
            </a:r>
          </a:p>
        </p:txBody>
      </p:sp>
    </p:spTree>
    <p:extLst>
      <p:ext uri="{BB962C8B-B14F-4D97-AF65-F5344CB8AC3E}">
        <p14:creationId xmlns:p14="http://schemas.microsoft.com/office/powerpoint/2010/main" xmlns="" val="3699210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bg/>
                                          </p:spTgt>
                                        </p:tgtEl>
                                        <p:attrNameLst>
                                          <p:attrName>style.visibility</p:attrName>
                                        </p:attrNameLst>
                                      </p:cBhvr>
                                      <p:to>
                                        <p:strVal val="visible"/>
                                      </p:to>
                                    </p:set>
                                    <p:animEffect transition="in" filter="fade">
                                      <p:cBhvr>
                                        <p:cTn id="7" dur="500"/>
                                        <p:tgtEl>
                                          <p:spTgt spid="2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bg/>
                                          </p:spTgt>
                                        </p:tgtEl>
                                        <p:attrNameLst>
                                          <p:attrName>style.visibility</p:attrName>
                                        </p:attrNameLst>
                                      </p:cBhvr>
                                      <p:to>
                                        <p:strVal val="visible"/>
                                      </p:to>
                                    </p:set>
                                    <p:animEffect transition="in" filter="fade">
                                      <p:cBhvr>
                                        <p:cTn id="15" dur="500"/>
                                        <p:tgtEl>
                                          <p:spTgt spid="20">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animEffect transition="in" filter="fade">
                                      <p:cBhvr>
                                        <p:cTn id="18" dur="500"/>
                                        <p:tgtEl>
                                          <p:spTgt spid="20">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xEl>
                                              <p:pRg st="1" end="1"/>
                                            </p:txEl>
                                          </p:spTgt>
                                        </p:tgtEl>
                                        <p:attrNameLst>
                                          <p:attrName>style.visibility</p:attrName>
                                        </p:attrNameLst>
                                      </p:cBhvr>
                                      <p:to>
                                        <p:strVal val="visible"/>
                                      </p:to>
                                    </p:set>
                                    <p:animEffect transition="in" filter="fade">
                                      <p:cBhvr>
                                        <p:cTn id="21" dur="500"/>
                                        <p:tgtEl>
                                          <p:spTgt spid="20">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fade">
                                      <p:cBhvr>
                                        <p:cTn id="24"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animBg="1"/>
      <p:bldP spid="20"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Calibri" charset="0"/>
              </a:rPr>
              <a:t>Making Networks Work (Today)</a:t>
            </a:r>
          </a:p>
        </p:txBody>
      </p:sp>
      <p:sp>
        <p:nvSpPr>
          <p:cNvPr id="3" name="Content Placeholder 2"/>
          <p:cNvSpPr>
            <a:spLocks noGrp="1"/>
          </p:cNvSpPr>
          <p:nvPr>
            <p:ph idx="1"/>
          </p:nvPr>
        </p:nvSpPr>
        <p:spPr/>
        <p:txBody>
          <a:bodyPr/>
          <a:lstStyle/>
          <a:p>
            <a:pPr marL="0" indent="0" algn="ctr">
              <a:buNone/>
            </a:pPr>
            <a:endParaRPr lang="en-US" sz="3400">
              <a:latin typeface="Courier New" charset="0"/>
              <a:cs typeface="Courier New" charset="0"/>
            </a:endParaRPr>
          </a:p>
          <a:p>
            <a:pPr marL="0" indent="0" algn="ctr">
              <a:buNone/>
            </a:pPr>
            <a:r>
              <a:rPr lang="en-US" sz="3400">
                <a:latin typeface="Courier New" charset="0"/>
                <a:cs typeface="Courier New" charset="0"/>
              </a:rPr>
              <a:t>traceroute, ping, tcpdump, SNMP, Netflow</a:t>
            </a:r>
          </a:p>
          <a:p>
            <a:pPr marL="0" indent="0">
              <a:buNone/>
            </a:pPr>
            <a:endParaRPr lang="en-US">
              <a:latin typeface="Calibri" charset="0"/>
            </a:endParaRPr>
          </a:p>
          <a:p>
            <a:pPr marL="0" indent="0">
              <a:buNone/>
            </a:pPr>
            <a:r>
              <a:rPr lang="en-US">
                <a:latin typeface="Calibri" charset="0"/>
              </a:rPr>
              <a:t>…. er, that’s about it.</a:t>
            </a:r>
          </a:p>
        </p:txBody>
      </p:sp>
    </p:spTree>
    <p:extLst>
      <p:ext uri="{BB962C8B-B14F-4D97-AF65-F5344CB8AC3E}">
        <p14:creationId xmlns:p14="http://schemas.microsoft.com/office/powerpoint/2010/main" xmlns="" val="18811151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1298105" y="2520344"/>
            <a:ext cx="3294024" cy="2325420"/>
          </a:xfrm>
          <a:prstGeom prst="rect">
            <a:avLst/>
          </a:prstGeom>
        </p:spPr>
      </p:pic>
      <p:cxnSp>
        <p:nvCxnSpPr>
          <p:cNvPr id="33" name="Straight Arrow Connector 32"/>
          <p:cNvCxnSpPr/>
          <p:nvPr/>
        </p:nvCxnSpPr>
        <p:spPr>
          <a:xfrm flipH="1">
            <a:off x="2707337" y="3683054"/>
            <a:ext cx="8510256" cy="0"/>
          </a:xfrm>
          <a:prstGeom prst="straightConnector1">
            <a:avLst/>
          </a:prstGeom>
          <a:ln w="38100" cmpd="sng">
            <a:solidFill>
              <a:schemeClr val="tx1">
                <a:lumMod val="65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10727217" y="3460517"/>
            <a:ext cx="961269" cy="442746"/>
          </a:xfrm>
          <a:prstGeom prst="rect">
            <a:avLst/>
          </a:prstGeom>
          <a:solidFill>
            <a:schemeClr val="bg1">
              <a:alpha val="74000"/>
            </a:schemeClr>
          </a:solid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00"/>
              </a:solidFill>
            </a:endParaRPr>
          </a:p>
        </p:txBody>
      </p:sp>
      <p:sp>
        <p:nvSpPr>
          <p:cNvPr id="51" name="Rectangle 50"/>
          <p:cNvSpPr/>
          <p:nvPr/>
        </p:nvSpPr>
        <p:spPr>
          <a:xfrm>
            <a:off x="10740225" y="3458047"/>
            <a:ext cx="961269" cy="442746"/>
          </a:xfrm>
          <a:prstGeom prst="rect">
            <a:avLst/>
          </a:prstGeom>
          <a:solidFill>
            <a:schemeClr val="bg1">
              <a:alpha val="74000"/>
            </a:schemeClr>
          </a:solid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00"/>
              </a:solidFill>
            </a:endParaRPr>
          </a:p>
        </p:txBody>
      </p:sp>
      <p:sp>
        <p:nvSpPr>
          <p:cNvPr id="52" name="Rectangle 51"/>
          <p:cNvSpPr/>
          <p:nvPr/>
        </p:nvSpPr>
        <p:spPr>
          <a:xfrm>
            <a:off x="10737745" y="3455577"/>
            <a:ext cx="961269" cy="442746"/>
          </a:xfrm>
          <a:prstGeom prst="rect">
            <a:avLst/>
          </a:prstGeom>
          <a:solidFill>
            <a:schemeClr val="bg1">
              <a:alpha val="74000"/>
            </a:schemeClr>
          </a:solid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00"/>
              </a:solidFill>
            </a:endParaRPr>
          </a:p>
        </p:txBody>
      </p:sp>
      <p:sp>
        <p:nvSpPr>
          <p:cNvPr id="53" name="Rectangle 52"/>
          <p:cNvSpPr/>
          <p:nvPr/>
        </p:nvSpPr>
        <p:spPr>
          <a:xfrm>
            <a:off x="10735265" y="3453107"/>
            <a:ext cx="961269" cy="442746"/>
          </a:xfrm>
          <a:prstGeom prst="rect">
            <a:avLst/>
          </a:prstGeom>
          <a:solidFill>
            <a:schemeClr val="bg1">
              <a:alpha val="74000"/>
            </a:schemeClr>
          </a:solid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00"/>
              </a:solidFill>
            </a:endParaRPr>
          </a:p>
        </p:txBody>
      </p:sp>
      <p:sp>
        <p:nvSpPr>
          <p:cNvPr id="54" name="Rectangle 53"/>
          <p:cNvSpPr/>
          <p:nvPr/>
        </p:nvSpPr>
        <p:spPr>
          <a:xfrm>
            <a:off x="10732785" y="3450637"/>
            <a:ext cx="961269" cy="442746"/>
          </a:xfrm>
          <a:prstGeom prst="rect">
            <a:avLst/>
          </a:prstGeom>
          <a:solidFill>
            <a:schemeClr val="bg1">
              <a:alpha val="74000"/>
            </a:schemeClr>
          </a:solid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00"/>
              </a:solidFill>
            </a:endParaRPr>
          </a:p>
        </p:txBody>
      </p:sp>
      <p:grpSp>
        <p:nvGrpSpPr>
          <p:cNvPr id="63" name="Group 62"/>
          <p:cNvGrpSpPr/>
          <p:nvPr/>
        </p:nvGrpSpPr>
        <p:grpSpPr>
          <a:xfrm>
            <a:off x="1440388" y="4073178"/>
            <a:ext cx="11770921" cy="3285866"/>
            <a:chOff x="1440388" y="4073178"/>
            <a:chExt cx="11770921" cy="3285866"/>
          </a:xfrm>
        </p:grpSpPr>
        <p:cxnSp>
          <p:nvCxnSpPr>
            <p:cNvPr id="58" name="Straight Connector 57"/>
            <p:cNvCxnSpPr>
              <a:endCxn id="5" idx="0"/>
            </p:cNvCxnSpPr>
            <p:nvPr/>
          </p:nvCxnSpPr>
          <p:spPr>
            <a:xfrm>
              <a:off x="1705914" y="4073178"/>
              <a:ext cx="0" cy="156931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6" name="Can 25"/>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5" idx="6"/>
              <a:endCxn id="4"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Can 3"/>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28"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Can 27"/>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a:stCxn id="22"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Can 21"/>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9" idx="2"/>
              <a:endCxn id="28"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cxnSp>
          <p:nvCxnSpPr>
            <p:cNvPr id="59" name="Straight Connector 58"/>
            <p:cNvCxnSpPr>
              <a:stCxn id="18" idx="2"/>
              <a:endCxn id="9" idx="0"/>
            </p:cNvCxnSpPr>
            <p:nvPr/>
          </p:nvCxnSpPr>
          <p:spPr>
            <a:xfrm>
              <a:off x="12945117" y="4845764"/>
              <a:ext cx="1448" cy="127576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p:nvPicPr>
        <p:blipFill>
          <a:blip r:embed="rId4">
            <a:extLst>
              <a:ext uri="{BEBA8EAE-BF5A-486C-A8C5-ECC9F3942E4B}">
                <a14:imgProps xmlns:a14="http://schemas.microsoft.com/office/drawing/2010/main" xmlns="">
                  <a14:imgLayer r:embed="rId5">
                    <a14:imgEffect>
                      <a14:backgroundRemoval t="6149" b="89968" l="5950" r="95800"/>
                    </a14:imgEffect>
                  </a14:imgLayer>
                </a14:imgProps>
              </a:ext>
            </a:extLst>
          </a:blip>
          <a:stretch>
            <a:fillRect/>
          </a:stretch>
        </p:blipFill>
        <p:spPr>
          <a:xfrm flipH="1">
            <a:off x="514388" y="3100646"/>
            <a:ext cx="2387510" cy="1340125"/>
          </a:xfrm>
          <a:prstGeom prst="rect">
            <a:avLst/>
          </a:prstGeom>
        </p:spPr>
      </p:pic>
      <p:pic>
        <p:nvPicPr>
          <p:cNvPr id="3" name="Picture 2"/>
          <p:cNvPicPr>
            <a:picLocks noChangeAspect="1"/>
          </p:cNvPicPr>
          <p:nvPr/>
        </p:nvPicPr>
        <p:blipFill>
          <a:blip r:embed="rId6"/>
          <a:stretch>
            <a:fillRect/>
          </a:stretch>
        </p:blipFill>
        <p:spPr>
          <a:xfrm>
            <a:off x="5782875" y="1578830"/>
            <a:ext cx="2024627" cy="812619"/>
          </a:xfrm>
          <a:prstGeom prst="rect">
            <a:avLst/>
          </a:prstGeom>
        </p:spPr>
      </p:pic>
      <p:pic>
        <p:nvPicPr>
          <p:cNvPr id="6" name="Picture 5"/>
          <p:cNvPicPr>
            <a:picLocks noChangeAspect="1"/>
          </p:cNvPicPr>
          <p:nvPr/>
        </p:nvPicPr>
        <p:blipFill rotWithShape="1">
          <a:blip r:embed="rId7"/>
          <a:srcRect t="-1" b="-7611"/>
          <a:stretch/>
        </p:blipFill>
        <p:spPr>
          <a:xfrm>
            <a:off x="8058097" y="1449209"/>
            <a:ext cx="2173632" cy="1013952"/>
          </a:xfrm>
          <a:prstGeom prst="rect">
            <a:avLst/>
          </a:prstGeom>
        </p:spPr>
      </p:pic>
      <p:pic>
        <p:nvPicPr>
          <p:cNvPr id="7" name="Picture 6" descr="Screen Shot 2014-04-24 at 10.48.48 AM.png"/>
          <p:cNvPicPr>
            <a:picLocks noChangeAspect="1"/>
          </p:cNvPicPr>
          <p:nvPr/>
        </p:nvPicPr>
        <p:blipFill>
          <a:blip r:embed="rId8">
            <a:extLst>
              <a:ext uri="{BEBA8EAE-BF5A-486C-A8C5-ECC9F3942E4B}">
                <a14:imgProps xmlns:a14="http://schemas.microsoft.com/office/drawing/2010/main" xmlns="">
                  <a14:imgLayer r:embed="rId9">
                    <a14:imgEffect>
                      <a14:backgroundRemoval t="9934" b="89901" l="6176" r="90000">
                        <a14:foregroundMark x1="31765" y1="56291" x2="31765" y2="56291"/>
                        <a14:foregroundMark x1="41471" y1="48510" x2="41471" y2="48510"/>
                        <a14:foregroundMark x1="46324" y1="58609" x2="46324" y2="58609"/>
                        <a14:foregroundMark x1="56029" y1="49338" x2="56029" y2="49338"/>
                        <a14:foregroundMark x1="48088" y1="43046" x2="48088" y2="43046"/>
                        <a14:foregroundMark x1="62206" y1="55464" x2="62206" y2="55464"/>
                        <a14:foregroundMark x1="73676" y1="49338" x2="73676" y2="49338"/>
                        <a14:foregroundMark x1="78824" y1="53974" x2="78824" y2="53974"/>
                        <a14:foregroundMark x1="86471" y1="43874" x2="86471" y2="43874"/>
                        <a14:foregroundMark x1="79559" y1="43046" x2="79559" y2="43046"/>
                        <a14:foregroundMark x1="82647" y1="38411" x2="82647" y2="38411"/>
                        <a14:foregroundMark x1="32794" y1="42219" x2="32794" y2="42219"/>
                        <a14:backgroundMark x1="37647" y1="39901" x2="37647" y2="39901"/>
                      </a14:backgroundRemoval>
                    </a14:imgEffect>
                  </a14:imgLayer>
                </a14:imgProps>
              </a:ext>
              <a:ext uri="{28A0092B-C50C-407E-A947-70E740481C1C}">
                <a14:useLocalDpi xmlns:a14="http://schemas.microsoft.com/office/drawing/2010/main" xmlns="" val="0"/>
              </a:ext>
            </a:extLst>
          </a:blip>
          <a:stretch>
            <a:fillRect/>
          </a:stretch>
        </p:blipFill>
        <p:spPr>
          <a:xfrm>
            <a:off x="3271140" y="1449209"/>
            <a:ext cx="2511735" cy="1115506"/>
          </a:xfrm>
          <a:prstGeom prst="rect">
            <a:avLst/>
          </a:prstGeom>
        </p:spPr>
      </p:pic>
    </p:spTree>
    <p:extLst>
      <p:ext uri="{BB962C8B-B14F-4D97-AF65-F5344CB8AC3E}">
        <p14:creationId xmlns:p14="http://schemas.microsoft.com/office/powerpoint/2010/main" xmlns="" val="13258206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par>
                                <p:cTn id="18" presetID="0" presetClass="path" presetSubtype="0" decel="50000" fill="hold" grpId="1" nodeType="withEffect">
                                  <p:stCondLst>
                                    <p:cond delay="0"/>
                                  </p:stCondLst>
                                  <p:childTnLst>
                                    <p:animMotion origin="layout" path="M 0 0 L -0.58937 -0.00367 " pathEditMode="relative" ptsTypes="AA">
                                      <p:cBhvr>
                                        <p:cTn id="19" dur="1000" fill="hold"/>
                                        <p:tgtEl>
                                          <p:spTgt spid="49"/>
                                        </p:tgtEl>
                                        <p:attrNameLst>
                                          <p:attrName>ppt_x</p:attrName>
                                          <p:attrName>ppt_y</p:attrName>
                                        </p:attrNameLst>
                                      </p:cBhvr>
                                    </p:animMotion>
                                  </p:childTnLst>
                                  <p:subTnLst>
                                    <p:set>
                                      <p:cBhvr override="childStyle">
                                        <p:cTn dur="1" fill="hold" display="0" masterRel="sameClick" afterEffect="1">
                                          <p:stCondLst>
                                            <p:cond evt="end" delay="0">
                                              <p:tn val="18"/>
                                            </p:cond>
                                          </p:stCondLst>
                                        </p:cTn>
                                        <p:tgtEl>
                                          <p:spTgt spid="49"/>
                                        </p:tgtEl>
                                        <p:attrNameLst>
                                          <p:attrName>style.visibility</p:attrName>
                                        </p:attrNameLst>
                                      </p:cBhvr>
                                      <p:to>
                                        <p:strVal val="hidden"/>
                                      </p:to>
                                    </p:set>
                                  </p:subTnLst>
                                </p:cTn>
                              </p:par>
                              <p:par>
                                <p:cTn id="20" presetID="1" presetClass="entr" presetSubtype="0" fill="hold" grpId="0" nodeType="withEffect">
                                  <p:stCondLst>
                                    <p:cond delay="200"/>
                                  </p:stCondLst>
                                  <p:childTnLst>
                                    <p:set>
                                      <p:cBhvr>
                                        <p:cTn id="21" dur="1" fill="hold">
                                          <p:stCondLst>
                                            <p:cond delay="0"/>
                                          </p:stCondLst>
                                        </p:cTn>
                                        <p:tgtEl>
                                          <p:spTgt spid="51"/>
                                        </p:tgtEl>
                                        <p:attrNameLst>
                                          <p:attrName>style.visibility</p:attrName>
                                        </p:attrNameLst>
                                      </p:cBhvr>
                                      <p:to>
                                        <p:strVal val="visible"/>
                                      </p:to>
                                    </p:set>
                                  </p:childTnLst>
                                </p:cTn>
                              </p:par>
                              <p:par>
                                <p:cTn id="22" presetID="0" presetClass="path" presetSubtype="0" decel="50000" fill="hold" grpId="1" nodeType="withEffect">
                                  <p:stCondLst>
                                    <p:cond delay="200"/>
                                  </p:stCondLst>
                                  <p:childTnLst>
                                    <p:animMotion origin="layout" path="M 0 0 L -0.58937 -0.00367 " pathEditMode="relative" ptsTypes="AA">
                                      <p:cBhvr>
                                        <p:cTn id="23" dur="1000" fill="hold"/>
                                        <p:tgtEl>
                                          <p:spTgt spid="51"/>
                                        </p:tgtEl>
                                        <p:attrNameLst>
                                          <p:attrName>ppt_x</p:attrName>
                                          <p:attrName>ppt_y</p:attrName>
                                        </p:attrNameLst>
                                      </p:cBhvr>
                                    </p:animMotion>
                                  </p:childTnLst>
                                  <p:subTnLst>
                                    <p:set>
                                      <p:cBhvr override="childStyle">
                                        <p:cTn dur="1" fill="hold" display="0" masterRel="sameClick" afterEffect="1">
                                          <p:stCondLst>
                                            <p:cond evt="end" delay="0">
                                              <p:tn val="22"/>
                                            </p:cond>
                                          </p:stCondLst>
                                        </p:cTn>
                                        <p:tgtEl>
                                          <p:spTgt spid="51"/>
                                        </p:tgtEl>
                                        <p:attrNameLst>
                                          <p:attrName>style.visibility</p:attrName>
                                        </p:attrNameLst>
                                      </p:cBhvr>
                                      <p:to>
                                        <p:strVal val="hidden"/>
                                      </p:to>
                                    </p:set>
                                  </p:subTnLst>
                                </p:cTn>
                              </p:par>
                              <p:par>
                                <p:cTn id="24" presetID="1" presetClass="entr" presetSubtype="0" fill="hold" grpId="0" nodeType="withEffect">
                                  <p:stCondLst>
                                    <p:cond delay="400"/>
                                  </p:stCondLst>
                                  <p:childTnLst>
                                    <p:set>
                                      <p:cBhvr>
                                        <p:cTn id="25" dur="1" fill="hold">
                                          <p:stCondLst>
                                            <p:cond delay="0"/>
                                          </p:stCondLst>
                                        </p:cTn>
                                        <p:tgtEl>
                                          <p:spTgt spid="52"/>
                                        </p:tgtEl>
                                        <p:attrNameLst>
                                          <p:attrName>style.visibility</p:attrName>
                                        </p:attrNameLst>
                                      </p:cBhvr>
                                      <p:to>
                                        <p:strVal val="visible"/>
                                      </p:to>
                                    </p:set>
                                  </p:childTnLst>
                                </p:cTn>
                              </p:par>
                              <p:par>
                                <p:cTn id="26" presetID="0" presetClass="path" presetSubtype="0" decel="50000" fill="hold" grpId="1" nodeType="withEffect">
                                  <p:stCondLst>
                                    <p:cond delay="400"/>
                                  </p:stCondLst>
                                  <p:childTnLst>
                                    <p:animMotion origin="layout" path="M 0 0 L -0.58937 -0.00367 " pathEditMode="relative" ptsTypes="AA">
                                      <p:cBhvr>
                                        <p:cTn id="27" dur="1000" fill="hold"/>
                                        <p:tgtEl>
                                          <p:spTgt spid="52"/>
                                        </p:tgtEl>
                                        <p:attrNameLst>
                                          <p:attrName>ppt_x</p:attrName>
                                          <p:attrName>ppt_y</p:attrName>
                                        </p:attrNameLst>
                                      </p:cBhvr>
                                    </p:animMotion>
                                  </p:childTnLst>
                                  <p:subTnLst>
                                    <p:set>
                                      <p:cBhvr override="childStyle">
                                        <p:cTn dur="1" fill="hold" display="0" masterRel="sameClick" afterEffect="1">
                                          <p:stCondLst>
                                            <p:cond evt="end" delay="0">
                                              <p:tn val="26"/>
                                            </p:cond>
                                          </p:stCondLst>
                                        </p:cTn>
                                        <p:tgtEl>
                                          <p:spTgt spid="52"/>
                                        </p:tgtEl>
                                        <p:attrNameLst>
                                          <p:attrName>style.visibility</p:attrName>
                                        </p:attrNameLst>
                                      </p:cBhvr>
                                      <p:to>
                                        <p:strVal val="hidden"/>
                                      </p:to>
                                    </p:set>
                                  </p:subTnLst>
                                </p:cTn>
                              </p:par>
                              <p:par>
                                <p:cTn id="28" presetID="1" presetClass="entr" presetSubtype="0" fill="hold" grpId="0" nodeType="withEffect">
                                  <p:stCondLst>
                                    <p:cond delay="600"/>
                                  </p:stCondLst>
                                  <p:childTnLst>
                                    <p:set>
                                      <p:cBhvr>
                                        <p:cTn id="29" dur="1" fill="hold">
                                          <p:stCondLst>
                                            <p:cond delay="0"/>
                                          </p:stCondLst>
                                        </p:cTn>
                                        <p:tgtEl>
                                          <p:spTgt spid="53"/>
                                        </p:tgtEl>
                                        <p:attrNameLst>
                                          <p:attrName>style.visibility</p:attrName>
                                        </p:attrNameLst>
                                      </p:cBhvr>
                                      <p:to>
                                        <p:strVal val="visible"/>
                                      </p:to>
                                    </p:set>
                                  </p:childTnLst>
                                </p:cTn>
                              </p:par>
                              <p:par>
                                <p:cTn id="30" presetID="0" presetClass="path" presetSubtype="0" decel="50000" fill="hold" grpId="1" nodeType="withEffect">
                                  <p:stCondLst>
                                    <p:cond delay="600"/>
                                  </p:stCondLst>
                                  <p:childTnLst>
                                    <p:animMotion origin="layout" path="M 0 0 L -0.58937 -0.00367 " pathEditMode="relative" ptsTypes="AA">
                                      <p:cBhvr>
                                        <p:cTn id="31" dur="1000" fill="hold"/>
                                        <p:tgtEl>
                                          <p:spTgt spid="53"/>
                                        </p:tgtEl>
                                        <p:attrNameLst>
                                          <p:attrName>ppt_x</p:attrName>
                                          <p:attrName>ppt_y</p:attrName>
                                        </p:attrNameLst>
                                      </p:cBhvr>
                                    </p:animMotion>
                                  </p:childTnLst>
                                  <p:subTnLst>
                                    <p:set>
                                      <p:cBhvr override="childStyle">
                                        <p:cTn dur="1" fill="hold" display="0" masterRel="sameClick" afterEffect="1">
                                          <p:stCondLst>
                                            <p:cond evt="end" delay="0">
                                              <p:tn val="30"/>
                                            </p:cond>
                                          </p:stCondLst>
                                        </p:cTn>
                                        <p:tgtEl>
                                          <p:spTgt spid="53"/>
                                        </p:tgtEl>
                                        <p:attrNameLst>
                                          <p:attrName>style.visibility</p:attrName>
                                        </p:attrNameLst>
                                      </p:cBhvr>
                                      <p:to>
                                        <p:strVal val="hidden"/>
                                      </p:to>
                                    </p:set>
                                  </p:subTnLst>
                                </p:cTn>
                              </p:par>
                              <p:par>
                                <p:cTn id="32" presetID="1" presetClass="entr" presetSubtype="0" fill="hold" grpId="0" nodeType="withEffect">
                                  <p:stCondLst>
                                    <p:cond delay="800"/>
                                  </p:stCondLst>
                                  <p:childTnLst>
                                    <p:set>
                                      <p:cBhvr>
                                        <p:cTn id="33" dur="1" fill="hold">
                                          <p:stCondLst>
                                            <p:cond delay="0"/>
                                          </p:stCondLst>
                                        </p:cTn>
                                        <p:tgtEl>
                                          <p:spTgt spid="54"/>
                                        </p:tgtEl>
                                        <p:attrNameLst>
                                          <p:attrName>style.visibility</p:attrName>
                                        </p:attrNameLst>
                                      </p:cBhvr>
                                      <p:to>
                                        <p:strVal val="visible"/>
                                      </p:to>
                                    </p:set>
                                  </p:childTnLst>
                                </p:cTn>
                              </p:par>
                              <p:par>
                                <p:cTn id="34" presetID="0" presetClass="path" presetSubtype="0" decel="50000" fill="hold" grpId="1" nodeType="withEffect">
                                  <p:stCondLst>
                                    <p:cond delay="800"/>
                                  </p:stCondLst>
                                  <p:childTnLst>
                                    <p:animMotion origin="layout" path="M 0 0 L -0.58937 -0.00367 " pathEditMode="relative" ptsTypes="AA">
                                      <p:cBhvr>
                                        <p:cTn id="35" dur="1000" fill="hold"/>
                                        <p:tgtEl>
                                          <p:spTgt spid="54"/>
                                        </p:tgtEl>
                                        <p:attrNameLst>
                                          <p:attrName>ppt_x</p:attrName>
                                          <p:attrName>ppt_y</p:attrName>
                                        </p:attrNameLst>
                                      </p:cBhvr>
                                    </p:animMotion>
                                  </p:childTnLst>
                                  <p:subTnLst>
                                    <p:set>
                                      <p:cBhvr override="childStyle">
                                        <p:cTn dur="1" fill="hold" display="0" masterRel="sameClick" afterEffect="1">
                                          <p:stCondLst>
                                            <p:cond evt="end" delay="0">
                                              <p:tn val="34"/>
                                            </p:cond>
                                          </p:stCondLst>
                                        </p:cTn>
                                        <p:tgtEl>
                                          <p:spTgt spid="54"/>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3"/>
          <p:cNvSpPr>
            <a:spLocks noGrp="1"/>
          </p:cNvSpPr>
          <p:nvPr>
            <p:ph type="ctrTitle"/>
          </p:nvPr>
        </p:nvSpPr>
        <p:spPr>
          <a:xfrm>
            <a:off x="665480" y="617220"/>
            <a:ext cx="13279120" cy="5783580"/>
          </a:xfrm>
        </p:spPr>
        <p:txBody>
          <a:bodyPr/>
          <a:lstStyle/>
          <a:p>
            <a:pPr eaLnBrk="1" hangingPunct="1"/>
            <a:r>
              <a:rPr lang="en-US" dirty="0">
                <a:latin typeface="Calibri" charset="0"/>
              </a:rPr>
              <a:t>Networks are kept working by </a:t>
            </a:r>
            <a:br>
              <a:rPr lang="en-US" dirty="0">
                <a:latin typeface="Calibri" charset="0"/>
              </a:rPr>
            </a:br>
            <a:r>
              <a:rPr lang="en-US" dirty="0">
                <a:latin typeface="Calibri" charset="0"/>
              </a:rPr>
              <a:t/>
            </a:r>
            <a:br>
              <a:rPr lang="en-US" dirty="0">
                <a:latin typeface="Calibri" charset="0"/>
              </a:rPr>
            </a:br>
            <a:r>
              <a:rPr lang="en-US" sz="7200" dirty="0">
                <a:solidFill>
                  <a:srgbClr val="FFFF00"/>
                </a:solidFill>
                <a:latin typeface="Calibri" charset="0"/>
              </a:rPr>
              <a:t>“Masters of Complexity” </a:t>
            </a:r>
            <a:r>
              <a:rPr lang="en-US" dirty="0">
                <a:solidFill>
                  <a:srgbClr val="1F497D"/>
                </a:solidFill>
                <a:latin typeface="Calibri" charset="0"/>
              </a:rPr>
              <a:t/>
            </a:r>
            <a:br>
              <a:rPr lang="en-US" dirty="0">
                <a:solidFill>
                  <a:srgbClr val="1F497D"/>
                </a:solidFill>
                <a:latin typeface="Calibri" charset="0"/>
              </a:rPr>
            </a:br>
            <a:endParaRPr lang="en-US" dirty="0">
              <a:solidFill>
                <a:srgbClr val="1F497D"/>
              </a:solidFill>
              <a:latin typeface="Calibri" charset="0"/>
            </a:endParaRPr>
          </a:p>
        </p:txBody>
      </p:sp>
      <p:sp>
        <p:nvSpPr>
          <p:cNvPr id="6" name="Content Placeholder 56"/>
          <p:cNvSpPr txBox="1">
            <a:spLocks/>
          </p:cNvSpPr>
          <p:nvPr/>
        </p:nvSpPr>
        <p:spPr>
          <a:xfrm>
            <a:off x="4094481" y="4935660"/>
            <a:ext cx="6090920" cy="1845944"/>
          </a:xfrm>
          <a:prstGeom prst="rect">
            <a:avLst/>
          </a:prstGeom>
          <a:noFill/>
          <a:ln>
            <a:solidFill>
              <a:srgbClr val="000000"/>
            </a:solidFill>
          </a:ln>
          <a:effectLst>
            <a:outerShdw blurRad="50800" dist="38100" dir="8100000" algn="tr" rotWithShape="0">
              <a:prstClr val="black">
                <a:alpha val="40000"/>
              </a:prstClr>
            </a:outerShdw>
          </a:effectLst>
        </p:spPr>
        <p:txBody>
          <a:bodyPr lIns="130622" tIns="65311" rIns="130622" bIns="65311">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defRPr/>
            </a:pPr>
            <a:r>
              <a:rPr lang="en-US" dirty="0" smtClean="0">
                <a:solidFill>
                  <a:srgbClr val="FFFFFF"/>
                </a:solidFill>
              </a:rPr>
              <a:t>A handful of books</a:t>
            </a:r>
          </a:p>
          <a:p>
            <a:pPr marL="0" indent="0" algn="ctr">
              <a:buNone/>
              <a:defRPr/>
            </a:pPr>
            <a:r>
              <a:rPr lang="en-US" dirty="0" smtClean="0">
                <a:solidFill>
                  <a:srgbClr val="FFFFFF"/>
                </a:solidFill>
              </a:rPr>
              <a:t>Almost no </a:t>
            </a:r>
            <a:r>
              <a:rPr lang="en-US" dirty="0" smtClean="0">
                <a:solidFill>
                  <a:srgbClr val="FFFFFF"/>
                </a:solidFill>
              </a:rPr>
              <a:t>papers</a:t>
            </a:r>
            <a:endParaRPr lang="en-US" dirty="0" smtClean="0">
              <a:solidFill>
                <a:srgbClr val="FFFFFF"/>
              </a:solidFill>
            </a:endParaRPr>
          </a:p>
        </p:txBody>
      </p:sp>
    </p:spTree>
    <p:extLst>
      <p:ext uri="{BB962C8B-B14F-4D97-AF65-F5344CB8AC3E}">
        <p14:creationId xmlns:p14="http://schemas.microsoft.com/office/powerpoint/2010/main" xmlns="" val="2458812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Complexity means networks have become</a:t>
            </a:r>
            <a:br>
              <a:rPr lang="en-US" dirty="0" smtClean="0"/>
            </a:br>
            <a:r>
              <a:rPr lang="en-US" dirty="0" smtClean="0"/>
              <a:t>too expensive to own and operate</a:t>
            </a:r>
            <a:endParaRPr lang="en-US" dirty="0"/>
          </a:p>
        </p:txBody>
      </p:sp>
    </p:spTree>
    <p:extLst>
      <p:ext uri="{BB962C8B-B14F-4D97-AF65-F5344CB8AC3E}">
        <p14:creationId xmlns:p14="http://schemas.microsoft.com/office/powerpoint/2010/main" xmlns="" val="7310995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4"/>
          <p:cNvSpPr>
            <a:spLocks noGrp="1"/>
          </p:cNvSpPr>
          <p:nvPr>
            <p:ph type="title"/>
          </p:nvPr>
        </p:nvSpPr>
        <p:spPr/>
        <p:txBody>
          <a:bodyPr>
            <a:normAutofit/>
          </a:bodyPr>
          <a:lstStyle/>
          <a:p>
            <a:r>
              <a:rPr lang="en-US" dirty="0" smtClean="0">
                <a:latin typeface="Calibri" charset="0"/>
                <a:ea typeface="ＭＳ Ｐゴシック" charset="0"/>
                <a:cs typeface="ＭＳ Ｐゴシック" charset="0"/>
              </a:rPr>
              <a:t>Example 1: Internet Service Providers</a:t>
            </a:r>
            <a:endParaRPr lang="en-US" sz="4000" dirty="0">
              <a:solidFill>
                <a:srgbClr val="1F497D"/>
              </a:solidFill>
              <a:latin typeface="Calibri" charset="0"/>
              <a:ea typeface="ＭＳ Ｐゴシック" charset="0"/>
              <a:cs typeface="ＭＳ Ｐゴシック" charset="0"/>
            </a:endParaRPr>
          </a:p>
        </p:txBody>
      </p:sp>
      <p:sp>
        <p:nvSpPr>
          <p:cNvPr id="25603" name="Content Placeholder 9"/>
          <p:cNvSpPr>
            <a:spLocks noGrp="1"/>
          </p:cNvSpPr>
          <p:nvPr>
            <p:ph idx="1"/>
          </p:nvPr>
        </p:nvSpPr>
        <p:spPr>
          <a:xfrm>
            <a:off x="931098" y="1701166"/>
            <a:ext cx="13512800" cy="2989360"/>
          </a:xfrm>
        </p:spPr>
        <p:txBody>
          <a:bodyPr/>
          <a:lstStyle/>
          <a:p>
            <a:pPr marL="0" indent="0">
              <a:buNone/>
            </a:pPr>
            <a:r>
              <a:rPr lang="en-US" dirty="0">
                <a:latin typeface="Calibri" charset="0"/>
                <a:ea typeface="ＭＳ Ｐゴシック" charset="0"/>
                <a:cs typeface="ＭＳ Ｐゴシック" charset="0"/>
              </a:rPr>
              <a:t>Global IP traffic growing 40-50% per year</a:t>
            </a:r>
          </a:p>
          <a:p>
            <a:pPr marL="0" indent="0">
              <a:buNone/>
            </a:pPr>
            <a:r>
              <a:rPr lang="en-US" dirty="0">
                <a:latin typeface="Calibri" charset="0"/>
                <a:ea typeface="ＭＳ Ｐゴシック" charset="0"/>
                <a:cs typeface="ＭＳ Ｐゴシック" charset="0"/>
              </a:rPr>
              <a:t>End-customer monthly bill remains unchanged</a:t>
            </a:r>
          </a:p>
          <a:p>
            <a:pPr marL="0" indent="0">
              <a:buNone/>
            </a:pPr>
            <a:r>
              <a:rPr lang="en-US" dirty="0">
                <a:latin typeface="Calibri" charset="0"/>
                <a:ea typeface="ＭＳ Ｐゴシック" charset="0"/>
                <a:cs typeface="ＭＳ Ｐゴシック" charset="0"/>
              </a:rPr>
              <a:t>Therefore, </a:t>
            </a:r>
            <a:r>
              <a:rPr lang="en-US" dirty="0" smtClean="0">
                <a:latin typeface="Calibri" charset="0"/>
                <a:ea typeface="ＭＳ Ｐゴシック" charset="0"/>
                <a:cs typeface="ＭＳ Ｐゴシック" charset="0"/>
              </a:rPr>
              <a:t>cost of ownership needs </a:t>
            </a:r>
            <a:r>
              <a:rPr lang="en-US" dirty="0">
                <a:latin typeface="Calibri" charset="0"/>
                <a:ea typeface="ＭＳ Ｐゴシック" charset="0"/>
                <a:cs typeface="ＭＳ Ｐゴシック" charset="0"/>
              </a:rPr>
              <a:t>to reduce 40-50% per Gb/s per year</a:t>
            </a:r>
          </a:p>
          <a:p>
            <a:pPr marL="0" indent="0">
              <a:buNone/>
            </a:pPr>
            <a:r>
              <a:rPr lang="en-US" dirty="0">
                <a:latin typeface="Calibri" charset="0"/>
                <a:ea typeface="ＭＳ Ｐゴシック" charset="0"/>
                <a:cs typeface="ＭＳ Ｐゴシック" charset="0"/>
              </a:rPr>
              <a:t>But in practice, reduces by </a:t>
            </a:r>
            <a:r>
              <a:rPr lang="en-US" dirty="0" smtClean="0">
                <a:latin typeface="Calibri" charset="0"/>
                <a:ea typeface="ＭＳ Ｐゴシック" charset="0"/>
                <a:cs typeface="ＭＳ Ｐゴシック" charset="0"/>
              </a:rPr>
              <a:t>&lt;20</a:t>
            </a:r>
            <a:r>
              <a:rPr lang="en-US" dirty="0">
                <a:latin typeface="Calibri" charset="0"/>
                <a:ea typeface="ＭＳ Ｐゴシック" charset="0"/>
                <a:cs typeface="ＭＳ Ｐゴシック" charset="0"/>
              </a:rPr>
              <a:t>% per year</a:t>
            </a:r>
          </a:p>
          <a:p>
            <a:pPr>
              <a:buFont typeface="Arial" charset="0"/>
              <a:buNone/>
            </a:pPr>
            <a:endParaRPr lang="en-US" dirty="0">
              <a:latin typeface="Calibri" charset="0"/>
              <a:ea typeface="ＭＳ Ｐゴシック" charset="0"/>
              <a:cs typeface="ＭＳ Ｐゴシック" charset="0"/>
            </a:endParaRPr>
          </a:p>
        </p:txBody>
      </p:sp>
      <p:sp>
        <p:nvSpPr>
          <p:cNvPr id="3" name="Freeform 2"/>
          <p:cNvSpPr/>
          <p:nvPr/>
        </p:nvSpPr>
        <p:spPr>
          <a:xfrm>
            <a:off x="4281848" y="4608031"/>
            <a:ext cx="5969184" cy="3011549"/>
          </a:xfrm>
          <a:custGeom>
            <a:avLst/>
            <a:gdLst>
              <a:gd name="connsiteX0" fmla="*/ 0 w 5406739"/>
              <a:gd name="connsiteY0" fmla="*/ 0 h 2830130"/>
              <a:gd name="connsiteX1" fmla="*/ 36287 w 5406739"/>
              <a:gd name="connsiteY1" fmla="*/ 2830130 h 2830130"/>
              <a:gd name="connsiteX2" fmla="*/ 5406739 w 5406739"/>
              <a:gd name="connsiteY2" fmla="*/ 2830130 h 2830130"/>
            </a:gdLst>
            <a:ahLst/>
            <a:cxnLst>
              <a:cxn ang="0">
                <a:pos x="connsiteX0" y="connsiteY0"/>
              </a:cxn>
              <a:cxn ang="0">
                <a:pos x="connsiteX1" y="connsiteY1"/>
              </a:cxn>
              <a:cxn ang="0">
                <a:pos x="connsiteX2" y="connsiteY2"/>
              </a:cxn>
            </a:cxnLst>
            <a:rect l="l" t="t" r="r" b="b"/>
            <a:pathLst>
              <a:path w="5406739" h="2830130">
                <a:moveTo>
                  <a:pt x="0" y="0"/>
                </a:moveTo>
                <a:lnTo>
                  <a:pt x="36287" y="2830130"/>
                </a:lnTo>
                <a:lnTo>
                  <a:pt x="5406739" y="2830130"/>
                </a:lnTo>
              </a:path>
            </a:pathLst>
          </a:custGeom>
          <a:ln w="3810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 name="Straight Connector 4"/>
          <p:cNvCxnSpPr/>
          <p:nvPr/>
        </p:nvCxnSpPr>
        <p:spPr>
          <a:xfrm>
            <a:off x="4299982" y="5152287"/>
            <a:ext cx="5932905" cy="15163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921082" y="4934585"/>
            <a:ext cx="1250801" cy="369332"/>
          </a:xfrm>
          <a:prstGeom prst="rect">
            <a:avLst/>
          </a:prstGeom>
          <a:noFill/>
        </p:spPr>
        <p:txBody>
          <a:bodyPr wrap="none" rtlCol="0">
            <a:spAutoFit/>
          </a:bodyPr>
          <a:lstStyle/>
          <a:p>
            <a:r>
              <a:rPr lang="en-US" dirty="0" smtClean="0"/>
              <a:t>£20/month</a:t>
            </a:r>
            <a:endParaRPr lang="en-US" dirty="0"/>
          </a:p>
        </p:txBody>
      </p:sp>
      <p:sp>
        <p:nvSpPr>
          <p:cNvPr id="9" name="TextBox 8"/>
          <p:cNvSpPr txBox="1"/>
          <p:nvPr/>
        </p:nvSpPr>
        <p:spPr>
          <a:xfrm>
            <a:off x="9620370" y="7583296"/>
            <a:ext cx="612517" cy="369332"/>
          </a:xfrm>
          <a:prstGeom prst="rect">
            <a:avLst/>
          </a:prstGeom>
          <a:noFill/>
        </p:spPr>
        <p:txBody>
          <a:bodyPr wrap="none" rtlCol="0">
            <a:spAutoFit/>
          </a:bodyPr>
          <a:lstStyle/>
          <a:p>
            <a:r>
              <a:rPr lang="en-US" dirty="0" smtClean="0"/>
              <a:t>time</a:t>
            </a:r>
            <a:endParaRPr lang="en-US" dirty="0"/>
          </a:p>
        </p:txBody>
      </p:sp>
      <p:cxnSp>
        <p:nvCxnSpPr>
          <p:cNvPr id="13" name="Straight Connector 12"/>
          <p:cNvCxnSpPr/>
          <p:nvPr/>
        </p:nvCxnSpPr>
        <p:spPr>
          <a:xfrm flipV="1">
            <a:off x="4281848" y="4753167"/>
            <a:ext cx="3701257" cy="2347566"/>
          </a:xfrm>
          <a:prstGeom prst="line">
            <a:avLst/>
          </a:prstGeom>
          <a:ln>
            <a:solidFill>
              <a:srgbClr val="FF0000"/>
            </a:solidFill>
            <a:prstDash val="dot"/>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9689276">
            <a:off x="4644715" y="5896104"/>
            <a:ext cx="1727118" cy="369332"/>
          </a:xfrm>
          <a:prstGeom prst="rect">
            <a:avLst/>
          </a:prstGeom>
          <a:noFill/>
        </p:spPr>
        <p:txBody>
          <a:bodyPr wrap="none" rtlCol="0">
            <a:spAutoFit/>
          </a:bodyPr>
          <a:lstStyle/>
          <a:p>
            <a:r>
              <a:rPr lang="en-US" dirty="0" smtClean="0"/>
              <a:t>Growth in traffic</a:t>
            </a:r>
            <a:endParaRPr lang="en-US" dirty="0"/>
          </a:p>
        </p:txBody>
      </p:sp>
      <p:cxnSp>
        <p:nvCxnSpPr>
          <p:cNvPr id="17" name="Straight Connector 16"/>
          <p:cNvCxnSpPr/>
          <p:nvPr/>
        </p:nvCxnSpPr>
        <p:spPr>
          <a:xfrm flipV="1">
            <a:off x="4299982" y="4934585"/>
            <a:ext cx="6640500" cy="2166147"/>
          </a:xfrm>
          <a:prstGeom prst="line">
            <a:avLst/>
          </a:prstGeom>
          <a:ln>
            <a:solidFill>
              <a:srgbClr val="FF0000"/>
            </a:solidFill>
            <a:prstDash val="solid"/>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677267" y="4746671"/>
            <a:ext cx="1273606" cy="461665"/>
          </a:xfrm>
          <a:prstGeom prst="rect">
            <a:avLst/>
          </a:prstGeom>
          <a:noFill/>
        </p:spPr>
        <p:txBody>
          <a:bodyPr wrap="none" rtlCol="0">
            <a:spAutoFit/>
          </a:bodyPr>
          <a:lstStyle/>
          <a:p>
            <a:r>
              <a:rPr lang="en-US" sz="2400" dirty="0" smtClean="0"/>
              <a:t>Revenue</a:t>
            </a:r>
            <a:endParaRPr lang="en-US" sz="2400" dirty="0"/>
          </a:p>
        </p:txBody>
      </p:sp>
      <p:sp>
        <p:nvSpPr>
          <p:cNvPr id="22" name="TextBox 21"/>
          <p:cNvSpPr txBox="1"/>
          <p:nvPr/>
        </p:nvSpPr>
        <p:spPr>
          <a:xfrm rot="20448706">
            <a:off x="6548368" y="5685582"/>
            <a:ext cx="1403599" cy="461665"/>
          </a:xfrm>
          <a:prstGeom prst="rect">
            <a:avLst/>
          </a:prstGeom>
          <a:noFill/>
        </p:spPr>
        <p:txBody>
          <a:bodyPr wrap="none" rtlCol="0">
            <a:spAutoFit/>
          </a:bodyPr>
          <a:lstStyle/>
          <a:p>
            <a:r>
              <a:rPr lang="en-US" sz="2400" dirty="0" smtClean="0"/>
              <a:t>Total cost</a:t>
            </a:r>
            <a:endParaRPr lang="en-US" sz="2400" dirty="0"/>
          </a:p>
        </p:txBody>
      </p:sp>
      <p:sp>
        <p:nvSpPr>
          <p:cNvPr id="20" name="Oval 19"/>
          <p:cNvSpPr/>
          <p:nvPr/>
        </p:nvSpPr>
        <p:spPr>
          <a:xfrm>
            <a:off x="9711087" y="5153910"/>
            <a:ext cx="235864" cy="272128"/>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223925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P spid="3" grpId="0" animBg="1"/>
      <p:bldP spid="7" grpId="0"/>
      <p:bldP spid="9" grpId="0"/>
      <p:bldP spid="14" grpId="0"/>
      <p:bldP spid="19" grpId="0"/>
      <p:bldP spid="22" grpId="0"/>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108941"/>
          </a:xfrm>
        </p:spPr>
        <p:txBody>
          <a:bodyPr/>
          <a:lstStyle/>
          <a:p>
            <a:r>
              <a:rPr lang="en-US" dirty="0" smtClean="0"/>
              <a:t>Data Center</a:t>
            </a:r>
            <a:endParaRPr lang="en-US" dirty="0"/>
          </a:p>
        </p:txBody>
      </p:sp>
      <p:pic>
        <p:nvPicPr>
          <p:cNvPr id="4" name="Content Placeholder 3" descr="data center.jpg"/>
          <p:cNvPicPr>
            <a:picLocks noGrp="1" noChangeAspect="1"/>
          </p:cNvPicPr>
          <p:nvPr>
            <p:ph idx="1"/>
          </p:nvPr>
        </p:nvPicPr>
        <p:blipFill>
          <a:blip r:embed="rId2"/>
          <a:stretch>
            <a:fillRect/>
          </a:stretch>
        </p:blipFill>
        <p:spPr>
          <a:xfrm>
            <a:off x="9432371" y="329566"/>
            <a:ext cx="4711836" cy="3332568"/>
          </a:xfrm>
        </p:spPr>
      </p:pic>
      <p:sp>
        <p:nvSpPr>
          <p:cNvPr id="5" name="TextBox 4"/>
          <p:cNvSpPr txBox="1"/>
          <p:nvPr/>
        </p:nvSpPr>
        <p:spPr>
          <a:xfrm>
            <a:off x="568712" y="1683834"/>
            <a:ext cx="7002966" cy="6001643"/>
          </a:xfrm>
          <a:prstGeom prst="rect">
            <a:avLst/>
          </a:prstGeom>
          <a:noFill/>
        </p:spPr>
        <p:txBody>
          <a:bodyPr wrap="square" rtlCol="0">
            <a:spAutoFit/>
          </a:bodyPr>
          <a:lstStyle/>
          <a:p>
            <a:pPr algn="just"/>
            <a:r>
              <a:rPr lang="en-US" sz="2400" dirty="0" smtClean="0"/>
              <a:t>Because of the large numbers of these servers, they were physically arranged into highly organized rows of racks of servers. Over time, the demand for efficiency drove the migration of individual server computers into server </a:t>
            </a:r>
            <a:r>
              <a:rPr lang="en-US" sz="2400" i="1" dirty="0" smtClean="0"/>
              <a:t>blades</a:t>
            </a:r>
            <a:r>
              <a:rPr lang="en-US" sz="2400" dirty="0" smtClean="0"/>
              <a:t> in densely packed racks. Racks of compute-servers were hierarchically organized such that </a:t>
            </a:r>
            <a:r>
              <a:rPr lang="en-US" sz="2400" i="1" dirty="0" smtClean="0"/>
              <a:t>top-of-rack</a:t>
            </a:r>
            <a:r>
              <a:rPr lang="en-US" sz="2400" dirty="0" smtClean="0"/>
              <a:t> (</a:t>
            </a:r>
            <a:r>
              <a:rPr lang="en-US" sz="2400" dirty="0" err="1" smtClean="0"/>
              <a:t>ToR</a:t>
            </a:r>
            <a:r>
              <a:rPr lang="en-US" sz="2400" dirty="0" smtClean="0"/>
              <a:t>) switches provided the networking within the rack and the inter-rack interface capability. </a:t>
            </a:r>
            <a:endParaRPr lang="en-US" sz="2400" dirty="0" smtClean="0"/>
          </a:p>
          <a:p>
            <a:pPr algn="just"/>
            <a:r>
              <a:rPr lang="en-US" sz="2400" dirty="0" smtClean="0"/>
              <a:t>The </a:t>
            </a:r>
            <a:r>
              <a:rPr lang="en-US" sz="2400" dirty="0" smtClean="0"/>
              <a:t>sheer numbers of computers in the data center </a:t>
            </a:r>
            <a:r>
              <a:rPr lang="en-US" sz="2400" dirty="0" smtClean="0"/>
              <a:t>evolved rapidly</a:t>
            </a:r>
            <a:r>
              <a:rPr lang="en-US" sz="2400" dirty="0" smtClean="0"/>
              <a:t>. Data centers are being built now that will accommodate over 120,000 physical </a:t>
            </a:r>
            <a:r>
              <a:rPr lang="en-US" sz="2400" dirty="0" smtClean="0"/>
              <a:t>servers. </a:t>
            </a:r>
            <a:r>
              <a:rPr lang="en-US" sz="2400" dirty="0" smtClean="0"/>
              <a:t>State-of-the-art physical servers can conceivably host 20 </a:t>
            </a:r>
            <a:r>
              <a:rPr lang="en-US" sz="2400" i="1" dirty="0" smtClean="0"/>
              <a:t>virtual machines</a:t>
            </a:r>
            <a:r>
              <a:rPr lang="en-US" sz="2400" dirty="0" smtClean="0"/>
              <a:t> (VMs) per physical server. This means that the internal network in such a data center would interconnect 2,400,000 hosts! </a:t>
            </a:r>
            <a:endParaRPr lang="en-US" sz="2400" dirty="0"/>
          </a:p>
        </p:txBody>
      </p:sp>
      <p:sp>
        <p:nvSpPr>
          <p:cNvPr id="6" name="TextBox 5"/>
          <p:cNvSpPr txBox="1"/>
          <p:nvPr/>
        </p:nvSpPr>
        <p:spPr>
          <a:xfrm>
            <a:off x="7850460" y="4884232"/>
            <a:ext cx="6293748" cy="3046988"/>
          </a:xfrm>
          <a:prstGeom prst="rect">
            <a:avLst/>
          </a:prstGeom>
          <a:noFill/>
        </p:spPr>
        <p:txBody>
          <a:bodyPr wrap="square" rtlCol="0">
            <a:spAutoFit/>
          </a:bodyPr>
          <a:lstStyle/>
          <a:p>
            <a:pPr algn="just"/>
            <a:r>
              <a:rPr lang="en-US" sz="2400" dirty="0" smtClean="0"/>
              <a:t>The </a:t>
            </a:r>
            <a:r>
              <a:rPr lang="en-US" sz="2400" dirty="0" smtClean="0"/>
              <a:t>sheer scale of these mega data centers in terms of nodes and links creates a network management challenge different from those encountered previously. Network management systems designed for carrier public networks or large corporate intranets simply cannot scale to these numbers. A new network management paradigm is needed.</a:t>
            </a:r>
            <a:endParaRPr 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Center Configuration </a:t>
            </a:r>
            <a:endParaRPr lang="en-US" dirty="0"/>
          </a:p>
        </p:txBody>
      </p:sp>
      <p:sp>
        <p:nvSpPr>
          <p:cNvPr id="3" name="Content Placeholder 2"/>
          <p:cNvSpPr>
            <a:spLocks noGrp="1"/>
          </p:cNvSpPr>
          <p:nvPr>
            <p:ph idx="1"/>
          </p:nvPr>
        </p:nvSpPr>
        <p:spPr/>
        <p:txBody>
          <a:bodyPr/>
          <a:lstStyle/>
          <a:p>
            <a:pPr algn="just"/>
            <a:r>
              <a:rPr lang="en-US" dirty="0" smtClean="0"/>
              <a:t>Although </a:t>
            </a:r>
            <a:r>
              <a:rPr lang="en-US" dirty="0" smtClean="0"/>
              <a:t>these data centers exist in order to support interaction with the turbulent world outside their walls, current </a:t>
            </a:r>
            <a:r>
              <a:rPr lang="en-US" dirty="0" smtClean="0"/>
              <a:t>research</a:t>
            </a:r>
            <a:r>
              <a:rPr lang="en-US" dirty="0" smtClean="0"/>
              <a:t> predicts that by </a:t>
            </a:r>
            <a:r>
              <a:rPr lang="en-US" dirty="0" smtClean="0"/>
              <a:t>2016 </a:t>
            </a:r>
            <a:r>
              <a:rPr lang="en-US" dirty="0" smtClean="0"/>
              <a:t>80% of the traffic in data centers will be </a:t>
            </a:r>
            <a:r>
              <a:rPr lang="en-US" i="1" dirty="0" smtClean="0"/>
              <a:t>East-West</a:t>
            </a:r>
            <a:r>
              <a:rPr lang="en-US" dirty="0" smtClean="0"/>
              <a:t> traffic. East-West traffic is composed of packets sent by one host in a data center to another host in that same data center. Analogously, </a:t>
            </a:r>
            <a:r>
              <a:rPr lang="en-US" i="1" dirty="0" smtClean="0"/>
              <a:t>North-South</a:t>
            </a:r>
            <a:r>
              <a:rPr lang="en-US" dirty="0" smtClean="0"/>
              <a:t> traffic is traffic entering (leaving) the data center from (to) the outside world. This increasing preponderance of East-West traffic does not benefit from the overhead and complexities that have evolved in traditional network switches to provide just the decentralized </a:t>
            </a:r>
            <a:r>
              <a:rPr lang="en-US" dirty="0" smtClean="0"/>
              <a:t>survivability.</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3"/>
          <p:cNvSpPr>
            <a:spLocks noGrp="1"/>
          </p:cNvSpPr>
          <p:nvPr>
            <p:ph type="title"/>
          </p:nvPr>
        </p:nvSpPr>
        <p:spPr/>
        <p:txBody>
          <a:bodyPr/>
          <a:lstStyle/>
          <a:p>
            <a:pPr eaLnBrk="1" hangingPunct="1"/>
            <a:r>
              <a:rPr lang="en-US" dirty="0" smtClean="0">
                <a:latin typeface="Calibri" charset="0"/>
                <a:ea typeface="ＭＳ Ｐゴシック" charset="0"/>
                <a:cs typeface="ＭＳ Ｐゴシック" charset="0"/>
              </a:rPr>
              <a:t>Example 2: Data Center Owner</a:t>
            </a:r>
            <a:endParaRPr lang="en-US" dirty="0">
              <a:latin typeface="Calibri" charset="0"/>
              <a:ea typeface="ＭＳ Ｐゴシック" charset="0"/>
              <a:cs typeface="ＭＳ Ｐゴシック" charset="0"/>
            </a:endParaRPr>
          </a:p>
        </p:txBody>
      </p:sp>
      <p:sp>
        <p:nvSpPr>
          <p:cNvPr id="5" name="Rectangle 4"/>
          <p:cNvSpPr/>
          <p:nvPr/>
        </p:nvSpPr>
        <p:spPr bwMode="auto">
          <a:xfrm>
            <a:off x="3901440" y="1630680"/>
            <a:ext cx="6705600" cy="2735580"/>
          </a:xfrm>
          <a:prstGeom prst="rect">
            <a:avLst/>
          </a:prstGeom>
          <a:solidFill>
            <a:schemeClr val="bg1">
              <a:lumMod val="95000"/>
              <a:alpha val="5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j-lt"/>
            </a:endParaRPr>
          </a:p>
        </p:txBody>
      </p:sp>
      <p:cxnSp>
        <p:nvCxnSpPr>
          <p:cNvPr id="12" name="Straight Connector 11"/>
          <p:cNvCxnSpPr/>
          <p:nvPr/>
        </p:nvCxnSpPr>
        <p:spPr bwMode="auto">
          <a:xfrm rot="5400000" flipH="1" flipV="1">
            <a:off x="4939665" y="2019936"/>
            <a:ext cx="842010" cy="1206499"/>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bwMode="auto">
          <a:xfrm rot="5400000" flipH="1" flipV="1">
            <a:off x="6044883" y="862013"/>
            <a:ext cx="1087754" cy="3596640"/>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7052"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3965336" y="3827965"/>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53"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4187488" y="3827965"/>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54"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4409640" y="3827965"/>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55"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4631794" y="3827965"/>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56"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4853947" y="3827966"/>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57"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5076099" y="3827966"/>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58"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3901440" y="3941668"/>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59"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4123594" y="3941668"/>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60"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4345746" y="3941669"/>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61"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4567899" y="3941669"/>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62"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4790051" y="3941669"/>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63"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5012205" y="3941669"/>
            <a:ext cx="534413" cy="432211"/>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26" name="Straight Connector 25"/>
          <p:cNvCxnSpPr/>
          <p:nvPr/>
        </p:nvCxnSpPr>
        <p:spPr bwMode="auto">
          <a:xfrm rot="5400000">
            <a:off x="4142105" y="3348990"/>
            <a:ext cx="521970" cy="43434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bwMode="auto">
          <a:xfrm rot="5400000">
            <a:off x="4330383" y="3450907"/>
            <a:ext cx="501016" cy="2514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bwMode="auto">
          <a:xfrm rot="5400000">
            <a:off x="4440872" y="3561398"/>
            <a:ext cx="501016" cy="30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bwMode="auto">
          <a:xfrm rot="16200000" flipH="1">
            <a:off x="4552632" y="3480118"/>
            <a:ext cx="501016" cy="193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bwMode="auto">
          <a:xfrm rot="16200000" flipH="1">
            <a:off x="4671694" y="3423921"/>
            <a:ext cx="521970" cy="284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bwMode="auto">
          <a:xfrm>
            <a:off x="4823461" y="3255646"/>
            <a:ext cx="520699" cy="571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bwMode="auto">
          <a:xfrm rot="16200000" flipV="1">
            <a:off x="5832475" y="2499995"/>
            <a:ext cx="803910" cy="276861"/>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bwMode="auto">
          <a:xfrm rot="5400000" flipH="1" flipV="1">
            <a:off x="7007225" y="1635125"/>
            <a:ext cx="963930" cy="2166621"/>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7085"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5581315" y="3823889"/>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86"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5803437" y="3823890"/>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87"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6025560" y="3823890"/>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88"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6247683" y="3823890"/>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89"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6469806" y="3823891"/>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90"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6691928" y="3823891"/>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91"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5517429" y="3937595"/>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92"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5739552" y="3937595"/>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93"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5961675" y="3937596"/>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94"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6183797" y="3937596"/>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95"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6405920" y="3937596"/>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096"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6628042" y="3937596"/>
            <a:ext cx="534341" cy="432222"/>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95" name="Straight Connector 94"/>
          <p:cNvCxnSpPr/>
          <p:nvPr/>
        </p:nvCxnSpPr>
        <p:spPr bwMode="auto">
          <a:xfrm rot="5400000">
            <a:off x="5760085" y="3345182"/>
            <a:ext cx="521970" cy="434339"/>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bwMode="auto">
          <a:xfrm rot="5400000">
            <a:off x="5945823" y="3447097"/>
            <a:ext cx="501016" cy="251461"/>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bwMode="auto">
          <a:xfrm rot="5400000">
            <a:off x="6056312" y="3557588"/>
            <a:ext cx="501016" cy="30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bwMode="auto">
          <a:xfrm rot="16200000" flipH="1">
            <a:off x="6168072" y="3476308"/>
            <a:ext cx="501016" cy="193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bwMode="auto">
          <a:xfrm rot="16200000" flipH="1">
            <a:off x="6288405" y="3418841"/>
            <a:ext cx="521970" cy="28702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bwMode="auto">
          <a:xfrm>
            <a:off x="6438901" y="3251836"/>
            <a:ext cx="520699" cy="571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71" idx="0"/>
          </p:cNvCxnSpPr>
          <p:nvPr/>
        </p:nvCxnSpPr>
        <p:spPr bwMode="auto">
          <a:xfrm rot="16200000" flipV="1">
            <a:off x="6693536" y="1739266"/>
            <a:ext cx="834390" cy="1760219"/>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181" idx="7"/>
          </p:cNvCxnSpPr>
          <p:nvPr/>
        </p:nvCxnSpPr>
        <p:spPr bwMode="auto">
          <a:xfrm rot="5400000" flipH="1" flipV="1">
            <a:off x="7816851" y="2440940"/>
            <a:ext cx="960120" cy="551181"/>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7199"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7198481" y="3819947"/>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200"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7420564" y="3819947"/>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201"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7642648" y="3819948"/>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202"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7864732" y="3819948"/>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203"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8086817" y="3819948"/>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204"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8308900" y="3819949"/>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205"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7134605" y="3933627"/>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206"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7356689" y="3933628"/>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207"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7578774" y="3933628"/>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208"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7800857" y="3933629"/>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209"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8022941" y="3933629"/>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210"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8245025" y="3933629"/>
            <a:ext cx="534248" cy="432127"/>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64" name="Straight Connector 163"/>
          <p:cNvCxnSpPr>
            <a:stCxn id="181" idx="3"/>
          </p:cNvCxnSpPr>
          <p:nvPr/>
        </p:nvCxnSpPr>
        <p:spPr bwMode="auto">
          <a:xfrm rot="5400000">
            <a:off x="7376478" y="3342324"/>
            <a:ext cx="520065" cy="43433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81" idx="4"/>
          </p:cNvCxnSpPr>
          <p:nvPr/>
        </p:nvCxnSpPr>
        <p:spPr bwMode="auto">
          <a:xfrm rot="5400000">
            <a:off x="7561263" y="3443287"/>
            <a:ext cx="501016" cy="2514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Connector 165"/>
          <p:cNvCxnSpPr>
            <a:stCxn id="181" idx="4"/>
          </p:cNvCxnSpPr>
          <p:nvPr/>
        </p:nvCxnSpPr>
        <p:spPr bwMode="auto">
          <a:xfrm rot="5400000">
            <a:off x="7673023" y="3555048"/>
            <a:ext cx="501016" cy="279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p:cNvCxnSpPr>
            <a:stCxn id="181" idx="4"/>
          </p:cNvCxnSpPr>
          <p:nvPr/>
        </p:nvCxnSpPr>
        <p:spPr bwMode="auto">
          <a:xfrm rot="16200000" flipH="1">
            <a:off x="7783513" y="3472499"/>
            <a:ext cx="501016" cy="193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181" idx="5"/>
          </p:cNvCxnSpPr>
          <p:nvPr/>
        </p:nvCxnSpPr>
        <p:spPr bwMode="auto">
          <a:xfrm rot="16200000" flipH="1">
            <a:off x="7904798" y="3415983"/>
            <a:ext cx="520065" cy="287021"/>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81" idx="6"/>
          </p:cNvCxnSpPr>
          <p:nvPr/>
        </p:nvCxnSpPr>
        <p:spPr bwMode="auto">
          <a:xfrm>
            <a:off x="8056880" y="3248026"/>
            <a:ext cx="518160" cy="571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240" idx="0"/>
          </p:cNvCxnSpPr>
          <p:nvPr/>
        </p:nvCxnSpPr>
        <p:spPr bwMode="auto">
          <a:xfrm rot="16200000" flipV="1">
            <a:off x="8738871" y="2167889"/>
            <a:ext cx="830580" cy="899160"/>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250" idx="7"/>
          </p:cNvCxnSpPr>
          <p:nvPr/>
        </p:nvCxnSpPr>
        <p:spPr bwMode="auto">
          <a:xfrm rot="16200000" flipV="1">
            <a:off x="7423467" y="976948"/>
            <a:ext cx="1076325" cy="3355341"/>
          </a:xfrm>
          <a:prstGeom prst="line">
            <a:avLst/>
          </a:prstGeom>
          <a:ln w="76200" cap="flat" cmpd="dbl"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7131"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8815012" y="3815877"/>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132"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9037191" y="3815878"/>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133"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9259372" y="3815878"/>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134"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9481552" y="3815878"/>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135"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9703733" y="3815879"/>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136"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9925912" y="3815879"/>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137"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8751109" y="3929559"/>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138"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8973289" y="3929560"/>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139"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9195470" y="3929560"/>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140"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9417649" y="3929561"/>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141"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9639829" y="3929561"/>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7142" name="Picture 20"/>
          <p:cNvPicPr>
            <a:picLocks noChangeArrowheads="1"/>
          </p:cNvPicPr>
          <p:nvPr/>
        </p:nvPicPr>
        <p:blipFill>
          <a:blip r:embed="rId3">
            <a:alphaModFix amt="95000"/>
            <a:extLst>
              <a:ext uri="{28A0092B-C50C-407E-A947-70E740481C1C}">
                <a14:useLocalDpi xmlns:a14="http://schemas.microsoft.com/office/drawing/2010/main" xmlns="" val="0"/>
              </a:ext>
            </a:extLst>
          </a:blip>
          <a:srcRect/>
          <a:stretch>
            <a:fillRect/>
          </a:stretch>
        </p:blipFill>
        <p:spPr bwMode="auto">
          <a:xfrm>
            <a:off x="9862009" y="3929561"/>
            <a:ext cx="534479" cy="432133"/>
          </a:xfrm>
          <a:prstGeom prst="rect">
            <a:avLst/>
          </a:prstGeom>
          <a:noFill/>
          <a:ln>
            <a:noFill/>
          </a:ln>
          <a:extLst>
            <a:ext uri="{909E8E84-426E-40dd-AFC4-6F175D3DCCD1}">
              <a14:hiddenFill xmlns:a14="http://schemas.microsoft.com/office/drawing/2010/main" xmlns="">
                <a:solidFill>
                  <a:srgbClr val="FFFFFF">
                    <a:alpha val="95000"/>
                  </a:srgbClr>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233" name="Straight Connector 232"/>
          <p:cNvCxnSpPr>
            <a:stCxn id="250" idx="3"/>
          </p:cNvCxnSpPr>
          <p:nvPr/>
        </p:nvCxnSpPr>
        <p:spPr bwMode="auto">
          <a:xfrm rot="5400000">
            <a:off x="8994458" y="3338512"/>
            <a:ext cx="520066" cy="43434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50" idx="4"/>
          </p:cNvCxnSpPr>
          <p:nvPr/>
        </p:nvCxnSpPr>
        <p:spPr bwMode="auto">
          <a:xfrm rot="5400000">
            <a:off x="9179242" y="3439479"/>
            <a:ext cx="501016" cy="2514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250" idx="4"/>
          </p:cNvCxnSpPr>
          <p:nvPr/>
        </p:nvCxnSpPr>
        <p:spPr bwMode="auto">
          <a:xfrm rot="5400000">
            <a:off x="9291001" y="3551239"/>
            <a:ext cx="501016" cy="279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50" idx="4"/>
          </p:cNvCxnSpPr>
          <p:nvPr/>
        </p:nvCxnSpPr>
        <p:spPr bwMode="auto">
          <a:xfrm rot="16200000" flipH="1">
            <a:off x="9401491" y="3468688"/>
            <a:ext cx="501016" cy="193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50" idx="5"/>
          </p:cNvCxnSpPr>
          <p:nvPr/>
        </p:nvCxnSpPr>
        <p:spPr bwMode="auto">
          <a:xfrm rot="16200000" flipH="1">
            <a:off x="9522778" y="3412172"/>
            <a:ext cx="520066" cy="2870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250" idx="6"/>
          </p:cNvCxnSpPr>
          <p:nvPr/>
        </p:nvCxnSpPr>
        <p:spPr bwMode="auto">
          <a:xfrm>
            <a:off x="9674860" y="3244216"/>
            <a:ext cx="518160" cy="571500"/>
          </a:xfrm>
          <a:prstGeom prst="line">
            <a:avLst/>
          </a:prstGeom>
        </p:spPr>
        <p:style>
          <a:lnRef idx="2">
            <a:schemeClr val="accent1"/>
          </a:lnRef>
          <a:fillRef idx="0">
            <a:schemeClr val="accent1"/>
          </a:fillRef>
          <a:effectRef idx="1">
            <a:schemeClr val="accent1"/>
          </a:effectRef>
          <a:fontRef idx="minor">
            <a:schemeClr val="tx1"/>
          </a:fontRef>
        </p:style>
      </p:cxnSp>
      <p:sp>
        <p:nvSpPr>
          <p:cNvPr id="18436" name="TextBox 318"/>
          <p:cNvSpPr txBox="1">
            <a:spLocks noChangeArrowheads="1"/>
          </p:cNvSpPr>
          <p:nvPr/>
        </p:nvSpPr>
        <p:spPr bwMode="auto">
          <a:xfrm>
            <a:off x="365761" y="4507231"/>
            <a:ext cx="6436360" cy="3130491"/>
          </a:xfrm>
          <a:prstGeom prst="rect">
            <a:avLst/>
          </a:prstGeom>
          <a:noFill/>
          <a:ln w="9525">
            <a:solidFill>
              <a:schemeClr val="bg1">
                <a:lumMod val="50000"/>
              </a:schemeClr>
            </a:solidFill>
            <a:miter lim="800000"/>
            <a:headEnd/>
            <a:tailEnd/>
          </a:ln>
        </p:spPr>
        <p:txBody>
          <a:bodyPr lIns="130622" tIns="65311" rIns="130622" bIns="65311"/>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000" dirty="0">
                <a:latin typeface="Calibri" charset="0"/>
              </a:rPr>
              <a:t>Cost</a:t>
            </a:r>
          </a:p>
          <a:p>
            <a:pPr eaLnBrk="1" hangingPunct="1"/>
            <a:r>
              <a:rPr lang="en-US" sz="2900" dirty="0">
                <a:latin typeface="Calibri" charset="0"/>
              </a:rPr>
              <a:t>4</a:t>
            </a:r>
            <a:r>
              <a:rPr lang="en-US" sz="2900" dirty="0" smtClean="0">
                <a:latin typeface="Calibri" charset="0"/>
              </a:rPr>
              <a:t>00,000 </a:t>
            </a:r>
            <a:r>
              <a:rPr lang="en-US" sz="2900" dirty="0">
                <a:latin typeface="Calibri" charset="0"/>
              </a:rPr>
              <a:t>servers</a:t>
            </a:r>
          </a:p>
          <a:p>
            <a:pPr eaLnBrk="1" hangingPunct="1"/>
            <a:r>
              <a:rPr lang="en-US" sz="2900" dirty="0" smtClean="0">
                <a:latin typeface="Calibri" charset="0"/>
              </a:rPr>
              <a:t>20,000 switches</a:t>
            </a:r>
            <a:endParaRPr lang="en-US" sz="2900" dirty="0">
              <a:latin typeface="Calibri" charset="0"/>
            </a:endParaRPr>
          </a:p>
          <a:p>
            <a:pPr eaLnBrk="1" hangingPunct="1"/>
            <a:r>
              <a:rPr lang="en-US" sz="2900" dirty="0">
                <a:latin typeface="Calibri" charset="0"/>
              </a:rPr>
              <a:t>$5k </a:t>
            </a:r>
            <a:r>
              <a:rPr lang="en-US" sz="2900" dirty="0" smtClean="0">
                <a:latin typeface="Calibri" charset="0"/>
              </a:rPr>
              <a:t>per switch </a:t>
            </a:r>
            <a:r>
              <a:rPr lang="en-US" sz="2900" dirty="0">
                <a:latin typeface="Calibri" charset="0"/>
              </a:rPr>
              <a:t>= </a:t>
            </a:r>
            <a:r>
              <a:rPr lang="en-US" sz="2900" dirty="0" smtClean="0">
                <a:latin typeface="Calibri" charset="0"/>
              </a:rPr>
              <a:t>$100M</a:t>
            </a:r>
            <a:endParaRPr lang="en-US" sz="2900" dirty="0">
              <a:latin typeface="Calibri" charset="0"/>
            </a:endParaRPr>
          </a:p>
          <a:p>
            <a:pPr eaLnBrk="1" hangingPunct="1"/>
            <a:r>
              <a:rPr lang="en-US" sz="2900" dirty="0">
                <a:latin typeface="Calibri" charset="0"/>
              </a:rPr>
              <a:t>$1k commodity switch = </a:t>
            </a:r>
            <a:r>
              <a:rPr lang="en-US" sz="2900" dirty="0" smtClean="0">
                <a:latin typeface="Calibri" charset="0"/>
              </a:rPr>
              <a:t>$20M</a:t>
            </a:r>
            <a:endParaRPr lang="en-US" sz="2900" dirty="0">
              <a:latin typeface="Calibri" charset="0"/>
            </a:endParaRPr>
          </a:p>
          <a:p>
            <a:pPr eaLnBrk="1" hangingPunct="1"/>
            <a:r>
              <a:rPr lang="en-US" sz="2900" b="1" dirty="0">
                <a:latin typeface="Calibri" charset="0"/>
              </a:rPr>
              <a:t>Savings in 10 data centers = </a:t>
            </a:r>
            <a:r>
              <a:rPr lang="en-US" sz="2900" b="1" dirty="0" smtClean="0">
                <a:latin typeface="Calibri" charset="0"/>
              </a:rPr>
              <a:t>$800M</a:t>
            </a:r>
            <a:endParaRPr lang="en-US" sz="2900" b="1" dirty="0">
              <a:latin typeface="Calibri" charset="0"/>
            </a:endParaRPr>
          </a:p>
          <a:p>
            <a:pPr eaLnBrk="1" hangingPunct="1"/>
            <a:endParaRPr lang="en-US" sz="2900" dirty="0">
              <a:latin typeface="Calibri" charset="0"/>
            </a:endParaRPr>
          </a:p>
        </p:txBody>
      </p:sp>
      <p:sp>
        <p:nvSpPr>
          <p:cNvPr id="320" name="TextBox 319"/>
          <p:cNvSpPr txBox="1"/>
          <p:nvPr/>
        </p:nvSpPr>
        <p:spPr>
          <a:xfrm>
            <a:off x="7924800" y="4507231"/>
            <a:ext cx="6461760" cy="2564125"/>
          </a:xfrm>
          <a:prstGeom prst="rect">
            <a:avLst/>
          </a:prstGeom>
          <a:noFill/>
          <a:ln>
            <a:solidFill>
              <a:schemeClr val="bg1">
                <a:lumMod val="50000"/>
              </a:schemeClr>
            </a:solidFill>
          </a:ln>
        </p:spPr>
        <p:txBody>
          <a:bodyPr lIns="130622" tIns="65311" rIns="130622" bIns="65311"/>
          <a:lstStyle/>
          <a:p>
            <a:pPr>
              <a:defRPr/>
            </a:pPr>
            <a:r>
              <a:rPr lang="en-US" sz="4000" dirty="0">
                <a:solidFill>
                  <a:srgbClr val="FFFFFF"/>
                </a:solidFill>
                <a:latin typeface="Calibri" charset="0"/>
                <a:ea typeface="ＭＳ Ｐゴシック" charset="-128"/>
                <a:cs typeface="ＭＳ Ｐゴシック" charset="-128"/>
              </a:rPr>
              <a:t>Control</a:t>
            </a:r>
            <a:endParaRPr lang="en-US" sz="2900" dirty="0">
              <a:solidFill>
                <a:srgbClr val="FFFFFF"/>
              </a:solidFill>
              <a:latin typeface="Calibri" charset="0"/>
              <a:ea typeface="ＭＳ Ｐゴシック" charset="-128"/>
              <a:cs typeface="ＭＳ Ｐゴシック" charset="-128"/>
            </a:endParaRPr>
          </a:p>
          <a:p>
            <a:pPr>
              <a:defRPr/>
            </a:pPr>
            <a:r>
              <a:rPr lang="en-US" sz="2900" dirty="0" smtClean="0">
                <a:solidFill>
                  <a:srgbClr val="FFFFFF"/>
                </a:solidFill>
                <a:latin typeface="Calibri" charset="0"/>
                <a:ea typeface="ＭＳ Ｐゴシック" charset="-128"/>
                <a:cs typeface="ＭＳ Ｐゴシック" charset="-128"/>
              </a:rPr>
              <a:t>More </a:t>
            </a:r>
            <a:r>
              <a:rPr lang="en-US" sz="2900" dirty="0">
                <a:solidFill>
                  <a:srgbClr val="FFFFFF"/>
                </a:solidFill>
                <a:latin typeface="Calibri" charset="0"/>
                <a:ea typeface="ＭＳ Ｐゴシック" charset="-128"/>
                <a:cs typeface="ＭＳ Ｐゴシック" charset="-128"/>
              </a:rPr>
              <a:t>flexible control</a:t>
            </a:r>
          </a:p>
          <a:p>
            <a:pPr>
              <a:defRPr/>
            </a:pPr>
            <a:r>
              <a:rPr lang="en-US" sz="2900" dirty="0">
                <a:solidFill>
                  <a:srgbClr val="FFFFFF"/>
                </a:solidFill>
                <a:latin typeface="Calibri" charset="0"/>
                <a:ea typeface="ＭＳ Ｐゴシック" charset="-128"/>
                <a:cs typeface="ＭＳ Ｐゴシック" charset="-128"/>
              </a:rPr>
              <a:t>Tailor network </a:t>
            </a:r>
            <a:r>
              <a:rPr lang="en-US" sz="2900" dirty="0" smtClean="0">
                <a:solidFill>
                  <a:srgbClr val="FFFFFF"/>
                </a:solidFill>
                <a:latin typeface="Calibri" charset="0"/>
                <a:ea typeface="ＭＳ Ｐゴシック" charset="-128"/>
                <a:cs typeface="ＭＳ Ｐゴシック" charset="-128"/>
              </a:rPr>
              <a:t>as needed</a:t>
            </a:r>
            <a:endParaRPr lang="en-US" sz="2900" dirty="0">
              <a:solidFill>
                <a:srgbClr val="FFFFFF"/>
              </a:solidFill>
              <a:latin typeface="Calibri" charset="0"/>
              <a:ea typeface="ＭＳ Ｐゴシック" charset="-128"/>
              <a:cs typeface="ＭＳ Ｐゴシック" charset="-128"/>
            </a:endParaRPr>
          </a:p>
          <a:p>
            <a:pPr>
              <a:defRPr/>
            </a:pPr>
            <a:r>
              <a:rPr lang="en-US" sz="2900" dirty="0">
                <a:solidFill>
                  <a:srgbClr val="FFFFFF"/>
                </a:solidFill>
                <a:latin typeface="Calibri" charset="0"/>
                <a:ea typeface="ＭＳ Ｐゴシック" charset="-128"/>
                <a:cs typeface="ＭＳ Ｐゴシック" charset="-128"/>
              </a:rPr>
              <a:t>Quickly improve and innovate</a:t>
            </a:r>
          </a:p>
        </p:txBody>
      </p:sp>
      <p:sp>
        <p:nvSpPr>
          <p:cNvPr id="309" name="Can 308"/>
          <p:cNvSpPr/>
          <p:nvPr/>
        </p:nvSpPr>
        <p:spPr>
          <a:xfrm>
            <a:off x="5550506" y="1874520"/>
            <a:ext cx="1090985" cy="43434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Can 309"/>
          <p:cNvSpPr/>
          <p:nvPr/>
        </p:nvSpPr>
        <p:spPr>
          <a:xfrm>
            <a:off x="8029547" y="1874520"/>
            <a:ext cx="1090985" cy="43434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326444" y="2990850"/>
            <a:ext cx="1014613" cy="447678"/>
            <a:chOff x="4326444" y="2990850"/>
            <a:chExt cx="1014613" cy="447678"/>
          </a:xfrm>
        </p:grpSpPr>
        <p:sp>
          <p:nvSpPr>
            <p:cNvPr id="311" name="Can 310"/>
            <p:cNvSpPr/>
            <p:nvPr/>
          </p:nvSpPr>
          <p:spPr>
            <a:xfrm>
              <a:off x="4721901" y="2990850"/>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Can 311"/>
            <p:cNvSpPr/>
            <p:nvPr/>
          </p:nvSpPr>
          <p:spPr>
            <a:xfrm>
              <a:off x="4590082" y="3065146"/>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Can 312"/>
            <p:cNvSpPr/>
            <p:nvPr/>
          </p:nvSpPr>
          <p:spPr>
            <a:xfrm>
              <a:off x="4458263" y="3139442"/>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Can 313"/>
            <p:cNvSpPr/>
            <p:nvPr/>
          </p:nvSpPr>
          <p:spPr>
            <a:xfrm>
              <a:off x="4326444" y="3213738"/>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9" name="Group 318"/>
          <p:cNvGrpSpPr/>
          <p:nvPr/>
        </p:nvGrpSpPr>
        <p:grpSpPr>
          <a:xfrm>
            <a:off x="5991750" y="2990850"/>
            <a:ext cx="1014613" cy="447678"/>
            <a:chOff x="4326444" y="2990850"/>
            <a:chExt cx="1014613" cy="447678"/>
          </a:xfrm>
        </p:grpSpPr>
        <p:sp>
          <p:nvSpPr>
            <p:cNvPr id="321" name="Can 320"/>
            <p:cNvSpPr/>
            <p:nvPr/>
          </p:nvSpPr>
          <p:spPr>
            <a:xfrm>
              <a:off x="4721901" y="2990850"/>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Can 321"/>
            <p:cNvSpPr/>
            <p:nvPr/>
          </p:nvSpPr>
          <p:spPr>
            <a:xfrm>
              <a:off x="4590082" y="3065146"/>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Can 322"/>
            <p:cNvSpPr/>
            <p:nvPr/>
          </p:nvSpPr>
          <p:spPr>
            <a:xfrm>
              <a:off x="4458263" y="3139442"/>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Can 323"/>
            <p:cNvSpPr/>
            <p:nvPr/>
          </p:nvSpPr>
          <p:spPr>
            <a:xfrm>
              <a:off x="4326444" y="3213738"/>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5" name="Group 324"/>
          <p:cNvGrpSpPr/>
          <p:nvPr/>
        </p:nvGrpSpPr>
        <p:grpSpPr>
          <a:xfrm flipH="1">
            <a:off x="7657056" y="2990850"/>
            <a:ext cx="1014613" cy="447678"/>
            <a:chOff x="4326444" y="2990850"/>
            <a:chExt cx="1014613" cy="447678"/>
          </a:xfrm>
        </p:grpSpPr>
        <p:sp>
          <p:nvSpPr>
            <p:cNvPr id="326" name="Can 325"/>
            <p:cNvSpPr/>
            <p:nvPr/>
          </p:nvSpPr>
          <p:spPr>
            <a:xfrm>
              <a:off x="4721901" y="2990850"/>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Can 326"/>
            <p:cNvSpPr/>
            <p:nvPr/>
          </p:nvSpPr>
          <p:spPr>
            <a:xfrm>
              <a:off x="4590082" y="3065146"/>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Can 327"/>
            <p:cNvSpPr/>
            <p:nvPr/>
          </p:nvSpPr>
          <p:spPr>
            <a:xfrm>
              <a:off x="4458263" y="3139442"/>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Can 328"/>
            <p:cNvSpPr/>
            <p:nvPr/>
          </p:nvSpPr>
          <p:spPr>
            <a:xfrm>
              <a:off x="4326444" y="3213738"/>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0" name="Group 329"/>
          <p:cNvGrpSpPr/>
          <p:nvPr/>
        </p:nvGrpSpPr>
        <p:grpSpPr>
          <a:xfrm flipH="1">
            <a:off x="9186890" y="2990850"/>
            <a:ext cx="1014613" cy="447678"/>
            <a:chOff x="4326444" y="2990850"/>
            <a:chExt cx="1014613" cy="447678"/>
          </a:xfrm>
        </p:grpSpPr>
        <p:sp>
          <p:nvSpPr>
            <p:cNvPr id="331" name="Can 330"/>
            <p:cNvSpPr/>
            <p:nvPr/>
          </p:nvSpPr>
          <p:spPr>
            <a:xfrm>
              <a:off x="4721901" y="2990850"/>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Can 331"/>
            <p:cNvSpPr/>
            <p:nvPr/>
          </p:nvSpPr>
          <p:spPr>
            <a:xfrm>
              <a:off x="4590082" y="3065146"/>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Can 332"/>
            <p:cNvSpPr/>
            <p:nvPr/>
          </p:nvSpPr>
          <p:spPr>
            <a:xfrm>
              <a:off x="4458263" y="3139442"/>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Can 333"/>
            <p:cNvSpPr/>
            <p:nvPr/>
          </p:nvSpPr>
          <p:spPr>
            <a:xfrm>
              <a:off x="4326444" y="3213738"/>
              <a:ext cx="619156" cy="22479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90637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Chapter 2: Lessons from the computer industry</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286799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1964-1979: The mainframe computer</a:t>
            </a:r>
            <a:endParaRPr lang="en-US" dirty="0"/>
          </a:p>
        </p:txBody>
      </p:sp>
      <p:pic>
        <p:nvPicPr>
          <p:cNvPr id="4" name="Picture 3"/>
          <p:cNvPicPr>
            <a:picLocks noChangeAspect="1"/>
          </p:cNvPicPr>
          <p:nvPr/>
        </p:nvPicPr>
        <p:blipFill>
          <a:blip r:embed="rId3"/>
          <a:stretch>
            <a:fillRect/>
          </a:stretch>
        </p:blipFill>
        <p:spPr>
          <a:xfrm>
            <a:off x="435053" y="2590399"/>
            <a:ext cx="7598010" cy="427388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xmlns="">
                  <a14:imgLayer r:embed="rId5">
                    <a14:imgEffect>
                      <a14:backgroundRemoval t="2058" b="94741" l="6563" r="96042"/>
                    </a14:imgEffect>
                  </a14:imgLayer>
                </a14:imgProps>
              </a:ext>
              <a:ext uri="{28A0092B-C50C-407E-A947-70E740481C1C}">
                <a14:useLocalDpi xmlns:a14="http://schemas.microsoft.com/office/drawing/2010/main" xmlns="" val="0"/>
              </a:ext>
            </a:extLst>
          </a:blip>
          <a:srcRect l="6149" t="1500" r="3650" b="5499"/>
          <a:stretch>
            <a:fillRect/>
          </a:stretch>
        </p:blipFill>
        <p:spPr bwMode="auto">
          <a:xfrm>
            <a:off x="9711967" y="2590398"/>
            <a:ext cx="3983862" cy="4210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377210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1979: The microprocessor</a:t>
            </a:r>
            <a:endParaRPr lang="en-US" dirty="0"/>
          </a:p>
        </p:txBody>
      </p:sp>
      <p:pic>
        <p:nvPicPr>
          <p:cNvPr id="5" name="Picture 4"/>
          <p:cNvPicPr>
            <a:picLocks noChangeAspect="1"/>
          </p:cNvPicPr>
          <p:nvPr/>
        </p:nvPicPr>
        <p:blipFill rotWithShape="1">
          <a:blip r:embed="rId3"/>
          <a:srcRect t="12772" b="14025"/>
          <a:stretch/>
        </p:blipFill>
        <p:spPr>
          <a:xfrm>
            <a:off x="4483647" y="1955348"/>
            <a:ext cx="9415232" cy="2368593"/>
          </a:xfrm>
          <a:prstGeom prst="rect">
            <a:avLst/>
          </a:prstGeom>
        </p:spPr>
      </p:pic>
      <p:pic>
        <p:nvPicPr>
          <p:cNvPr id="4" name="Picture 3"/>
          <p:cNvPicPr>
            <a:picLocks noChangeAspect="1"/>
          </p:cNvPicPr>
          <p:nvPr/>
        </p:nvPicPr>
        <p:blipFill rotWithShape="1">
          <a:blip r:embed="rId4"/>
          <a:srcRect t="4563" b="11820"/>
          <a:stretch/>
        </p:blipFill>
        <p:spPr>
          <a:xfrm>
            <a:off x="4483648" y="5069796"/>
            <a:ext cx="9415232" cy="2660888"/>
          </a:xfrm>
          <a:prstGeom prst="rect">
            <a:avLst/>
          </a:prstGeom>
        </p:spPr>
      </p:pic>
      <p:sp>
        <p:nvSpPr>
          <p:cNvPr id="3" name="TextBox 2"/>
          <p:cNvSpPr txBox="1"/>
          <p:nvPr/>
        </p:nvSpPr>
        <p:spPr>
          <a:xfrm>
            <a:off x="2531723" y="1955348"/>
            <a:ext cx="1864212" cy="584776"/>
          </a:xfrm>
          <a:prstGeom prst="rect">
            <a:avLst/>
          </a:prstGeom>
          <a:noFill/>
        </p:spPr>
        <p:txBody>
          <a:bodyPr wrap="none" rtlCol="0">
            <a:spAutoFit/>
          </a:bodyPr>
          <a:lstStyle/>
          <a:p>
            <a:pPr algn="ctr"/>
            <a:r>
              <a:rPr lang="en-US" sz="3200" dirty="0" smtClean="0"/>
              <a:t>Intel 8088</a:t>
            </a:r>
          </a:p>
        </p:txBody>
      </p:sp>
      <p:sp>
        <p:nvSpPr>
          <p:cNvPr id="6" name="TextBox 5"/>
          <p:cNvSpPr txBox="1"/>
          <p:nvPr/>
        </p:nvSpPr>
        <p:spPr>
          <a:xfrm>
            <a:off x="1571236" y="5050848"/>
            <a:ext cx="2888731" cy="584776"/>
          </a:xfrm>
          <a:prstGeom prst="rect">
            <a:avLst/>
          </a:prstGeom>
          <a:noFill/>
        </p:spPr>
        <p:txBody>
          <a:bodyPr wrap="none" rtlCol="0">
            <a:spAutoFit/>
          </a:bodyPr>
          <a:lstStyle/>
          <a:p>
            <a:pPr algn="ctr"/>
            <a:r>
              <a:rPr lang="en-US" sz="3200" dirty="0" smtClean="0"/>
              <a:t>Motorola 68000</a:t>
            </a:r>
          </a:p>
        </p:txBody>
      </p:sp>
    </p:spTree>
    <p:extLst>
      <p:ext uri="{BB962C8B-B14F-4D97-AF65-F5344CB8AC3E}">
        <p14:creationId xmlns:p14="http://schemas.microsoft.com/office/powerpoint/2010/main" xmlns="" val="2247132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1981: The personal computer</a:t>
            </a:r>
            <a:endParaRPr lang="en-US" dirty="0"/>
          </a:p>
        </p:txBody>
      </p:sp>
      <p:pic>
        <p:nvPicPr>
          <p:cNvPr id="3" name="Picture 2"/>
          <p:cNvPicPr>
            <a:picLocks noChangeAspect="1"/>
          </p:cNvPicPr>
          <p:nvPr/>
        </p:nvPicPr>
        <p:blipFill>
          <a:blip r:embed="rId2"/>
          <a:stretch>
            <a:fillRect/>
          </a:stretch>
        </p:blipFill>
        <p:spPr>
          <a:xfrm>
            <a:off x="4943446" y="1824321"/>
            <a:ext cx="7915248" cy="6114372"/>
          </a:xfrm>
          <a:prstGeom prst="rect">
            <a:avLst/>
          </a:prstGeom>
        </p:spPr>
      </p:pic>
      <p:sp>
        <p:nvSpPr>
          <p:cNvPr id="4" name="TextBox 3"/>
          <p:cNvSpPr txBox="1"/>
          <p:nvPr/>
        </p:nvSpPr>
        <p:spPr>
          <a:xfrm>
            <a:off x="3067034" y="1824321"/>
            <a:ext cx="1685978" cy="707886"/>
          </a:xfrm>
          <a:prstGeom prst="rect">
            <a:avLst/>
          </a:prstGeom>
          <a:noFill/>
        </p:spPr>
        <p:txBody>
          <a:bodyPr wrap="none" rtlCol="0">
            <a:spAutoFit/>
          </a:bodyPr>
          <a:lstStyle/>
          <a:p>
            <a:pPr algn="ctr"/>
            <a:r>
              <a:rPr lang="en-US" sz="4000" dirty="0" smtClean="0"/>
              <a:t>IBM PC</a:t>
            </a:r>
          </a:p>
        </p:txBody>
      </p:sp>
    </p:spTree>
    <p:extLst>
      <p:ext uri="{BB962C8B-B14F-4D97-AF65-F5344CB8AC3E}">
        <p14:creationId xmlns:p14="http://schemas.microsoft.com/office/powerpoint/2010/main" xmlns="" val="36404806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cxnSp>
        <p:nvCxnSpPr>
          <p:cNvPr id="58" name="Straight Connector 57"/>
          <p:cNvCxnSpPr>
            <a:endCxn id="5" idx="0"/>
          </p:cNvCxnSpPr>
          <p:nvPr/>
        </p:nvCxnSpPr>
        <p:spPr>
          <a:xfrm>
            <a:off x="1705914" y="4073178"/>
            <a:ext cx="0" cy="156931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1440388" y="5124530"/>
            <a:ext cx="11770921" cy="2234514"/>
            <a:chOff x="1440388" y="5124530"/>
            <a:chExt cx="11770921" cy="2234514"/>
          </a:xfrm>
        </p:grpSpPr>
        <p:sp>
          <p:nvSpPr>
            <p:cNvPr id="26" name="Can 25"/>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5" idx="6"/>
              <a:endCxn id="4"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Can 3"/>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28"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Can 27"/>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p:cNvCxnSpPr>
              <a:stCxn id="22"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Can 21"/>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9" idx="2"/>
              <a:endCxn id="28"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cxnSp>
        <p:nvCxnSpPr>
          <p:cNvPr id="59" name="Straight Connector 58"/>
          <p:cNvCxnSpPr>
            <a:endCxn id="9" idx="0"/>
          </p:cNvCxnSpPr>
          <p:nvPr/>
        </p:nvCxnSpPr>
        <p:spPr>
          <a:xfrm>
            <a:off x="12945117" y="4635831"/>
            <a:ext cx="1448" cy="1485695"/>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3">
            <a:extLst>
              <a:ext uri="{BEBA8EAE-BF5A-486C-A8C5-ECC9F3942E4B}">
                <a14:imgProps xmlns:a14="http://schemas.microsoft.com/office/drawing/2010/main" xmlns="">
                  <a14:imgLayer r:embed="rId4">
                    <a14:imgEffect>
                      <a14:backgroundRemoval t="6149" b="89968" l="5950" r="95800"/>
                    </a14:imgEffect>
                  </a14:imgLayer>
                </a14:imgProps>
              </a:ext>
            </a:extLst>
          </a:blip>
          <a:stretch>
            <a:fillRect/>
          </a:stretch>
        </p:blipFill>
        <p:spPr>
          <a:xfrm flipH="1">
            <a:off x="514388" y="3100646"/>
            <a:ext cx="2387510" cy="1340125"/>
          </a:xfrm>
          <a:prstGeom prst="rect">
            <a:avLst/>
          </a:prstGeom>
        </p:spPr>
      </p:pic>
      <p:pic>
        <p:nvPicPr>
          <p:cNvPr id="30" name="Picture 29"/>
          <p:cNvPicPr>
            <a:picLocks noChangeAspect="1"/>
          </p:cNvPicPr>
          <p:nvPr/>
        </p:nvPicPr>
        <p:blipFill>
          <a:blip r:embed="rId5"/>
          <a:stretch>
            <a:fillRect/>
          </a:stretch>
        </p:blipFill>
        <p:spPr>
          <a:xfrm>
            <a:off x="11298105" y="2520344"/>
            <a:ext cx="3294024" cy="2325420"/>
          </a:xfrm>
          <a:prstGeom prst="rect">
            <a:avLst/>
          </a:prstGeom>
        </p:spPr>
      </p:pic>
      <p:sp>
        <p:nvSpPr>
          <p:cNvPr id="6" name="TextBox 5"/>
          <p:cNvSpPr txBox="1"/>
          <p:nvPr/>
        </p:nvSpPr>
        <p:spPr>
          <a:xfrm rot="21178544">
            <a:off x="5266604" y="3033255"/>
            <a:ext cx="1104339" cy="769441"/>
          </a:xfrm>
          <a:prstGeom prst="rect">
            <a:avLst/>
          </a:prstGeom>
          <a:noFill/>
        </p:spPr>
        <p:txBody>
          <a:bodyPr wrap="none" rtlCol="0">
            <a:spAutoFit/>
          </a:bodyPr>
          <a:lstStyle/>
          <a:p>
            <a:r>
              <a:rPr lang="en-US" sz="4400" dirty="0" smtClean="0"/>
              <a:t>Link</a:t>
            </a:r>
            <a:endParaRPr lang="en-US" sz="4400" dirty="0"/>
          </a:p>
        </p:txBody>
      </p:sp>
      <p:sp>
        <p:nvSpPr>
          <p:cNvPr id="31" name="TextBox 30"/>
          <p:cNvSpPr txBox="1"/>
          <p:nvPr/>
        </p:nvSpPr>
        <p:spPr>
          <a:xfrm>
            <a:off x="3286379" y="2975236"/>
            <a:ext cx="1751526" cy="769441"/>
          </a:xfrm>
          <a:prstGeom prst="rect">
            <a:avLst/>
          </a:prstGeom>
          <a:noFill/>
        </p:spPr>
        <p:txBody>
          <a:bodyPr wrap="none" rtlCol="0">
            <a:spAutoFit/>
          </a:bodyPr>
          <a:lstStyle/>
          <a:p>
            <a:r>
              <a:rPr lang="en-US" sz="4400" dirty="0" smtClean="0"/>
              <a:t>Router</a:t>
            </a:r>
            <a:endParaRPr lang="en-US" sz="4400" dirty="0"/>
          </a:p>
        </p:txBody>
      </p:sp>
    </p:spTree>
    <p:extLst>
      <p:ext uri="{BB962C8B-B14F-4D97-AF65-F5344CB8AC3E}">
        <p14:creationId xmlns:p14="http://schemas.microsoft.com/office/powerpoint/2010/main" xmlns="" val="5841778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83948E-6 -3.35907E-6 L 0.00315 -0.22973 " pathEditMode="relative" rAng="0" ptsTypes="AA">
                                      <p:cBhvr>
                                        <p:cTn id="6" dur="1000" fill="hold"/>
                                        <p:tgtEl>
                                          <p:spTgt spid="3"/>
                                        </p:tgtEl>
                                        <p:attrNameLst>
                                          <p:attrName>ppt_x</p:attrName>
                                          <p:attrName>ppt_y</p:attrName>
                                        </p:attrNameLst>
                                      </p:cBhvr>
                                      <p:rCtr x="152" y="-11486"/>
                                    </p:animMotion>
                                  </p:childTnLst>
                                </p:cTn>
                              </p:par>
                              <p:par>
                                <p:cTn id="7" presetID="10" presetClass="exit" presetSubtype="0" fill="hold" nodeType="withEffect">
                                  <p:stCondLst>
                                    <p:cond delay="0"/>
                                  </p:stCondLst>
                                  <p:childTnLst>
                                    <p:animEffect transition="out" filter="fade">
                                      <p:cBhvr>
                                        <p:cTn id="8" dur="500"/>
                                        <p:tgtEl>
                                          <p:spTgt spid="58"/>
                                        </p:tgtEl>
                                      </p:cBhvr>
                                    </p:animEffect>
                                    <p:set>
                                      <p:cBhvr>
                                        <p:cTn id="9" dur="1" fill="hold">
                                          <p:stCondLst>
                                            <p:cond delay="499"/>
                                          </p:stCondLst>
                                        </p:cTn>
                                        <p:tgtEl>
                                          <p:spTgt spid="58"/>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2000: Rack-mounted Servers</a:t>
            </a:r>
            <a:endParaRPr lang="en-US" dirty="0"/>
          </a:p>
        </p:txBody>
      </p:sp>
      <p:pic>
        <p:nvPicPr>
          <p:cNvPr id="5" name="Picture 4"/>
          <p:cNvPicPr>
            <a:picLocks noChangeAspect="1"/>
          </p:cNvPicPr>
          <p:nvPr/>
        </p:nvPicPr>
        <p:blipFill rotWithShape="1">
          <a:blip r:embed="rId2"/>
          <a:srcRect l="10973" t="38808" r="2979" b="18641"/>
          <a:stretch/>
        </p:blipFill>
        <p:spPr>
          <a:xfrm>
            <a:off x="3477429" y="5679792"/>
            <a:ext cx="7856972" cy="2185507"/>
          </a:xfrm>
          <a:prstGeom prst="rect">
            <a:avLst/>
          </a:prstGeom>
        </p:spPr>
      </p:pic>
      <p:pic>
        <p:nvPicPr>
          <p:cNvPr id="2" name="Picture 1"/>
          <p:cNvPicPr>
            <a:picLocks noChangeAspect="1"/>
          </p:cNvPicPr>
          <p:nvPr/>
        </p:nvPicPr>
        <p:blipFill>
          <a:blip r:embed="rId3"/>
          <a:stretch>
            <a:fillRect/>
          </a:stretch>
        </p:blipFill>
        <p:spPr>
          <a:xfrm>
            <a:off x="5353009" y="1952241"/>
            <a:ext cx="4013483" cy="3210786"/>
          </a:xfrm>
          <a:prstGeom prst="rect">
            <a:avLst/>
          </a:prstGeom>
        </p:spPr>
      </p:pic>
      <p:sp>
        <p:nvSpPr>
          <p:cNvPr id="6" name="TextBox 5"/>
          <p:cNvSpPr txBox="1"/>
          <p:nvPr/>
        </p:nvSpPr>
        <p:spPr>
          <a:xfrm>
            <a:off x="2588514" y="1824321"/>
            <a:ext cx="2643021" cy="707886"/>
          </a:xfrm>
          <a:prstGeom prst="rect">
            <a:avLst/>
          </a:prstGeom>
          <a:noFill/>
        </p:spPr>
        <p:txBody>
          <a:bodyPr wrap="none" rtlCol="0">
            <a:spAutoFit/>
          </a:bodyPr>
          <a:lstStyle/>
          <a:p>
            <a:pPr algn="ctr"/>
            <a:r>
              <a:rPr lang="en-US" sz="4000" dirty="0" smtClean="0"/>
              <a:t>Dell Servers</a:t>
            </a:r>
          </a:p>
        </p:txBody>
      </p:sp>
      <p:sp>
        <p:nvSpPr>
          <p:cNvPr id="7" name="TextBox 6"/>
          <p:cNvSpPr txBox="1"/>
          <p:nvPr/>
        </p:nvSpPr>
        <p:spPr>
          <a:xfrm>
            <a:off x="906403" y="5679792"/>
            <a:ext cx="2421356" cy="707886"/>
          </a:xfrm>
          <a:prstGeom prst="rect">
            <a:avLst/>
          </a:prstGeom>
          <a:noFill/>
        </p:spPr>
        <p:txBody>
          <a:bodyPr wrap="none" rtlCol="0">
            <a:spAutoFit/>
          </a:bodyPr>
          <a:lstStyle/>
          <a:p>
            <a:pPr algn="ctr"/>
            <a:r>
              <a:rPr lang="en-US" sz="4000" dirty="0" smtClean="0"/>
              <a:t>HP Servers</a:t>
            </a:r>
          </a:p>
        </p:txBody>
      </p:sp>
    </p:spTree>
    <p:extLst>
      <p:ext uri="{BB962C8B-B14F-4D97-AF65-F5344CB8AC3E}">
        <p14:creationId xmlns:p14="http://schemas.microsoft.com/office/powerpoint/2010/main" xmlns="" val="41865009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2005: The </a:t>
            </a:r>
            <a:r>
              <a:rPr lang="en-US" dirty="0" err="1" smtClean="0"/>
              <a:t>whitebox</a:t>
            </a:r>
            <a:r>
              <a:rPr lang="en-US" dirty="0" smtClean="0"/>
              <a:t> server</a:t>
            </a:r>
            <a:endParaRPr lang="en-US" dirty="0"/>
          </a:p>
        </p:txBody>
      </p:sp>
      <p:pic>
        <p:nvPicPr>
          <p:cNvPr id="4" name="Picture 3"/>
          <p:cNvPicPr>
            <a:picLocks noChangeAspect="1"/>
          </p:cNvPicPr>
          <p:nvPr/>
        </p:nvPicPr>
        <p:blipFill rotWithShape="1">
          <a:blip r:embed="rId3"/>
          <a:srcRect l="1584" t="31668" r="2169" b="30793"/>
          <a:stretch/>
        </p:blipFill>
        <p:spPr>
          <a:xfrm>
            <a:off x="231829" y="2025220"/>
            <a:ext cx="14081068" cy="2059545"/>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xmlns="">
                  <a14:imgLayer r:embed="rId5">
                    <a14:imgEffect>
                      <a14:backgroundRemoval t="908" b="96623" l="4000" r="97969"/>
                    </a14:imgEffect>
                  </a14:imgLayer>
                </a14:imgProps>
              </a:ext>
            </a:extLst>
          </a:blip>
          <a:stretch>
            <a:fillRect/>
          </a:stretch>
        </p:blipFill>
        <p:spPr>
          <a:xfrm>
            <a:off x="4657955" y="6194779"/>
            <a:ext cx="1794276" cy="1544198"/>
          </a:xfrm>
          <a:prstGeom prst="rect">
            <a:avLst/>
          </a:prstGeom>
        </p:spPr>
      </p:pic>
      <p:sp>
        <p:nvSpPr>
          <p:cNvPr id="8" name="Rounded Rectangle 7"/>
          <p:cNvSpPr/>
          <p:nvPr/>
        </p:nvSpPr>
        <p:spPr>
          <a:xfrm rot="697748">
            <a:off x="6675938" y="6422406"/>
            <a:ext cx="1485612" cy="1178939"/>
          </a:xfrm>
          <a:prstGeom prst="roundRect">
            <a:avLst/>
          </a:prstGeom>
          <a:solidFill>
            <a:schemeClr val="tx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DRAM</a:t>
            </a:r>
            <a:endParaRPr lang="en-US" dirty="0"/>
          </a:p>
        </p:txBody>
      </p:sp>
      <p:pic>
        <p:nvPicPr>
          <p:cNvPr id="11" name="Picture 10"/>
          <p:cNvPicPr>
            <a:picLocks noChangeAspect="1"/>
          </p:cNvPicPr>
          <p:nvPr/>
        </p:nvPicPr>
        <p:blipFill>
          <a:blip r:embed="rId6">
            <a:extLst>
              <a:ext uri="{BEBA8EAE-BF5A-486C-A8C5-ECC9F3942E4B}">
                <a14:imgProps xmlns:a14="http://schemas.microsoft.com/office/drawing/2010/main" xmlns="">
                  <a14:imgLayer r:embed="rId7">
                    <a14:imgEffect>
                      <a14:backgroundRemoval t="10000" b="90000" l="10000" r="90000"/>
                    </a14:imgEffect>
                  </a14:imgLayer>
                </a14:imgProps>
              </a:ext>
            </a:extLst>
          </a:blip>
          <a:stretch>
            <a:fillRect/>
          </a:stretch>
        </p:blipFill>
        <p:spPr>
          <a:xfrm>
            <a:off x="7757115" y="5923049"/>
            <a:ext cx="2711559" cy="2169247"/>
          </a:xfrm>
          <a:prstGeom prst="rect">
            <a:avLst/>
          </a:prstGeom>
        </p:spPr>
      </p:pic>
      <p:sp>
        <p:nvSpPr>
          <p:cNvPr id="17" name="Rounded Rectangle 16"/>
          <p:cNvSpPr/>
          <p:nvPr/>
        </p:nvSpPr>
        <p:spPr>
          <a:xfrm>
            <a:off x="3689778" y="5974538"/>
            <a:ext cx="7396719" cy="2006200"/>
          </a:xfrm>
          <a:prstGeom prst="roundRect">
            <a:avLst/>
          </a:prstGeom>
          <a:noFill/>
          <a:ln w="76200" cmpd="sng">
            <a:solidFill>
              <a:schemeClr val="tx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8"/>
          <a:stretch>
            <a:fillRect/>
          </a:stretch>
        </p:blipFill>
        <p:spPr>
          <a:xfrm>
            <a:off x="6282678" y="4251199"/>
            <a:ext cx="2205427" cy="1314774"/>
          </a:xfrm>
          <a:prstGeom prst="rect">
            <a:avLst/>
          </a:prstGeom>
        </p:spPr>
      </p:pic>
      <p:sp>
        <p:nvSpPr>
          <p:cNvPr id="19" name="TextBox 18"/>
          <p:cNvSpPr txBox="1"/>
          <p:nvPr/>
        </p:nvSpPr>
        <p:spPr>
          <a:xfrm>
            <a:off x="3778946" y="5540225"/>
            <a:ext cx="1686880" cy="461665"/>
          </a:xfrm>
          <a:prstGeom prst="rect">
            <a:avLst/>
          </a:prstGeom>
          <a:noFill/>
        </p:spPr>
        <p:txBody>
          <a:bodyPr wrap="none" rtlCol="0">
            <a:spAutoFit/>
          </a:bodyPr>
          <a:lstStyle/>
          <a:p>
            <a:r>
              <a:rPr lang="en-US" sz="2400" dirty="0" smtClean="0"/>
              <a:t>Sheet metal</a:t>
            </a:r>
            <a:endParaRPr lang="en-US" sz="2400" dirty="0"/>
          </a:p>
        </p:txBody>
      </p:sp>
    </p:spTree>
    <p:extLst>
      <p:ext uri="{BB962C8B-B14F-4D97-AF65-F5344CB8AC3E}">
        <p14:creationId xmlns:p14="http://schemas.microsoft.com/office/powerpoint/2010/main" xmlns="" val="12782907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6882E-6 4.10869E-6 L 0.00358 0.20832 " pathEditMode="relative" rAng="0" ptsTypes="AA">
                                      <p:cBhvr>
                                        <p:cTn id="22" dur="1000" fill="hold"/>
                                        <p:tgtEl>
                                          <p:spTgt spid="12"/>
                                        </p:tgtEl>
                                        <p:attrNameLst>
                                          <p:attrName>ppt_x</p:attrName>
                                          <p:attrName>ppt_y</p:attrName>
                                        </p:attrNameLst>
                                      </p:cBhvr>
                                      <p:rCtr x="174" y="10407"/>
                                    </p:animMotion>
                                  </p:childTnLst>
                                </p:cTn>
                              </p:par>
                              <p:par>
                                <p:cTn id="23" presetID="6" presetClass="emph" presetSubtype="0" fill="hold" nodeType="withEffect">
                                  <p:stCondLst>
                                    <p:cond delay="0"/>
                                  </p:stCondLst>
                                  <p:childTnLst>
                                    <p:animScale>
                                      <p:cBhvr>
                                        <p:cTn id="24" dur="1000" fill="hold"/>
                                        <p:tgtEl>
                                          <p:spTgt spid="12"/>
                                        </p:tgtEl>
                                      </p:cBhvr>
                                      <p:by x="25000" y="25000"/>
                                    </p:animScale>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Dell Stock Price</a:t>
            </a:r>
            <a:endParaRPr lang="en-US" dirty="0"/>
          </a:p>
        </p:txBody>
      </p:sp>
      <p:pic>
        <p:nvPicPr>
          <p:cNvPr id="6" name="Picture 5" descr="Screen Shot 2014-03-23 at 6.01.34 PM.png"/>
          <p:cNvPicPr>
            <a:picLocks noChangeAspect="1"/>
          </p:cNvPicPr>
          <p:nvPr/>
        </p:nvPicPr>
        <p:blipFill rotWithShape="1">
          <a:blip r:embed="rId3">
            <a:extLst>
              <a:ext uri="{28A0092B-C50C-407E-A947-70E740481C1C}">
                <a14:useLocalDpi xmlns:a14="http://schemas.microsoft.com/office/drawing/2010/main" xmlns="" val="0"/>
              </a:ext>
            </a:extLst>
          </a:blip>
          <a:srcRect l="669"/>
          <a:stretch/>
        </p:blipFill>
        <p:spPr>
          <a:xfrm>
            <a:off x="321937" y="2300994"/>
            <a:ext cx="13913103" cy="4924577"/>
          </a:xfrm>
          <a:prstGeom prst="rect">
            <a:avLst/>
          </a:prstGeom>
        </p:spPr>
      </p:pic>
      <p:sp>
        <p:nvSpPr>
          <p:cNvPr id="3" name="TextBox 2"/>
          <p:cNvSpPr txBox="1"/>
          <p:nvPr/>
        </p:nvSpPr>
        <p:spPr>
          <a:xfrm>
            <a:off x="13003370" y="7761747"/>
            <a:ext cx="1627030" cy="369332"/>
          </a:xfrm>
          <a:prstGeom prst="rect">
            <a:avLst/>
          </a:prstGeom>
          <a:noFill/>
        </p:spPr>
        <p:txBody>
          <a:bodyPr wrap="none" rtlCol="0">
            <a:spAutoFit/>
          </a:bodyPr>
          <a:lstStyle/>
          <a:p>
            <a:r>
              <a:rPr lang="en-US" dirty="0" smtClean="0"/>
              <a:t>Google Finance</a:t>
            </a:r>
            <a:endParaRPr lang="en-US" dirty="0"/>
          </a:p>
        </p:txBody>
      </p:sp>
      <p:sp>
        <p:nvSpPr>
          <p:cNvPr id="4" name="TextBox 3"/>
          <p:cNvSpPr txBox="1"/>
          <p:nvPr/>
        </p:nvSpPr>
        <p:spPr>
          <a:xfrm>
            <a:off x="388280" y="2165731"/>
            <a:ext cx="964627" cy="707886"/>
          </a:xfrm>
          <a:prstGeom prst="rect">
            <a:avLst/>
          </a:prstGeom>
          <a:noFill/>
        </p:spPr>
        <p:txBody>
          <a:bodyPr wrap="none" rtlCol="0">
            <a:spAutoFit/>
          </a:bodyPr>
          <a:lstStyle/>
          <a:p>
            <a:r>
              <a:rPr lang="en-US" sz="4000" dirty="0" smtClean="0">
                <a:solidFill>
                  <a:srgbClr val="C0504D"/>
                </a:solidFill>
              </a:rPr>
              <a:t>$42</a:t>
            </a:r>
            <a:endParaRPr lang="en-US" sz="4000" dirty="0">
              <a:solidFill>
                <a:srgbClr val="C0504D"/>
              </a:solidFill>
            </a:endParaRPr>
          </a:p>
        </p:txBody>
      </p:sp>
      <p:sp>
        <p:nvSpPr>
          <p:cNvPr id="7" name="TextBox 6"/>
          <p:cNvSpPr txBox="1"/>
          <p:nvPr/>
        </p:nvSpPr>
        <p:spPr>
          <a:xfrm>
            <a:off x="13041671" y="5596241"/>
            <a:ext cx="964627" cy="707886"/>
          </a:xfrm>
          <a:prstGeom prst="rect">
            <a:avLst/>
          </a:prstGeom>
          <a:noFill/>
        </p:spPr>
        <p:txBody>
          <a:bodyPr wrap="none" rtlCol="0">
            <a:spAutoFit/>
          </a:bodyPr>
          <a:lstStyle/>
          <a:p>
            <a:r>
              <a:rPr lang="en-US" sz="4000" dirty="0" smtClean="0">
                <a:solidFill>
                  <a:srgbClr val="C0504D"/>
                </a:solidFill>
              </a:rPr>
              <a:t>$14</a:t>
            </a:r>
            <a:endParaRPr lang="en-US" sz="4000" dirty="0">
              <a:solidFill>
                <a:srgbClr val="C0504D"/>
              </a:solidFill>
            </a:endParaRPr>
          </a:p>
        </p:txBody>
      </p:sp>
      <p:sp>
        <p:nvSpPr>
          <p:cNvPr id="5" name="TextBox 4"/>
          <p:cNvSpPr txBox="1"/>
          <p:nvPr/>
        </p:nvSpPr>
        <p:spPr>
          <a:xfrm>
            <a:off x="353956" y="6512979"/>
            <a:ext cx="1224614" cy="707886"/>
          </a:xfrm>
          <a:prstGeom prst="rect">
            <a:avLst/>
          </a:prstGeom>
          <a:solidFill>
            <a:srgbClr val="FFFFFF"/>
          </a:solidFill>
        </p:spPr>
        <p:txBody>
          <a:bodyPr wrap="none" rtlCol="0">
            <a:spAutoFit/>
          </a:bodyPr>
          <a:lstStyle/>
          <a:p>
            <a:r>
              <a:rPr lang="en-US" sz="4000" dirty="0" smtClean="0">
                <a:solidFill>
                  <a:schemeClr val="bg1"/>
                </a:solidFill>
              </a:rPr>
              <a:t>2005</a:t>
            </a:r>
            <a:endParaRPr lang="en-US" sz="4000" dirty="0">
              <a:solidFill>
                <a:schemeClr val="bg1"/>
              </a:solidFill>
            </a:endParaRPr>
          </a:p>
        </p:txBody>
      </p:sp>
      <p:sp>
        <p:nvSpPr>
          <p:cNvPr id="8" name="TextBox 7"/>
          <p:cNvSpPr txBox="1"/>
          <p:nvPr/>
        </p:nvSpPr>
        <p:spPr>
          <a:xfrm>
            <a:off x="13003370" y="6517685"/>
            <a:ext cx="1224614" cy="707886"/>
          </a:xfrm>
          <a:prstGeom prst="rect">
            <a:avLst/>
          </a:prstGeom>
          <a:solidFill>
            <a:srgbClr val="FFFFFF"/>
          </a:solidFill>
        </p:spPr>
        <p:txBody>
          <a:bodyPr wrap="none" rtlCol="0">
            <a:spAutoFit/>
          </a:bodyPr>
          <a:lstStyle/>
          <a:p>
            <a:r>
              <a:rPr lang="en-US" sz="4000" dirty="0" smtClean="0">
                <a:solidFill>
                  <a:schemeClr val="bg1"/>
                </a:solidFill>
              </a:rPr>
              <a:t>2013</a:t>
            </a:r>
            <a:endParaRPr lang="en-US" sz="4000" dirty="0">
              <a:solidFill>
                <a:schemeClr val="bg1"/>
              </a:solidFill>
            </a:endParaRPr>
          </a:p>
        </p:txBody>
      </p:sp>
      <p:cxnSp>
        <p:nvCxnSpPr>
          <p:cNvPr id="10" name="Straight Arrow Connector 9"/>
          <p:cNvCxnSpPr>
            <a:stCxn id="4" idx="3"/>
            <a:endCxn id="7" idx="1"/>
          </p:cNvCxnSpPr>
          <p:nvPr/>
        </p:nvCxnSpPr>
        <p:spPr>
          <a:xfrm>
            <a:off x="1352907" y="2519674"/>
            <a:ext cx="11688764" cy="343051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4740135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90240" y="0"/>
            <a:ext cx="8229600" cy="8229600"/>
          </a:xfrm>
          <a:prstGeom prst="rect">
            <a:avLst/>
          </a:prstGeom>
        </p:spPr>
      </p:pic>
    </p:spTree>
    <p:extLst>
      <p:ext uri="{BB962C8B-B14F-4D97-AF65-F5344CB8AC3E}">
        <p14:creationId xmlns:p14="http://schemas.microsoft.com/office/powerpoint/2010/main" xmlns="" val="21440622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8959" t="21038" b="12785"/>
          <a:stretch/>
        </p:blipFill>
        <p:spPr>
          <a:xfrm>
            <a:off x="929417" y="1477818"/>
            <a:ext cx="12626832" cy="5155406"/>
          </a:xfrm>
          <a:prstGeom prst="rect">
            <a:avLst/>
          </a:prstGeom>
        </p:spPr>
      </p:pic>
    </p:spTree>
    <p:extLst>
      <p:ext uri="{BB962C8B-B14F-4D97-AF65-F5344CB8AC3E}">
        <p14:creationId xmlns:p14="http://schemas.microsoft.com/office/powerpoint/2010/main" xmlns="" val="17772818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Industry</a:t>
            </a:r>
            <a:endParaRPr lang="en-US" dirty="0"/>
          </a:p>
        </p:txBody>
      </p:sp>
      <p:pic>
        <p:nvPicPr>
          <p:cNvPr id="8" name="Picture 7"/>
          <p:cNvPicPr>
            <a:picLocks noChangeAspect="1"/>
          </p:cNvPicPr>
          <p:nvPr/>
        </p:nvPicPr>
        <p:blipFill>
          <a:blip r:embed="rId2">
            <a:extLst>
              <a:ext uri="{BEBA8EAE-BF5A-486C-A8C5-ECC9F3942E4B}">
                <a14:imgProps xmlns:a14="http://schemas.microsoft.com/office/drawing/2010/main" xmlns="">
                  <a14:imgLayer r:embed="rId3">
                    <a14:imgEffect>
                      <a14:backgroundRemoval t="2058" b="94741" l="6563" r="96042"/>
                    </a14:imgEffect>
                  </a14:imgLayer>
                </a14:imgProps>
              </a:ext>
              <a:ext uri="{28A0092B-C50C-407E-A947-70E740481C1C}">
                <a14:useLocalDpi xmlns:a14="http://schemas.microsoft.com/office/drawing/2010/main" xmlns="" val="0"/>
              </a:ext>
            </a:extLst>
          </a:blip>
          <a:srcRect l="6149" t="1500" r="3650" b="5499"/>
          <a:stretch>
            <a:fillRect/>
          </a:stretch>
        </p:blipFill>
        <p:spPr bwMode="auto">
          <a:xfrm>
            <a:off x="892213" y="2115041"/>
            <a:ext cx="3983862" cy="4210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ounded Rectangle 4"/>
          <p:cNvSpPr/>
          <p:nvPr/>
        </p:nvSpPr>
        <p:spPr bwMode="auto">
          <a:xfrm>
            <a:off x="1388566" y="3648473"/>
            <a:ext cx="2370901" cy="115824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2000" dirty="0" smtClean="0"/>
              <a:t>Specialized</a:t>
            </a:r>
          </a:p>
          <a:p>
            <a:pPr algn="ctr" eaLnBrk="1" fontAlgn="auto" hangingPunct="1">
              <a:spcBef>
                <a:spcPts val="0"/>
              </a:spcBef>
              <a:spcAft>
                <a:spcPts val="0"/>
              </a:spcAft>
              <a:defRPr/>
            </a:pPr>
            <a:r>
              <a:rPr lang="en-US" sz="2000" dirty="0" smtClean="0"/>
              <a:t>Operating System</a:t>
            </a:r>
            <a:endParaRPr lang="en-US" sz="1800" dirty="0" smtClean="0"/>
          </a:p>
        </p:txBody>
      </p:sp>
      <p:sp>
        <p:nvSpPr>
          <p:cNvPr id="6" name="Rounded Rectangle 5"/>
          <p:cNvSpPr/>
          <p:nvPr/>
        </p:nvSpPr>
        <p:spPr bwMode="auto">
          <a:xfrm>
            <a:off x="1388566" y="4913393"/>
            <a:ext cx="2370901" cy="100584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2000" smtClean="0"/>
              <a:t>Specialized</a:t>
            </a:r>
          </a:p>
          <a:p>
            <a:pPr algn="ctr" eaLnBrk="1" fontAlgn="auto" hangingPunct="1">
              <a:spcBef>
                <a:spcPts val="0"/>
              </a:spcBef>
              <a:spcAft>
                <a:spcPts val="0"/>
              </a:spcAft>
              <a:defRPr/>
            </a:pPr>
            <a:r>
              <a:rPr lang="en-US" sz="2000" smtClean="0"/>
              <a:t>Hardware</a:t>
            </a:r>
            <a:endParaRPr lang="en-US" sz="1800" smtClean="0"/>
          </a:p>
        </p:txBody>
      </p:sp>
      <p:sp>
        <p:nvSpPr>
          <p:cNvPr id="7" name="Rounded Rectangle 6"/>
          <p:cNvSpPr/>
          <p:nvPr/>
        </p:nvSpPr>
        <p:spPr bwMode="auto">
          <a:xfrm>
            <a:off x="1388566" y="2657873"/>
            <a:ext cx="2370901" cy="88392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2000" dirty="0" smtClean="0"/>
              <a:t>Specialized</a:t>
            </a:r>
          </a:p>
          <a:p>
            <a:pPr algn="ctr" eaLnBrk="1" fontAlgn="auto" hangingPunct="1">
              <a:spcBef>
                <a:spcPts val="0"/>
              </a:spcBef>
              <a:spcAft>
                <a:spcPts val="0"/>
              </a:spcAft>
              <a:defRPr/>
            </a:pPr>
            <a:r>
              <a:rPr lang="en-US" sz="2000" dirty="0" smtClean="0"/>
              <a:t>Applications</a:t>
            </a:r>
            <a:endParaRPr lang="en-US" sz="1800" dirty="0" smtClean="0"/>
          </a:p>
        </p:txBody>
      </p:sp>
      <p:grpSp>
        <p:nvGrpSpPr>
          <p:cNvPr id="9" name="Group 47"/>
          <p:cNvGrpSpPr>
            <a:grpSpLocks/>
          </p:cNvGrpSpPr>
          <p:nvPr/>
        </p:nvGrpSpPr>
        <p:grpSpPr bwMode="auto">
          <a:xfrm>
            <a:off x="9067800" y="2355714"/>
            <a:ext cx="3657600" cy="685800"/>
            <a:chOff x="5334000" y="1371600"/>
            <a:chExt cx="3657600" cy="685800"/>
          </a:xfrm>
        </p:grpSpPr>
        <p:sp>
          <p:nvSpPr>
            <p:cNvPr id="10" name="Rounded Rectangle 9"/>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1" name="Rounded Rectangle 10"/>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2" name="Rounded Rectangle 11"/>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3" name="Rounded Rectangle 12"/>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4" name="Rounded Rectangle 13"/>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5" name="Rounded Rectangle 14"/>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6" name="Rounded Rectangle 15"/>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7" name="Rounded Rectangle 16"/>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8" name="Rounded Rectangle 17"/>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9" name="Rounded Rectangle 18"/>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20" name="Rounded Rectangle 19"/>
            <p:cNvSpPr/>
            <p:nvPr/>
          </p:nvSpPr>
          <p:spPr bwMode="auto">
            <a:xfrm>
              <a:off x="5334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grpSp>
      <p:grpSp>
        <p:nvGrpSpPr>
          <p:cNvPr id="24" name="Group 51"/>
          <p:cNvGrpSpPr>
            <a:grpSpLocks/>
          </p:cNvGrpSpPr>
          <p:nvPr/>
        </p:nvGrpSpPr>
        <p:grpSpPr bwMode="auto">
          <a:xfrm>
            <a:off x="9677400" y="4652826"/>
            <a:ext cx="2590800" cy="369445"/>
            <a:chOff x="6019800" y="3200400"/>
            <a:chExt cx="2590800" cy="369332"/>
          </a:xfrm>
        </p:grpSpPr>
        <p:cxnSp>
          <p:nvCxnSpPr>
            <p:cNvPr id="25" name="Straight Connector 24"/>
            <p:cNvCxnSpPr/>
            <p:nvPr/>
          </p:nvCxnSpPr>
          <p:spPr>
            <a:xfrm>
              <a:off x="6019800" y="3427343"/>
              <a:ext cx="25908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3"/>
            <p:cNvSpPr txBox="1">
              <a:spLocks noChangeArrowheads="1"/>
            </p:cNvSpPr>
            <p:nvPr/>
          </p:nvSpPr>
          <p:spPr bwMode="auto">
            <a:xfrm>
              <a:off x="6453791" y="3200400"/>
              <a:ext cx="1775809" cy="3693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latin typeface="Arial" charset="0"/>
                </a:rPr>
                <a:t>Open Interface</a:t>
              </a:r>
            </a:p>
          </p:txBody>
        </p:sp>
      </p:grpSp>
      <p:grpSp>
        <p:nvGrpSpPr>
          <p:cNvPr id="27" name="Group 57"/>
          <p:cNvGrpSpPr>
            <a:grpSpLocks/>
          </p:cNvGrpSpPr>
          <p:nvPr/>
        </p:nvGrpSpPr>
        <p:grpSpPr bwMode="auto">
          <a:xfrm>
            <a:off x="9067800" y="3270114"/>
            <a:ext cx="3505200" cy="1295400"/>
            <a:chOff x="5334000" y="1828800"/>
            <a:chExt cx="3505200" cy="1295400"/>
          </a:xfrm>
        </p:grpSpPr>
        <p:sp>
          <p:nvSpPr>
            <p:cNvPr id="28" name="Rounded Rectangle 27"/>
            <p:cNvSpPr/>
            <p:nvPr/>
          </p:nvSpPr>
          <p:spPr bwMode="auto">
            <a:xfrm>
              <a:off x="6934200" y="2286000"/>
              <a:ext cx="762000"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a:solidFill>
                    <a:srgbClr val="FFFFFF"/>
                  </a:solidFill>
                </a:rPr>
                <a:t>Linux</a:t>
              </a:r>
            </a:p>
          </p:txBody>
        </p:sp>
        <p:sp>
          <p:nvSpPr>
            <p:cNvPr id="29" name="Rounded Rectangle 28"/>
            <p:cNvSpPr/>
            <p:nvPr/>
          </p:nvSpPr>
          <p:spPr bwMode="auto">
            <a:xfrm>
              <a:off x="8077200" y="2286000"/>
              <a:ext cx="762000" cy="838200"/>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a:solidFill>
                    <a:srgbClr val="FFFFFF"/>
                  </a:solidFill>
                </a:rPr>
                <a:t>Mac</a:t>
              </a:r>
            </a:p>
            <a:p>
              <a:pPr algn="ctr" fontAlgn="auto">
                <a:spcBef>
                  <a:spcPts val="0"/>
                </a:spcBef>
                <a:spcAft>
                  <a:spcPts val="0"/>
                </a:spcAft>
                <a:defRPr/>
              </a:pPr>
              <a:r>
                <a:rPr lang="en-US" sz="1600">
                  <a:solidFill>
                    <a:srgbClr val="FFFFFF"/>
                  </a:solidFill>
                </a:rPr>
                <a:t>OS</a:t>
              </a:r>
            </a:p>
          </p:txBody>
        </p:sp>
        <p:sp>
          <p:nvSpPr>
            <p:cNvPr id="30" name="Rounded Rectangle 29"/>
            <p:cNvSpPr/>
            <p:nvPr/>
          </p:nvSpPr>
          <p:spPr bwMode="auto">
            <a:xfrm>
              <a:off x="5334000" y="2286000"/>
              <a:ext cx="1219200" cy="838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a:solidFill>
                    <a:srgbClr val="FFFFFF"/>
                  </a:solidFill>
                </a:rPr>
                <a:t>Windows</a:t>
              </a:r>
            </a:p>
            <a:p>
              <a:pPr algn="ctr" fontAlgn="auto">
                <a:spcBef>
                  <a:spcPts val="0"/>
                </a:spcBef>
                <a:spcAft>
                  <a:spcPts val="0"/>
                </a:spcAft>
                <a:defRPr/>
              </a:pPr>
              <a:r>
                <a:rPr lang="en-US">
                  <a:solidFill>
                    <a:srgbClr val="FFFFFF"/>
                  </a:solidFill>
                </a:rPr>
                <a:t>(OS)</a:t>
              </a:r>
            </a:p>
          </p:txBody>
        </p:sp>
        <p:sp>
          <p:nvSpPr>
            <p:cNvPr id="31" name="TextBox 23"/>
            <p:cNvSpPr txBox="1">
              <a:spLocks noChangeArrowheads="1"/>
            </p:cNvSpPr>
            <p:nvPr/>
          </p:nvSpPr>
          <p:spPr bwMode="auto">
            <a:xfrm>
              <a:off x="6553200" y="2526268"/>
              <a:ext cx="38991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rPr>
                <a:t>or</a:t>
              </a:r>
            </a:p>
          </p:txBody>
        </p:sp>
        <p:sp>
          <p:nvSpPr>
            <p:cNvPr id="32" name="TextBox 24"/>
            <p:cNvSpPr txBox="1">
              <a:spLocks noChangeArrowheads="1"/>
            </p:cNvSpPr>
            <p:nvPr/>
          </p:nvSpPr>
          <p:spPr bwMode="auto">
            <a:xfrm>
              <a:off x="7696200" y="2514600"/>
              <a:ext cx="38991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rPr>
                <a:t>or</a:t>
              </a:r>
            </a:p>
          </p:txBody>
        </p:sp>
        <p:grpSp>
          <p:nvGrpSpPr>
            <p:cNvPr id="33" name="Group 52"/>
            <p:cNvGrpSpPr>
              <a:grpSpLocks/>
            </p:cNvGrpSpPr>
            <p:nvPr/>
          </p:nvGrpSpPr>
          <p:grpSpPr bwMode="auto">
            <a:xfrm>
              <a:off x="5943600" y="1828800"/>
              <a:ext cx="2590800" cy="369332"/>
              <a:chOff x="6019800" y="3200400"/>
              <a:chExt cx="2590800" cy="369332"/>
            </a:xfrm>
          </p:grpSpPr>
          <p:cxnSp>
            <p:nvCxnSpPr>
              <p:cNvPr id="34" name="Straight Connector 33"/>
              <p:cNvCxnSpPr/>
              <p:nvPr/>
            </p:nvCxnSpPr>
            <p:spPr>
              <a:xfrm>
                <a:off x="6019800" y="3427413"/>
                <a:ext cx="2590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TextBox 23"/>
              <p:cNvSpPr txBox="1">
                <a:spLocks noChangeArrowheads="1"/>
              </p:cNvSpPr>
              <p:nvPr/>
            </p:nvSpPr>
            <p:spPr bwMode="auto">
              <a:xfrm>
                <a:off x="6453791" y="3200400"/>
                <a:ext cx="1775809" cy="3693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latin typeface="Arial" charset="0"/>
                  </a:rPr>
                  <a:t>Open Interface</a:t>
                </a:r>
              </a:p>
            </p:txBody>
          </p:sp>
        </p:grpSp>
      </p:grpSp>
      <p:grpSp>
        <p:nvGrpSpPr>
          <p:cNvPr id="37" name="Group 36"/>
          <p:cNvGrpSpPr/>
          <p:nvPr/>
        </p:nvGrpSpPr>
        <p:grpSpPr>
          <a:xfrm>
            <a:off x="8617670" y="5174717"/>
            <a:ext cx="3498130" cy="1150542"/>
            <a:chOff x="7855670" y="5174717"/>
            <a:chExt cx="3498130" cy="1150542"/>
          </a:xfrm>
        </p:grpSpPr>
        <p:sp>
          <p:nvSpPr>
            <p:cNvPr id="22" name="Rounded Rectangle 21"/>
            <p:cNvSpPr/>
            <p:nvPr/>
          </p:nvSpPr>
          <p:spPr bwMode="auto">
            <a:xfrm>
              <a:off x="9067800" y="5174717"/>
              <a:ext cx="2286000" cy="838456"/>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2000" smtClean="0"/>
                <a:t>Microprocessor</a:t>
              </a:r>
              <a:endParaRPr lang="en-US" sz="1800" smtClean="0"/>
            </a:p>
          </p:txBody>
        </p:sp>
        <p:pic>
          <p:nvPicPr>
            <p:cNvPr id="3" name="Picture 2"/>
            <p:cNvPicPr>
              <a:picLocks noChangeAspect="1"/>
            </p:cNvPicPr>
            <p:nvPr/>
          </p:nvPicPr>
          <p:blipFill>
            <a:blip r:embed="rId4">
              <a:extLst>
                <a:ext uri="{BEBA8EAE-BF5A-486C-A8C5-ECC9F3942E4B}">
                  <a14:imgProps xmlns:a14="http://schemas.microsoft.com/office/drawing/2010/main" xmlns="">
                    <a14:imgLayer r:embed="rId5">
                      <a14:imgEffect>
                        <a14:backgroundRemoval t="908" b="96623" l="4000" r="97969"/>
                      </a14:imgEffect>
                    </a14:imgLayer>
                  </a14:imgProps>
                </a:ext>
              </a:extLst>
            </a:blip>
            <a:stretch>
              <a:fillRect/>
            </a:stretch>
          </p:blipFill>
          <p:spPr>
            <a:xfrm>
              <a:off x="7855670" y="5282070"/>
              <a:ext cx="1212130" cy="1043189"/>
            </a:xfrm>
            <a:prstGeom prst="rect">
              <a:avLst/>
            </a:prstGeom>
          </p:spPr>
        </p:pic>
      </p:grpSp>
      <p:cxnSp>
        <p:nvCxnSpPr>
          <p:cNvPr id="39" name="Straight Arrow Connector 38"/>
          <p:cNvCxnSpPr/>
          <p:nvPr/>
        </p:nvCxnSpPr>
        <p:spPr>
          <a:xfrm flipV="1">
            <a:off x="5769504" y="4084007"/>
            <a:ext cx="1653122" cy="10948"/>
          </a:xfrm>
          <a:prstGeom prst="straightConnector1">
            <a:avLst/>
          </a:prstGeom>
          <a:ln w="76200" cmpd="sng">
            <a:solidFill>
              <a:schemeClr val="tx1"/>
            </a:solidFill>
            <a:tailEnd type="arrow"/>
          </a:ln>
          <a:effectLst>
            <a:outerShdw blurRad="50800" dist="38100" dir="822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7270160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8497662" y="5174717"/>
            <a:ext cx="3618138" cy="1435586"/>
            <a:chOff x="8497662" y="5174717"/>
            <a:chExt cx="3618138" cy="1435586"/>
          </a:xfrm>
        </p:grpSpPr>
        <p:pic>
          <p:nvPicPr>
            <p:cNvPr id="4" name="Picture 3"/>
            <p:cNvPicPr>
              <a:picLocks noChangeAspect="1"/>
            </p:cNvPicPr>
            <p:nvPr/>
          </p:nvPicPr>
          <p:blipFill>
            <a:blip r:embed="rId2">
              <a:extLst>
                <a:ext uri="{BEBA8EAE-BF5A-486C-A8C5-ECC9F3942E4B}">
                  <a14:imgProps xmlns:a14="http://schemas.microsoft.com/office/drawing/2010/main" xmlns="">
                    <a14:imgLayer r:embed="rId3">
                      <a14:imgEffect>
                        <a14:backgroundRemoval t="6364" b="90000" l="5911" r="89936">
                          <a14:foregroundMark x1="22684" y1="33455" x2="22684" y2="33455"/>
                          <a14:foregroundMark x1="27796" y1="35455" x2="27796" y2="35455"/>
                          <a14:foregroundMark x1="33227" y1="37091" x2="33227" y2="37091"/>
                          <a14:foregroundMark x1="39457" y1="37636" x2="39457" y2="37636"/>
                          <a14:foregroundMark x1="44569" y1="39273" x2="44569" y2="39273"/>
                          <a14:foregroundMark x1="49201" y1="39273" x2="49201" y2="39273"/>
                          <a14:foregroundMark x1="54633" y1="39273" x2="54633" y2="39273"/>
                          <a14:foregroundMark x1="59105" y1="40000" x2="59105" y2="40000"/>
                          <a14:foregroundMark x1="57029" y1="37636" x2="57029" y2="37636"/>
                          <a14:foregroundMark x1="61821" y1="39091" x2="61821" y2="39091"/>
                          <a14:foregroundMark x1="24601" y1="65273" x2="24601" y2="65273"/>
                          <a14:foregroundMark x1="27316" y1="61455" x2="27316" y2="61455"/>
                          <a14:foregroundMark x1="20767" y1="61091" x2="20767" y2="61091"/>
                          <a14:foregroundMark x1="32428" y1="63636" x2="32428" y2="63636"/>
                          <a14:foregroundMark x1="35942" y1="64364" x2="35942" y2="64364"/>
                          <a14:foregroundMark x1="39617" y1="64364" x2="39617" y2="64364"/>
                          <a14:foregroundMark x1="45687" y1="64182" x2="45687" y2="64182"/>
                          <a14:foregroundMark x1="49521" y1="63636" x2="49521" y2="63636"/>
                          <a14:foregroundMark x1="52556" y1="64000" x2="52556" y2="64000"/>
                          <a14:foregroundMark x1="56070" y1="62909" x2="56070" y2="62909"/>
                          <a14:foregroundMark x1="59265" y1="62909" x2="59265" y2="62909"/>
                          <a14:foregroundMark x1="65176" y1="62909" x2="65176" y2="62909"/>
                          <a14:foregroundMark x1="36422" y1="71091" x2="36422" y2="71091"/>
                          <a14:foregroundMark x1="48083" y1="72545" x2="48083" y2="72545"/>
                          <a14:foregroundMark x1="41693" y1="63273" x2="41693" y2="63273"/>
                          <a14:foregroundMark x1="46805" y1="70182" x2="46805" y2="70182"/>
                          <a14:foregroundMark x1="49361" y1="72909" x2="49361" y2="72909"/>
                          <a14:foregroundMark x1="48562" y1="69273" x2="48562" y2="69273"/>
                          <a14:foregroundMark x1="30351" y1="61273" x2="30351" y2="61273"/>
                          <a14:backgroundMark x1="49840" y1="71091" x2="49840" y2="71091"/>
                        </a14:backgroundRemoval>
                      </a14:imgEffect>
                    </a14:imgLayer>
                  </a14:imgProps>
                </a:ext>
              </a:extLst>
            </a:blip>
            <a:stretch>
              <a:fillRect/>
            </a:stretch>
          </p:blipFill>
          <p:spPr>
            <a:xfrm>
              <a:off x="8497662" y="5293642"/>
              <a:ext cx="1498600" cy="131666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4" name="Rounded Rectangle 33"/>
            <p:cNvSpPr/>
            <p:nvPr/>
          </p:nvSpPr>
          <p:spPr bwMode="auto">
            <a:xfrm>
              <a:off x="9829800" y="5174717"/>
              <a:ext cx="2286000" cy="838456"/>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2000" dirty="0" smtClean="0"/>
                <a:t>Switch Chips</a:t>
              </a:r>
              <a:endParaRPr lang="en-US" sz="1800" dirty="0" smtClean="0"/>
            </a:p>
          </p:txBody>
        </p:sp>
      </p:grpSp>
      <p:sp>
        <p:nvSpPr>
          <p:cNvPr id="2" name="Title 1"/>
          <p:cNvSpPr>
            <a:spLocks noGrp="1"/>
          </p:cNvSpPr>
          <p:nvPr>
            <p:ph type="title"/>
          </p:nvPr>
        </p:nvSpPr>
        <p:spPr/>
        <p:txBody>
          <a:bodyPr/>
          <a:lstStyle/>
          <a:p>
            <a:r>
              <a:rPr lang="en-US" dirty="0" smtClean="0"/>
              <a:t>Networking Industry</a:t>
            </a:r>
            <a:endParaRPr lang="en-US" dirty="0"/>
          </a:p>
        </p:txBody>
      </p:sp>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75826" y="2299306"/>
            <a:ext cx="8103303" cy="4861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ounded Rectangle 4"/>
          <p:cNvSpPr/>
          <p:nvPr/>
        </p:nvSpPr>
        <p:spPr bwMode="auto">
          <a:xfrm>
            <a:off x="2172269" y="4255662"/>
            <a:ext cx="3048000" cy="115824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2000" dirty="0" smtClean="0"/>
              <a:t>Specialized</a:t>
            </a:r>
          </a:p>
          <a:p>
            <a:pPr algn="ctr" eaLnBrk="1" fontAlgn="auto" hangingPunct="1">
              <a:spcBef>
                <a:spcPts val="0"/>
              </a:spcBef>
              <a:spcAft>
                <a:spcPts val="0"/>
              </a:spcAft>
              <a:defRPr/>
            </a:pPr>
            <a:r>
              <a:rPr lang="en-US" sz="2000" dirty="0" smtClean="0"/>
              <a:t>Operating System</a:t>
            </a:r>
            <a:endParaRPr lang="en-US" sz="1800" dirty="0" smtClean="0"/>
          </a:p>
        </p:txBody>
      </p:sp>
      <p:sp>
        <p:nvSpPr>
          <p:cNvPr id="6" name="Rounded Rectangle 5"/>
          <p:cNvSpPr/>
          <p:nvPr/>
        </p:nvSpPr>
        <p:spPr bwMode="auto">
          <a:xfrm>
            <a:off x="2172269" y="5505342"/>
            <a:ext cx="3048000" cy="100584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2000" smtClean="0"/>
              <a:t>Specialized</a:t>
            </a:r>
          </a:p>
          <a:p>
            <a:pPr algn="ctr" eaLnBrk="1" fontAlgn="auto" hangingPunct="1">
              <a:spcBef>
                <a:spcPts val="0"/>
              </a:spcBef>
              <a:spcAft>
                <a:spcPts val="0"/>
              </a:spcAft>
              <a:defRPr/>
            </a:pPr>
            <a:r>
              <a:rPr lang="en-US" sz="2000" smtClean="0"/>
              <a:t>Hardware</a:t>
            </a:r>
            <a:endParaRPr lang="en-US" sz="1800" smtClean="0"/>
          </a:p>
        </p:txBody>
      </p:sp>
      <p:sp>
        <p:nvSpPr>
          <p:cNvPr id="7" name="Rounded Rectangle 6"/>
          <p:cNvSpPr/>
          <p:nvPr/>
        </p:nvSpPr>
        <p:spPr bwMode="auto">
          <a:xfrm>
            <a:off x="2172269" y="3249822"/>
            <a:ext cx="3048000" cy="88392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2000" smtClean="0"/>
              <a:t>Specialized</a:t>
            </a:r>
          </a:p>
          <a:p>
            <a:pPr algn="ctr" eaLnBrk="1" fontAlgn="auto" hangingPunct="1">
              <a:spcBef>
                <a:spcPts val="0"/>
              </a:spcBef>
              <a:spcAft>
                <a:spcPts val="0"/>
              </a:spcAft>
              <a:defRPr/>
            </a:pPr>
            <a:r>
              <a:rPr lang="en-US" sz="2000" smtClean="0"/>
              <a:t>Features</a:t>
            </a:r>
            <a:endParaRPr lang="en-US" sz="1800" smtClean="0"/>
          </a:p>
        </p:txBody>
      </p:sp>
      <p:grpSp>
        <p:nvGrpSpPr>
          <p:cNvPr id="9" name="Group 47"/>
          <p:cNvGrpSpPr>
            <a:grpSpLocks/>
          </p:cNvGrpSpPr>
          <p:nvPr/>
        </p:nvGrpSpPr>
        <p:grpSpPr bwMode="auto">
          <a:xfrm>
            <a:off x="9067800" y="2355714"/>
            <a:ext cx="3657600" cy="685800"/>
            <a:chOff x="5334000" y="1371600"/>
            <a:chExt cx="3657600" cy="685800"/>
          </a:xfrm>
        </p:grpSpPr>
        <p:sp>
          <p:nvSpPr>
            <p:cNvPr id="10" name="Rounded Rectangle 9"/>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1" name="Rounded Rectangle 10"/>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2" name="Rounded Rectangle 11"/>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3" name="Rounded Rectangle 12"/>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4" name="Rounded Rectangle 13"/>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5" name="Rounded Rectangle 14"/>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6" name="Rounded Rectangle 15"/>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7" name="Rounded Rectangle 16"/>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8" name="Rounded Rectangle 17"/>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19" name="Rounded Rectangle 18"/>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sp>
          <p:nvSpPr>
            <p:cNvPr id="20" name="Rounded Rectangle 19"/>
            <p:cNvSpPr/>
            <p:nvPr/>
          </p:nvSpPr>
          <p:spPr bwMode="auto">
            <a:xfrm>
              <a:off x="5334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a:solidFill>
                    <a:schemeClr val="bg1"/>
                  </a:solidFill>
                </a:rPr>
                <a:t>App</a:t>
              </a:r>
            </a:p>
          </p:txBody>
        </p:sp>
      </p:grpSp>
      <p:grpSp>
        <p:nvGrpSpPr>
          <p:cNvPr id="21" name="Group 51"/>
          <p:cNvGrpSpPr>
            <a:grpSpLocks/>
          </p:cNvGrpSpPr>
          <p:nvPr/>
        </p:nvGrpSpPr>
        <p:grpSpPr bwMode="auto">
          <a:xfrm>
            <a:off x="9677400" y="4652826"/>
            <a:ext cx="2590800" cy="369445"/>
            <a:chOff x="6019800" y="3200400"/>
            <a:chExt cx="2590800" cy="369332"/>
          </a:xfrm>
        </p:grpSpPr>
        <p:cxnSp>
          <p:nvCxnSpPr>
            <p:cNvPr id="22" name="Straight Connector 21"/>
            <p:cNvCxnSpPr/>
            <p:nvPr/>
          </p:nvCxnSpPr>
          <p:spPr>
            <a:xfrm>
              <a:off x="6019800" y="3427343"/>
              <a:ext cx="25908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3"/>
            <p:cNvSpPr txBox="1">
              <a:spLocks noChangeArrowheads="1"/>
            </p:cNvSpPr>
            <p:nvPr/>
          </p:nvSpPr>
          <p:spPr bwMode="auto">
            <a:xfrm>
              <a:off x="6453791" y="3200400"/>
              <a:ext cx="1775809" cy="3693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latin typeface="Arial" charset="0"/>
                </a:rPr>
                <a:t>Open Interface</a:t>
              </a:r>
            </a:p>
          </p:txBody>
        </p:sp>
      </p:grpSp>
      <p:grpSp>
        <p:nvGrpSpPr>
          <p:cNvPr id="30" name="Group 52"/>
          <p:cNvGrpSpPr>
            <a:grpSpLocks/>
          </p:cNvGrpSpPr>
          <p:nvPr/>
        </p:nvGrpSpPr>
        <p:grpSpPr bwMode="auto">
          <a:xfrm>
            <a:off x="9677400" y="3249822"/>
            <a:ext cx="2590800" cy="369332"/>
            <a:chOff x="6019800" y="3200400"/>
            <a:chExt cx="2590800" cy="369332"/>
          </a:xfrm>
        </p:grpSpPr>
        <p:cxnSp>
          <p:nvCxnSpPr>
            <p:cNvPr id="31" name="Straight Connector 30"/>
            <p:cNvCxnSpPr/>
            <p:nvPr/>
          </p:nvCxnSpPr>
          <p:spPr>
            <a:xfrm>
              <a:off x="6019800" y="3427413"/>
              <a:ext cx="2590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extBox 23"/>
            <p:cNvSpPr txBox="1">
              <a:spLocks noChangeArrowheads="1"/>
            </p:cNvSpPr>
            <p:nvPr/>
          </p:nvSpPr>
          <p:spPr bwMode="auto">
            <a:xfrm>
              <a:off x="6453791" y="3200400"/>
              <a:ext cx="1775809" cy="36933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latin typeface="Arial" charset="0"/>
                </a:rPr>
                <a:t>Open Interface</a:t>
              </a:r>
            </a:p>
          </p:txBody>
        </p:sp>
      </p:grpSp>
      <p:cxnSp>
        <p:nvCxnSpPr>
          <p:cNvPr id="36" name="Straight Arrow Connector 35"/>
          <p:cNvCxnSpPr/>
          <p:nvPr/>
        </p:nvCxnSpPr>
        <p:spPr>
          <a:xfrm flipV="1">
            <a:off x="6262164" y="4084007"/>
            <a:ext cx="1653122" cy="10948"/>
          </a:xfrm>
          <a:prstGeom prst="straightConnector1">
            <a:avLst/>
          </a:prstGeom>
          <a:ln w="76200" cmpd="sng">
            <a:solidFill>
              <a:schemeClr val="tx1"/>
            </a:solidFill>
            <a:tailEnd type="arrow"/>
          </a:ln>
          <a:effectLst>
            <a:outerShdw blurRad="50800" dist="38100" dir="822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8822781" y="3675855"/>
            <a:ext cx="3842838" cy="838200"/>
            <a:chOff x="8822781" y="3675855"/>
            <a:chExt cx="3842838" cy="838200"/>
          </a:xfrm>
        </p:grpSpPr>
        <p:sp>
          <p:nvSpPr>
            <p:cNvPr id="38" name="Rounded Rectangle 37"/>
            <p:cNvSpPr/>
            <p:nvPr/>
          </p:nvSpPr>
          <p:spPr bwMode="auto">
            <a:xfrm>
              <a:off x="8822781" y="3675855"/>
              <a:ext cx="1709238"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2400" dirty="0" smtClean="0">
                  <a:solidFill>
                    <a:srgbClr val="FFFFFF"/>
                  </a:solidFill>
                </a:rPr>
                <a:t>Control </a:t>
              </a:r>
              <a:br>
                <a:rPr lang="en-US" sz="2400" dirty="0" smtClean="0">
                  <a:solidFill>
                    <a:srgbClr val="FFFFFF"/>
                  </a:solidFill>
                </a:rPr>
              </a:br>
              <a:r>
                <a:rPr lang="en-US" sz="2400" dirty="0" smtClean="0">
                  <a:solidFill>
                    <a:srgbClr val="FFFFFF"/>
                  </a:solidFill>
                </a:rPr>
                <a:t>Plane  1</a:t>
              </a:r>
              <a:endParaRPr lang="en-US" sz="2400" dirty="0">
                <a:solidFill>
                  <a:srgbClr val="FFFFFF"/>
                </a:solidFill>
              </a:endParaRPr>
            </a:p>
          </p:txBody>
        </p:sp>
        <p:sp>
          <p:nvSpPr>
            <p:cNvPr id="43" name="Rounded Rectangle 42"/>
            <p:cNvSpPr/>
            <p:nvPr/>
          </p:nvSpPr>
          <p:spPr bwMode="auto">
            <a:xfrm>
              <a:off x="10956381" y="3675855"/>
              <a:ext cx="1709238" cy="8382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en-US" sz="2400" dirty="0" smtClean="0">
                  <a:solidFill>
                    <a:schemeClr val="bg1"/>
                  </a:solidFill>
                </a:rPr>
                <a:t>Control </a:t>
              </a:r>
              <a:br>
                <a:rPr lang="en-US" sz="2400" dirty="0" smtClean="0">
                  <a:solidFill>
                    <a:schemeClr val="bg1"/>
                  </a:solidFill>
                </a:rPr>
              </a:br>
              <a:r>
                <a:rPr lang="en-US" sz="2400" dirty="0" smtClean="0">
                  <a:solidFill>
                    <a:schemeClr val="bg1"/>
                  </a:solidFill>
                </a:rPr>
                <a:t>Plane  2</a:t>
              </a:r>
              <a:endParaRPr lang="en-US" sz="2400" dirty="0">
                <a:solidFill>
                  <a:schemeClr val="bg1"/>
                </a:solidFill>
              </a:endParaRPr>
            </a:p>
          </p:txBody>
        </p:sp>
      </p:grpSp>
      <p:grpSp>
        <p:nvGrpSpPr>
          <p:cNvPr id="44" name="Group 43"/>
          <p:cNvGrpSpPr/>
          <p:nvPr/>
        </p:nvGrpSpPr>
        <p:grpSpPr>
          <a:xfrm>
            <a:off x="8048260" y="3660216"/>
            <a:ext cx="6519989" cy="838200"/>
            <a:chOff x="8048260" y="3714642"/>
            <a:chExt cx="6519989" cy="838200"/>
          </a:xfrm>
        </p:grpSpPr>
        <p:sp>
          <p:nvSpPr>
            <p:cNvPr id="45" name="Rounded Rectangle 44"/>
            <p:cNvSpPr/>
            <p:nvPr/>
          </p:nvSpPr>
          <p:spPr bwMode="auto">
            <a:xfrm>
              <a:off x="8048260" y="3714642"/>
              <a:ext cx="762000"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smtClean="0">
                  <a:solidFill>
                    <a:srgbClr val="FFFFFF"/>
                  </a:solidFill>
                </a:rPr>
                <a:t>NOX</a:t>
              </a:r>
              <a:endParaRPr lang="en-US" sz="1600" dirty="0">
                <a:solidFill>
                  <a:srgbClr val="FFFFFF"/>
                </a:solidFill>
              </a:endParaRPr>
            </a:p>
          </p:txBody>
        </p:sp>
        <p:sp>
          <p:nvSpPr>
            <p:cNvPr id="46" name="Rounded Rectangle 45"/>
            <p:cNvSpPr/>
            <p:nvPr/>
          </p:nvSpPr>
          <p:spPr bwMode="auto">
            <a:xfrm>
              <a:off x="8728047" y="3714642"/>
              <a:ext cx="1043592" cy="838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dirty="0" smtClean="0">
                  <a:solidFill>
                    <a:srgbClr val="FFFFFF"/>
                  </a:solidFill>
                </a:rPr>
                <a:t>Beacon</a:t>
              </a:r>
              <a:endParaRPr lang="en-US" dirty="0">
                <a:solidFill>
                  <a:srgbClr val="FFFFFF"/>
                </a:solidFill>
              </a:endParaRPr>
            </a:p>
          </p:txBody>
        </p:sp>
        <p:sp>
          <p:nvSpPr>
            <p:cNvPr id="47" name="Rounded Rectangle 46"/>
            <p:cNvSpPr/>
            <p:nvPr/>
          </p:nvSpPr>
          <p:spPr bwMode="auto">
            <a:xfrm>
              <a:off x="9689426" y="3714642"/>
              <a:ext cx="762000" cy="83820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smtClean="0">
                  <a:solidFill>
                    <a:srgbClr val="FFFFFF"/>
                  </a:solidFill>
                </a:rPr>
                <a:t>ONIX</a:t>
              </a:r>
              <a:endParaRPr lang="en-US" sz="1600" dirty="0">
                <a:solidFill>
                  <a:srgbClr val="FFFFFF"/>
                </a:solidFill>
              </a:endParaRPr>
            </a:p>
          </p:txBody>
        </p:sp>
        <p:sp>
          <p:nvSpPr>
            <p:cNvPr id="48" name="Rounded Rectangle 47"/>
            <p:cNvSpPr/>
            <p:nvPr/>
          </p:nvSpPr>
          <p:spPr bwMode="auto">
            <a:xfrm>
              <a:off x="10369213" y="3714642"/>
              <a:ext cx="762000" cy="8382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en-US" sz="1600" dirty="0" smtClean="0">
                  <a:solidFill>
                    <a:srgbClr val="FFFFFF"/>
                  </a:solidFill>
                </a:rPr>
                <a:t>POX</a:t>
              </a:r>
              <a:endParaRPr lang="en-US" sz="1600" dirty="0">
                <a:solidFill>
                  <a:srgbClr val="FFFFFF"/>
                </a:solidFill>
              </a:endParaRPr>
            </a:p>
          </p:txBody>
        </p:sp>
        <p:sp>
          <p:nvSpPr>
            <p:cNvPr id="49" name="Rounded Rectangle 48"/>
            <p:cNvSpPr/>
            <p:nvPr/>
          </p:nvSpPr>
          <p:spPr bwMode="auto">
            <a:xfrm>
              <a:off x="11049000" y="3714642"/>
              <a:ext cx="762000" cy="838200"/>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smtClean="0">
                  <a:solidFill>
                    <a:srgbClr val="FFFFFF"/>
                  </a:solidFill>
                </a:rPr>
                <a:t>ONOS</a:t>
              </a:r>
              <a:endParaRPr lang="en-US" sz="1600" dirty="0">
                <a:solidFill>
                  <a:srgbClr val="FFFFFF"/>
                </a:solidFill>
              </a:endParaRPr>
            </a:p>
          </p:txBody>
        </p:sp>
        <p:sp>
          <p:nvSpPr>
            <p:cNvPr id="50" name="Rounded Rectangle 49"/>
            <p:cNvSpPr/>
            <p:nvPr/>
          </p:nvSpPr>
          <p:spPr bwMode="auto">
            <a:xfrm>
              <a:off x="11728787" y="3714642"/>
              <a:ext cx="762000" cy="838200"/>
            </a:xfrm>
            <a:prstGeom prst="roundRect">
              <a:avLst/>
            </a:prstGeom>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r>
                <a:rPr lang="en-US" sz="1600" dirty="0" smtClean="0">
                  <a:solidFill>
                    <a:srgbClr val="FFFFFF"/>
                  </a:solidFill>
                </a:rPr>
                <a:t>Flood</a:t>
              </a:r>
              <a:br>
                <a:rPr lang="en-US" sz="1600" dirty="0" smtClean="0">
                  <a:solidFill>
                    <a:srgbClr val="FFFFFF"/>
                  </a:solidFill>
                </a:rPr>
              </a:br>
              <a:r>
                <a:rPr lang="en-US" sz="1600" dirty="0" smtClean="0">
                  <a:solidFill>
                    <a:srgbClr val="FFFFFF"/>
                  </a:solidFill>
                </a:rPr>
                <a:t>light</a:t>
              </a:r>
              <a:endParaRPr lang="en-US" sz="1600" dirty="0">
                <a:solidFill>
                  <a:srgbClr val="FFFFFF"/>
                </a:solidFill>
              </a:endParaRPr>
            </a:p>
          </p:txBody>
        </p:sp>
        <p:sp>
          <p:nvSpPr>
            <p:cNvPr id="51" name="Rounded Rectangle 50"/>
            <p:cNvSpPr/>
            <p:nvPr/>
          </p:nvSpPr>
          <p:spPr bwMode="auto">
            <a:xfrm>
              <a:off x="12408574" y="3714642"/>
              <a:ext cx="862926" cy="838200"/>
            </a:xfrm>
            <a:prstGeom prst="roundRect">
              <a:avLst/>
            </a:prstGeom>
            <a:solidFill>
              <a:schemeClr val="accent2">
                <a:lumMod val="60000"/>
                <a:lumOff val="40000"/>
              </a:schemeClr>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err="1" smtClean="0">
                  <a:solidFill>
                    <a:srgbClr val="FFFFFF"/>
                  </a:solidFill>
                </a:rPr>
                <a:t>Trema</a:t>
              </a:r>
              <a:endParaRPr lang="en-US" sz="1600" dirty="0">
                <a:solidFill>
                  <a:srgbClr val="FFFFFF"/>
                </a:solidFill>
              </a:endParaRPr>
            </a:p>
          </p:txBody>
        </p:sp>
        <p:sp>
          <p:nvSpPr>
            <p:cNvPr id="52" name="Rounded Rectangle 51"/>
            <p:cNvSpPr/>
            <p:nvPr/>
          </p:nvSpPr>
          <p:spPr bwMode="auto">
            <a:xfrm>
              <a:off x="13164561" y="3714642"/>
              <a:ext cx="762000" cy="838200"/>
            </a:xfrm>
            <a:prstGeom prst="round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smtClean="0">
                  <a:solidFill>
                    <a:srgbClr val="FFFFFF"/>
                  </a:solidFill>
                </a:rPr>
                <a:t>ODL</a:t>
              </a:r>
              <a:endParaRPr lang="en-US" sz="1600" dirty="0">
                <a:solidFill>
                  <a:srgbClr val="FFFFFF"/>
                </a:solidFill>
              </a:endParaRPr>
            </a:p>
          </p:txBody>
        </p:sp>
        <p:sp>
          <p:nvSpPr>
            <p:cNvPr id="53" name="Rounded Rectangle 52"/>
            <p:cNvSpPr/>
            <p:nvPr/>
          </p:nvSpPr>
          <p:spPr bwMode="auto">
            <a:xfrm>
              <a:off x="13806249" y="3714642"/>
              <a:ext cx="762000" cy="838200"/>
            </a:xfrm>
            <a:prstGeom prst="round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en-US" sz="1600" dirty="0" err="1" smtClean="0">
                  <a:solidFill>
                    <a:srgbClr val="FFFFFF"/>
                  </a:solidFill>
                </a:rPr>
                <a:t>Ryu</a:t>
              </a:r>
              <a:endParaRPr lang="en-US" sz="1600" dirty="0">
                <a:solidFill>
                  <a:srgbClr val="FFFFFF"/>
                </a:solidFill>
              </a:endParaRPr>
            </a:p>
          </p:txBody>
        </p:sp>
      </p:grpSp>
    </p:spTree>
    <p:extLst>
      <p:ext uri="{BB962C8B-B14F-4D97-AF65-F5344CB8AC3E}">
        <p14:creationId xmlns:p14="http://schemas.microsoft.com/office/powerpoint/2010/main" xmlns="" val="7624724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BEBA8EAE-BF5A-486C-A8C5-ECC9F3942E4B}">
                <a14:imgProps xmlns:a14="http://schemas.microsoft.com/office/drawing/2010/main" xmlns="">
                  <a14:imgLayer r:embed="rId4">
                    <a14:imgEffect>
                      <a14:backgroundRemoval t="6364" b="90000" l="5911" r="89936">
                        <a14:foregroundMark x1="22684" y1="33455" x2="22684" y2="33455"/>
                        <a14:foregroundMark x1="27796" y1="35455" x2="27796" y2="35455"/>
                        <a14:foregroundMark x1="33227" y1="37091" x2="33227" y2="37091"/>
                        <a14:foregroundMark x1="39457" y1="37636" x2="39457" y2="37636"/>
                        <a14:foregroundMark x1="44569" y1="39273" x2="44569" y2="39273"/>
                        <a14:foregroundMark x1="49201" y1="39273" x2="49201" y2="39273"/>
                        <a14:foregroundMark x1="54633" y1="39273" x2="54633" y2="39273"/>
                        <a14:foregroundMark x1="59105" y1="40000" x2="59105" y2="40000"/>
                        <a14:foregroundMark x1="57029" y1="37636" x2="57029" y2="37636"/>
                        <a14:foregroundMark x1="61821" y1="39091" x2="61821" y2="39091"/>
                        <a14:foregroundMark x1="24601" y1="65273" x2="24601" y2="65273"/>
                        <a14:foregroundMark x1="27316" y1="61455" x2="27316" y2="61455"/>
                        <a14:foregroundMark x1="20767" y1="61091" x2="20767" y2="61091"/>
                        <a14:foregroundMark x1="32428" y1="63636" x2="32428" y2="63636"/>
                        <a14:foregroundMark x1="35942" y1="64364" x2="35942" y2="64364"/>
                        <a14:foregroundMark x1="39617" y1="64364" x2="39617" y2="64364"/>
                        <a14:foregroundMark x1="45687" y1="64182" x2="45687" y2="64182"/>
                        <a14:foregroundMark x1="49521" y1="63636" x2="49521" y2="63636"/>
                        <a14:foregroundMark x1="52556" y1="64000" x2="52556" y2="64000"/>
                        <a14:foregroundMark x1="56070" y1="62909" x2="56070" y2="62909"/>
                        <a14:foregroundMark x1="59265" y1="62909" x2="59265" y2="62909"/>
                        <a14:foregroundMark x1="65176" y1="62909" x2="65176" y2="62909"/>
                        <a14:foregroundMark x1="36422" y1="71091" x2="36422" y2="71091"/>
                        <a14:foregroundMark x1="48083" y1="72545" x2="48083" y2="72545"/>
                        <a14:foregroundMark x1="41693" y1="63273" x2="41693" y2="63273"/>
                        <a14:foregroundMark x1="46805" y1="70182" x2="46805" y2="70182"/>
                        <a14:foregroundMark x1="49361" y1="72909" x2="49361" y2="72909"/>
                        <a14:foregroundMark x1="48562" y1="69273" x2="48562" y2="69273"/>
                        <a14:foregroundMark x1="30351" y1="61273" x2="30351" y2="61273"/>
                        <a14:backgroundMark x1="49840" y1="71091" x2="49840" y2="71091"/>
                      </a14:backgroundRemoval>
                    </a14:imgEffect>
                  </a14:imgLayer>
                </a14:imgProps>
              </a:ext>
            </a:extLst>
          </a:blip>
          <a:stretch>
            <a:fillRect/>
          </a:stretch>
        </p:blipFill>
        <p:spPr>
          <a:xfrm>
            <a:off x="2844725" y="6284774"/>
            <a:ext cx="1498600" cy="131666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title"/>
          </p:nvPr>
        </p:nvSpPr>
        <p:spPr/>
        <p:txBody>
          <a:bodyPr/>
          <a:lstStyle/>
          <a:p>
            <a:r>
              <a:rPr lang="en-US" dirty="0" smtClean="0"/>
              <a:t>2010: The </a:t>
            </a:r>
            <a:r>
              <a:rPr lang="en-US" dirty="0" err="1" smtClean="0"/>
              <a:t>whitebox</a:t>
            </a:r>
            <a:r>
              <a:rPr lang="en-US" dirty="0" smtClean="0"/>
              <a:t> switch</a:t>
            </a:r>
            <a:endParaRPr lang="en-US" dirty="0"/>
          </a:p>
        </p:txBody>
      </p:sp>
      <p:pic>
        <p:nvPicPr>
          <p:cNvPr id="7" name="Picture 6"/>
          <p:cNvPicPr>
            <a:picLocks noChangeAspect="1"/>
          </p:cNvPicPr>
          <p:nvPr/>
        </p:nvPicPr>
        <p:blipFill>
          <a:blip r:embed="rId5">
            <a:extLst>
              <a:ext uri="{BEBA8EAE-BF5A-486C-A8C5-ECC9F3942E4B}">
                <a14:imgProps xmlns:a14="http://schemas.microsoft.com/office/drawing/2010/main" xmlns="">
                  <a14:imgLayer r:embed="rId6">
                    <a14:imgEffect>
                      <a14:backgroundRemoval t="908" b="96623" l="4000" r="97969"/>
                    </a14:imgEffect>
                  </a14:imgLayer>
                </a14:imgProps>
              </a:ext>
            </a:extLst>
          </a:blip>
          <a:stretch>
            <a:fillRect/>
          </a:stretch>
        </p:blipFill>
        <p:spPr>
          <a:xfrm>
            <a:off x="4657955" y="6194779"/>
            <a:ext cx="1794276" cy="1544198"/>
          </a:xfrm>
          <a:prstGeom prst="rect">
            <a:avLst/>
          </a:prstGeom>
        </p:spPr>
      </p:pic>
      <p:sp>
        <p:nvSpPr>
          <p:cNvPr id="8" name="Rounded Rectangle 7"/>
          <p:cNvSpPr/>
          <p:nvPr/>
        </p:nvSpPr>
        <p:spPr>
          <a:xfrm rot="697748">
            <a:off x="6675938" y="6422406"/>
            <a:ext cx="1485612" cy="1178939"/>
          </a:xfrm>
          <a:prstGeom prst="roundRect">
            <a:avLst/>
          </a:prstGeom>
          <a:solidFill>
            <a:schemeClr val="tx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DRAM</a:t>
            </a:r>
            <a:endParaRPr lang="en-US" dirty="0"/>
          </a:p>
        </p:txBody>
      </p:sp>
      <p:pic>
        <p:nvPicPr>
          <p:cNvPr id="11" name="Picture 10"/>
          <p:cNvPicPr>
            <a:picLocks noChangeAspect="1"/>
          </p:cNvPicPr>
          <p:nvPr/>
        </p:nvPicPr>
        <p:blipFill>
          <a:blip r:embed="rId7">
            <a:extLst>
              <a:ext uri="{BEBA8EAE-BF5A-486C-A8C5-ECC9F3942E4B}">
                <a14:imgProps xmlns:a14="http://schemas.microsoft.com/office/drawing/2010/main" xmlns="">
                  <a14:imgLayer r:embed="rId8">
                    <a14:imgEffect>
                      <a14:backgroundRemoval t="10000" b="90000" l="10000" r="90000"/>
                    </a14:imgEffect>
                  </a14:imgLayer>
                </a14:imgProps>
              </a:ext>
            </a:extLst>
          </a:blip>
          <a:stretch>
            <a:fillRect/>
          </a:stretch>
        </p:blipFill>
        <p:spPr>
          <a:xfrm>
            <a:off x="7757115" y="5923049"/>
            <a:ext cx="2711559" cy="2169247"/>
          </a:xfrm>
          <a:prstGeom prst="rect">
            <a:avLst/>
          </a:prstGeom>
        </p:spPr>
      </p:pic>
      <p:sp>
        <p:nvSpPr>
          <p:cNvPr id="17" name="Rounded Rectangle 16"/>
          <p:cNvSpPr/>
          <p:nvPr/>
        </p:nvSpPr>
        <p:spPr>
          <a:xfrm>
            <a:off x="2390670" y="5974538"/>
            <a:ext cx="8695827" cy="2006200"/>
          </a:xfrm>
          <a:prstGeom prst="roundRect">
            <a:avLst/>
          </a:prstGeom>
          <a:noFill/>
          <a:ln w="76200" cmpd="sng">
            <a:solidFill>
              <a:schemeClr val="tx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9"/>
          <a:stretch>
            <a:fillRect/>
          </a:stretch>
        </p:blipFill>
        <p:spPr>
          <a:xfrm>
            <a:off x="6282678" y="4251199"/>
            <a:ext cx="2205427" cy="1314774"/>
          </a:xfrm>
          <a:prstGeom prst="rect">
            <a:avLst/>
          </a:prstGeom>
        </p:spPr>
      </p:pic>
      <p:sp>
        <p:nvSpPr>
          <p:cNvPr id="19" name="TextBox 18"/>
          <p:cNvSpPr txBox="1"/>
          <p:nvPr/>
        </p:nvSpPr>
        <p:spPr>
          <a:xfrm>
            <a:off x="2390670" y="5540225"/>
            <a:ext cx="1686880" cy="461665"/>
          </a:xfrm>
          <a:prstGeom prst="rect">
            <a:avLst/>
          </a:prstGeom>
          <a:noFill/>
        </p:spPr>
        <p:txBody>
          <a:bodyPr wrap="none" rtlCol="0">
            <a:spAutoFit/>
          </a:bodyPr>
          <a:lstStyle/>
          <a:p>
            <a:r>
              <a:rPr lang="en-US" sz="2400" dirty="0" smtClean="0"/>
              <a:t>Sheet metal</a:t>
            </a:r>
            <a:endParaRPr lang="en-US" sz="2400" dirty="0"/>
          </a:p>
        </p:txBody>
      </p:sp>
      <p:pic>
        <p:nvPicPr>
          <p:cNvPr id="3" name="Picture 2" descr="Screen Shot 2014-04-28 at 9.20.02 PM.png"/>
          <p:cNvPicPr>
            <a:picLocks noChangeAspect="1"/>
          </p:cNvPicPr>
          <p:nvPr/>
        </p:nvPicPr>
        <p:blipFill rotWithShape="1">
          <a:blip r:embed="rId10">
            <a:extLst>
              <a:ext uri="{28A0092B-C50C-407E-A947-70E740481C1C}">
                <a14:useLocalDpi xmlns:a14="http://schemas.microsoft.com/office/drawing/2010/main" xmlns="" val="0"/>
              </a:ext>
            </a:extLst>
          </a:blip>
          <a:srcRect l="2044" t="20132" r="1276" b="13079"/>
          <a:stretch/>
        </p:blipFill>
        <p:spPr>
          <a:xfrm>
            <a:off x="731520" y="1543837"/>
            <a:ext cx="12750237" cy="2603671"/>
          </a:xfrm>
          <a:prstGeom prst="rect">
            <a:avLst/>
          </a:prstGeom>
        </p:spPr>
      </p:pic>
    </p:spTree>
    <p:extLst>
      <p:ext uri="{BB962C8B-B14F-4D97-AF65-F5344CB8AC3E}">
        <p14:creationId xmlns:p14="http://schemas.microsoft.com/office/powerpoint/2010/main" xmlns="" val="34862207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1.6882E-6 4.10869E-6 L 0.00358 0.20832 " pathEditMode="relative" rAng="0" ptsTypes="AA">
                                      <p:cBhvr>
                                        <p:cTn id="18" dur="1000" fill="hold"/>
                                        <p:tgtEl>
                                          <p:spTgt spid="12"/>
                                        </p:tgtEl>
                                        <p:attrNameLst>
                                          <p:attrName>ppt_x</p:attrName>
                                          <p:attrName>ppt_y</p:attrName>
                                        </p:attrNameLst>
                                      </p:cBhvr>
                                      <p:rCtr x="174" y="10407"/>
                                    </p:animMotion>
                                  </p:childTnLst>
                                </p:cTn>
                              </p:par>
                              <p:par>
                                <p:cTn id="19" presetID="6" presetClass="emph" presetSubtype="0" fill="hold" nodeType="withEffect">
                                  <p:stCondLst>
                                    <p:cond delay="0"/>
                                  </p:stCondLst>
                                  <p:childTnLst>
                                    <p:animScale>
                                      <p:cBhvr>
                                        <p:cTn id="20" dur="1000" fill="hold"/>
                                        <p:tgtEl>
                                          <p:spTgt spid="12"/>
                                        </p:tgtEl>
                                      </p:cBhvr>
                                      <p:by x="25000" y="25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2" name="Title 1"/>
          <p:cNvSpPr>
            <a:spLocks noGrp="1"/>
          </p:cNvSpPr>
          <p:nvPr>
            <p:ph type="title"/>
          </p:nvPr>
        </p:nvSpPr>
        <p:spPr/>
        <p:txBody>
          <a:bodyPr/>
          <a:lstStyle/>
          <a:p>
            <a:endParaRPr lang="en-US" dirty="0"/>
          </a:p>
        </p:txBody>
      </p:sp>
      <p:sp>
        <p:nvSpPr>
          <p:cNvPr id="82" name="Can 81"/>
          <p:cNvSpPr/>
          <p:nvPr/>
        </p:nvSpPr>
        <p:spPr>
          <a:xfrm>
            <a:off x="3354039" y="3559836"/>
            <a:ext cx="1678078" cy="849107"/>
          </a:xfrm>
          <a:prstGeom prst="can">
            <a:avLst>
              <a:gd name="adj" fmla="val 34162"/>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Hardware </a:t>
            </a:r>
            <a:endParaRPr lang="en-US" sz="1400" dirty="0">
              <a:solidFill>
                <a:schemeClr val="tx1"/>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Hardware </a:t>
            </a:r>
            <a:endParaRPr lang="en-US" sz="1400" dirty="0">
              <a:solidFill>
                <a:schemeClr val="tx1"/>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Hardware </a:t>
            </a:r>
            <a:endParaRPr lang="en-US" sz="1400" dirty="0">
              <a:solidFill>
                <a:schemeClr val="tx1"/>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Hardware </a:t>
            </a:r>
            <a:endParaRPr lang="en-US" sz="1400" dirty="0">
              <a:solidFill>
                <a:schemeClr val="tx1"/>
              </a:solidFill>
            </a:endParaRPr>
          </a:p>
        </p:txBody>
      </p:sp>
      <p:sp>
        <p:nvSpPr>
          <p:cNvPr id="83" name="Can 82"/>
          <p:cNvSpPr/>
          <p:nvPr/>
        </p:nvSpPr>
        <p:spPr>
          <a:xfrm>
            <a:off x="3354039" y="2884388"/>
            <a:ext cx="1678078" cy="849107"/>
          </a:xfrm>
          <a:prstGeom prst="can">
            <a:avLst>
              <a:gd name="adj" fmla="val 34162"/>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Software </a:t>
            </a:r>
            <a:endParaRPr lang="en-US" sz="1400" dirty="0">
              <a:solidFill>
                <a:schemeClr val="tx1"/>
              </a:solidFill>
            </a:endParaRPr>
          </a:p>
        </p:txBody>
      </p:sp>
      <p:sp>
        <p:nvSpPr>
          <p:cNvPr id="38" name="Can 37"/>
          <p:cNvSpPr/>
          <p:nvPr/>
        </p:nvSpPr>
        <p:spPr>
          <a:xfrm>
            <a:off x="7021389" y="2512071"/>
            <a:ext cx="1678078" cy="849107"/>
          </a:xfrm>
          <a:prstGeom prst="can">
            <a:avLst>
              <a:gd name="adj" fmla="val 34162"/>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Software </a:t>
            </a:r>
            <a:endParaRPr lang="en-US" sz="1400" dirty="0">
              <a:solidFill>
                <a:schemeClr val="tx1"/>
              </a:solidFill>
            </a:endParaRPr>
          </a:p>
        </p:txBody>
      </p:sp>
      <p:sp>
        <p:nvSpPr>
          <p:cNvPr id="40" name="Can 39"/>
          <p:cNvSpPr/>
          <p:nvPr/>
        </p:nvSpPr>
        <p:spPr>
          <a:xfrm>
            <a:off x="9698721" y="3367305"/>
            <a:ext cx="1678078" cy="849107"/>
          </a:xfrm>
          <a:prstGeom prst="can">
            <a:avLst>
              <a:gd name="adj" fmla="val 34162"/>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Software </a:t>
            </a:r>
            <a:endParaRPr lang="en-US" sz="1400" dirty="0">
              <a:solidFill>
                <a:schemeClr val="tx1"/>
              </a:solidFill>
            </a:endParaRPr>
          </a:p>
        </p:txBody>
      </p:sp>
      <p:sp>
        <p:nvSpPr>
          <p:cNvPr id="36" name="Can 35"/>
          <p:cNvSpPr/>
          <p:nvPr/>
        </p:nvSpPr>
        <p:spPr>
          <a:xfrm>
            <a:off x="5511015" y="4050752"/>
            <a:ext cx="1678078" cy="849107"/>
          </a:xfrm>
          <a:prstGeom prst="can">
            <a:avLst>
              <a:gd name="adj" fmla="val 34162"/>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Software </a:t>
            </a:r>
            <a:endParaRPr lang="en-US" sz="1400" dirty="0">
              <a:solidFill>
                <a:schemeClr val="tx1"/>
              </a:solidFill>
            </a:endParaRPr>
          </a:p>
        </p:txBody>
      </p:sp>
    </p:spTree>
    <p:extLst>
      <p:ext uri="{BB962C8B-B14F-4D97-AF65-F5344CB8AC3E}">
        <p14:creationId xmlns:p14="http://schemas.microsoft.com/office/powerpoint/2010/main" xmlns="" val="30238018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2" name="Title 1"/>
          <p:cNvSpPr>
            <a:spLocks noGrp="1"/>
          </p:cNvSpPr>
          <p:nvPr>
            <p:ph type="title"/>
          </p:nvPr>
        </p:nvSpPr>
        <p:spPr/>
        <p:txBody>
          <a:bodyPr/>
          <a:lstStyle/>
          <a:p>
            <a:r>
              <a:rPr lang="en-US" smtClean="0"/>
              <a:t>Forwarding Plane</a:t>
            </a:r>
            <a:endParaRPr lang="en-US"/>
          </a:p>
        </p:txBody>
      </p:sp>
      <p:sp>
        <p:nvSpPr>
          <p:cNvPr id="82" name="Can 81"/>
          <p:cNvSpPr/>
          <p:nvPr/>
        </p:nvSpPr>
        <p:spPr>
          <a:xfrm>
            <a:off x="3354039" y="3559836"/>
            <a:ext cx="1678078" cy="849107"/>
          </a:xfrm>
          <a:prstGeom prst="can">
            <a:avLst>
              <a:gd name="adj" fmla="val 34162"/>
            </a:avLst>
          </a:prstGeom>
          <a:solidFill>
            <a:schemeClr val="bg1"/>
          </a:solid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Hardware </a:t>
            </a:r>
            <a:endParaRPr lang="en-US" sz="1400" dirty="0">
              <a:solidFill>
                <a:schemeClr val="tx1"/>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Hardware </a:t>
            </a:r>
            <a:endParaRPr lang="en-US" sz="1400" dirty="0">
              <a:solidFill>
                <a:schemeClr val="tx1"/>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Hardware </a:t>
            </a:r>
            <a:endParaRPr lang="en-US" sz="1400" dirty="0">
              <a:solidFill>
                <a:schemeClr val="tx1"/>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solidFill>
              </a:rPr>
              <a:t> </a:t>
            </a:r>
            <a:r>
              <a:rPr lang="en-US" sz="1400" dirty="0" smtClean="0">
                <a:solidFill>
                  <a:schemeClr val="tx1"/>
                </a:solidFill>
              </a:rPr>
              <a:t>Hardware </a:t>
            </a:r>
            <a:endParaRPr lang="en-US" sz="1400" dirty="0">
              <a:solidFill>
                <a:schemeClr val="tx1"/>
              </a:solidFill>
            </a:endParaRPr>
          </a:p>
        </p:txBody>
      </p:sp>
      <p:grpSp>
        <p:nvGrpSpPr>
          <p:cNvPr id="7" name="Group 6"/>
          <p:cNvGrpSpPr/>
          <p:nvPr/>
        </p:nvGrpSpPr>
        <p:grpSpPr>
          <a:xfrm>
            <a:off x="3354039" y="2512071"/>
            <a:ext cx="8022760" cy="2387788"/>
            <a:chOff x="3354039" y="2512071"/>
            <a:chExt cx="8022760" cy="2387788"/>
          </a:xfrm>
        </p:grpSpPr>
        <p:sp>
          <p:nvSpPr>
            <p:cNvPr id="83" name="Can 82"/>
            <p:cNvSpPr/>
            <p:nvPr/>
          </p:nvSpPr>
          <p:spPr>
            <a:xfrm>
              <a:off x="3354039" y="2884388"/>
              <a:ext cx="1678078" cy="849107"/>
            </a:xfrm>
            <a:prstGeom prst="can">
              <a:avLst>
                <a:gd name="adj" fmla="val 34162"/>
              </a:avLst>
            </a:prstGeom>
            <a:solidFill>
              <a:schemeClr val="bg1"/>
            </a:solidFill>
            <a:ln w="381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50000"/>
                    </a:schemeClr>
                  </a:solidFill>
                </a:rPr>
                <a:t> </a:t>
              </a:r>
              <a:r>
                <a:rPr lang="en-US" sz="1400" dirty="0" smtClean="0">
                  <a:solidFill>
                    <a:schemeClr val="tx1">
                      <a:lumMod val="50000"/>
                    </a:schemeClr>
                  </a:solidFill>
                </a:rPr>
                <a:t>Software </a:t>
              </a:r>
              <a:endParaRPr lang="en-US" sz="1400" dirty="0">
                <a:solidFill>
                  <a:schemeClr val="tx1">
                    <a:lumMod val="50000"/>
                  </a:schemeClr>
                </a:solidFill>
              </a:endParaRPr>
            </a:p>
          </p:txBody>
        </p:sp>
        <p:sp>
          <p:nvSpPr>
            <p:cNvPr id="38" name="Can 37"/>
            <p:cNvSpPr/>
            <p:nvPr/>
          </p:nvSpPr>
          <p:spPr>
            <a:xfrm>
              <a:off x="7021389" y="2512071"/>
              <a:ext cx="1678078" cy="849107"/>
            </a:xfrm>
            <a:prstGeom prst="can">
              <a:avLst>
                <a:gd name="adj" fmla="val 34162"/>
              </a:avLst>
            </a:prstGeom>
            <a:solidFill>
              <a:schemeClr val="bg1"/>
            </a:solidFill>
            <a:ln w="381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50000"/>
                    </a:schemeClr>
                  </a:solidFill>
                </a:rPr>
                <a:t> </a:t>
              </a:r>
              <a:r>
                <a:rPr lang="en-US" sz="1400" dirty="0" smtClean="0">
                  <a:solidFill>
                    <a:schemeClr val="tx1">
                      <a:lumMod val="50000"/>
                    </a:schemeClr>
                  </a:solidFill>
                </a:rPr>
                <a:t>Software </a:t>
              </a:r>
              <a:endParaRPr lang="en-US" sz="1400" dirty="0">
                <a:solidFill>
                  <a:schemeClr val="tx1">
                    <a:lumMod val="50000"/>
                  </a:schemeClr>
                </a:solidFill>
              </a:endParaRPr>
            </a:p>
          </p:txBody>
        </p:sp>
        <p:sp>
          <p:nvSpPr>
            <p:cNvPr id="40" name="Can 39"/>
            <p:cNvSpPr/>
            <p:nvPr/>
          </p:nvSpPr>
          <p:spPr>
            <a:xfrm>
              <a:off x="9698721" y="3367305"/>
              <a:ext cx="1678078" cy="849107"/>
            </a:xfrm>
            <a:prstGeom prst="can">
              <a:avLst>
                <a:gd name="adj" fmla="val 34162"/>
              </a:avLst>
            </a:prstGeom>
            <a:solidFill>
              <a:schemeClr val="bg1"/>
            </a:solidFill>
            <a:ln w="381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50000"/>
                    </a:schemeClr>
                  </a:solidFill>
                </a:rPr>
                <a:t> </a:t>
              </a:r>
              <a:r>
                <a:rPr lang="en-US" sz="1400" dirty="0" smtClean="0">
                  <a:solidFill>
                    <a:schemeClr val="tx1">
                      <a:lumMod val="50000"/>
                    </a:schemeClr>
                  </a:solidFill>
                </a:rPr>
                <a:t>Software </a:t>
              </a:r>
              <a:endParaRPr lang="en-US" sz="1400" dirty="0">
                <a:solidFill>
                  <a:schemeClr val="tx1">
                    <a:lumMod val="50000"/>
                  </a:schemeClr>
                </a:solidFill>
              </a:endParaRPr>
            </a:p>
          </p:txBody>
        </p:sp>
        <p:sp>
          <p:nvSpPr>
            <p:cNvPr id="36" name="Can 35"/>
            <p:cNvSpPr/>
            <p:nvPr/>
          </p:nvSpPr>
          <p:spPr>
            <a:xfrm>
              <a:off x="5511015" y="4050752"/>
              <a:ext cx="1678078" cy="849107"/>
            </a:xfrm>
            <a:prstGeom prst="can">
              <a:avLst>
                <a:gd name="adj" fmla="val 34162"/>
              </a:avLst>
            </a:prstGeom>
            <a:solidFill>
              <a:schemeClr val="bg1"/>
            </a:solidFill>
            <a:ln w="38100" cmpd="sng">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50000"/>
                    </a:schemeClr>
                  </a:solidFill>
                </a:rPr>
                <a:t> </a:t>
              </a:r>
              <a:r>
                <a:rPr lang="en-US" sz="1400" dirty="0" smtClean="0">
                  <a:solidFill>
                    <a:schemeClr val="tx1">
                      <a:lumMod val="50000"/>
                    </a:schemeClr>
                  </a:solidFill>
                </a:rPr>
                <a:t>Software </a:t>
              </a:r>
              <a:endParaRPr lang="en-US" sz="1400" dirty="0">
                <a:solidFill>
                  <a:schemeClr val="tx1">
                    <a:lumMod val="50000"/>
                  </a:schemeClr>
                </a:solidFill>
              </a:endParaRPr>
            </a:p>
          </p:txBody>
        </p:sp>
      </p:grpSp>
    </p:spTree>
    <p:extLst>
      <p:ext uri="{BB962C8B-B14F-4D97-AF65-F5344CB8AC3E}">
        <p14:creationId xmlns:p14="http://schemas.microsoft.com/office/powerpoint/2010/main" xmlns="" val="5520102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Path</a:t>
            </a:r>
            <a:endParaRPr lang="en-US" dirty="0"/>
          </a:p>
        </p:txBody>
      </p:sp>
      <p:grpSp>
        <p:nvGrpSpPr>
          <p:cNvPr id="56" name="Group 55"/>
          <p:cNvGrpSpPr/>
          <p:nvPr/>
        </p:nvGrpSpPr>
        <p:grpSpPr>
          <a:xfrm>
            <a:off x="169020" y="1674676"/>
            <a:ext cx="5173454" cy="790333"/>
            <a:chOff x="57238" y="3156576"/>
            <a:chExt cx="2393750" cy="421005"/>
          </a:xfrm>
        </p:grpSpPr>
        <p:sp>
          <p:nvSpPr>
            <p:cNvPr id="53" name="Rectangle 52"/>
            <p:cNvSpPr/>
            <p:nvPr/>
          </p:nvSpPr>
          <p:spPr>
            <a:xfrm>
              <a:off x="57238" y="3156576"/>
              <a:ext cx="1626675" cy="421005"/>
            </a:xfrm>
            <a:prstGeom prst="rect">
              <a:avLst/>
            </a:prstGeom>
            <a:noFill/>
            <a:ln w="28575" cmpd="sng">
              <a:solidFill>
                <a:srgbClr val="FFFF00"/>
              </a:solidFill>
            </a:ln>
            <a:effectLst>
              <a:outerShdw blurRad="50800" dist="38100" dir="2700000" algn="tl" rotWithShape="0">
                <a:schemeClr val="tx1">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FF00"/>
                  </a:solidFill>
                </a:rPr>
                <a:t>Data</a:t>
              </a:r>
              <a:endParaRPr lang="en-US" sz="2800" dirty="0">
                <a:solidFill>
                  <a:srgbClr val="FFFF00"/>
                </a:solidFill>
              </a:endParaRPr>
            </a:p>
          </p:txBody>
        </p:sp>
        <p:sp>
          <p:nvSpPr>
            <p:cNvPr id="55" name="Rectangle 54"/>
            <p:cNvSpPr/>
            <p:nvPr/>
          </p:nvSpPr>
          <p:spPr>
            <a:xfrm>
              <a:off x="1683914" y="3156576"/>
              <a:ext cx="767074" cy="421005"/>
            </a:xfrm>
            <a:prstGeom prst="rect">
              <a:avLst/>
            </a:prstGeom>
            <a:noFill/>
            <a:ln w="28575" cmpd="sng">
              <a:solidFill>
                <a:srgbClr val="FFFF00"/>
              </a:solidFill>
            </a:ln>
            <a:effectLst>
              <a:outerShdw blurRad="50800" dist="38100" dir="2700000" algn="tl" rotWithShape="0">
                <a:schemeClr val="tx1">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FF00"/>
                  </a:solidFill>
                </a:rPr>
                <a:t>Address</a:t>
              </a:r>
              <a:endParaRPr lang="en-US" sz="2800" dirty="0">
                <a:solidFill>
                  <a:srgbClr val="FFFF00"/>
                </a:solidFill>
              </a:endParaRPr>
            </a:p>
          </p:txBody>
        </p:sp>
      </p:grpSp>
      <p:cxnSp>
        <p:nvCxnSpPr>
          <p:cNvPr id="58" name="Straight Arrow Connector 57"/>
          <p:cNvCxnSpPr/>
          <p:nvPr/>
        </p:nvCxnSpPr>
        <p:spPr>
          <a:xfrm>
            <a:off x="2015423" y="3808725"/>
            <a:ext cx="1239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5026658" y="3449362"/>
            <a:ext cx="1898696" cy="2823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8822565" y="3628938"/>
            <a:ext cx="1133835" cy="451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1348435" y="4271602"/>
            <a:ext cx="1243350" cy="31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1484372" y="3232646"/>
            <a:ext cx="11770921" cy="2234514"/>
            <a:chOff x="1440388" y="5124530"/>
            <a:chExt cx="11770921" cy="2234514"/>
          </a:xfrm>
        </p:grpSpPr>
        <p:sp>
          <p:nvSpPr>
            <p:cNvPr id="43" name="Can 42"/>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a:stCxn id="60" idx="6"/>
              <a:endCxn id="46"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6" name="Can 45"/>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50"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a:stCxn id="52"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a:stCxn id="57" idx="2"/>
              <a:endCxn id="50"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grpSp>
        <p:nvGrpSpPr>
          <p:cNvPr id="69" name="Group 68"/>
          <p:cNvGrpSpPr/>
          <p:nvPr/>
        </p:nvGrpSpPr>
        <p:grpSpPr>
          <a:xfrm>
            <a:off x="822011" y="3257655"/>
            <a:ext cx="1414565" cy="442746"/>
            <a:chOff x="57238" y="3156576"/>
            <a:chExt cx="2393750" cy="421005"/>
          </a:xfrm>
          <a:solidFill>
            <a:schemeClr val="bg1"/>
          </a:solidFill>
          <a:effectLst/>
        </p:grpSpPr>
        <p:sp>
          <p:nvSpPr>
            <p:cNvPr id="70" name="Rectangle 69"/>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00"/>
                  </a:solidFill>
                </a:rPr>
                <a:t>Data</a:t>
              </a:r>
              <a:endParaRPr lang="en-US" sz="1000" dirty="0">
                <a:solidFill>
                  <a:srgbClr val="FFFF00"/>
                </a:solidFill>
              </a:endParaRPr>
            </a:p>
          </p:txBody>
        </p:sp>
        <p:sp>
          <p:nvSpPr>
            <p:cNvPr id="71" name="Rectangle 70"/>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00"/>
                </a:solidFill>
              </a:endParaRPr>
            </a:p>
          </p:txBody>
        </p:sp>
      </p:grpSp>
    </p:spTree>
    <p:extLst>
      <p:ext uri="{BB962C8B-B14F-4D97-AF65-F5344CB8AC3E}">
        <p14:creationId xmlns:p14="http://schemas.microsoft.com/office/powerpoint/2010/main" xmlns="" val="20414181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11495E-6 3.96943E-6 L -0.08595 0.16651 " pathEditMode="relative" rAng="0" ptsTypes="AA">
                                      <p:cBhvr>
                                        <p:cTn id="6" dur="500" fill="hold"/>
                                        <p:tgtEl>
                                          <p:spTgt spid="56"/>
                                        </p:tgtEl>
                                        <p:attrNameLst>
                                          <p:attrName>ppt_x</p:attrName>
                                          <p:attrName>ppt_y</p:attrName>
                                        </p:attrNameLst>
                                      </p:cBhvr>
                                      <p:rCtr x="-4306" y="8314"/>
                                    </p:animMotion>
                                  </p:childTnLst>
                                </p:cTn>
                              </p:par>
                              <p:par>
                                <p:cTn id="7" presetID="6" presetClass="emph" presetSubtype="0" fill="hold" nodeType="withEffect">
                                  <p:stCondLst>
                                    <p:cond delay="0"/>
                                  </p:stCondLst>
                                  <p:childTnLst>
                                    <p:animScale>
                                      <p:cBhvr>
                                        <p:cTn id="8" dur="500" fill="hold"/>
                                        <p:tgtEl>
                                          <p:spTgt spid="56"/>
                                        </p:tgtEl>
                                      </p:cBhvr>
                                      <p:by x="25000" y="25000"/>
                                    </p:animScale>
                                  </p:childTnLst>
                                  <p:subTnLst>
                                    <p:set>
                                      <p:cBhvr override="childStyle">
                                        <p:cTn dur="1" fill="hold" display="0" masterRel="sameClick" afterEffect="1">
                                          <p:stCondLst>
                                            <p:cond evt="end" delay="0">
                                              <p:tn val="7"/>
                                            </p:cond>
                                          </p:stCondLst>
                                        </p:cTn>
                                        <p:tgtEl>
                                          <p:spTgt spid="56"/>
                                        </p:tgtEl>
                                        <p:attrNameLst>
                                          <p:attrName>style.visibility</p:attrName>
                                        </p:attrNameLst>
                                      </p:cBhvr>
                                      <p:to>
                                        <p:strVal val="hidden"/>
                                      </p:to>
                                    </p:set>
                                  </p:sub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6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8.4216E-7 -1.66744E-6 C 0.03125 0.00116 0.06199 0.00255 0.09359 0.00324 C 0.10835 0.00417 0.12311 0.00487 0.13804 0.00625 C 0.16305 0.00556 0.18319 0.00278 0.20681 0.00116 C 0.2134 -0.00092 0.22018 -0.00185 0.22712 -0.00301 C 0.24015 -0.00926 0.25456 -0.01111 0.26862 -0.01227 C 0.27783 -0.01621 0.28859 -0.01737 0.29849 -0.01829 C 0.30318 -0.01968 0.30821 -0.01991 0.31307 -0.0213 C 0.32089 -0.02408 0.32853 -0.02825 0.33686 -0.02964 C 0.35405 -0.03775 0.37315 -0.03983 0.39139 -0.04192 C 0.39764 -0.04446 0.40406 -0.04608 0.41031 -0.04794 C 0.41379 -0.04771 0.41795 -0.04794 0.42264 -0.04701 C 0.42681 -0.04632 0.43046 -0.04029 0.43567 -0.03891 C 0.44261 -0.03219 0.45199 -0.02895 0.46032 -0.02339 C 0.46102 -0.02293 0.46171 -0.02223 0.46275 -0.0213 C 0.4631 -0.02038 0.46397 -0.01922 0.46571 -0.01829 C 0.47022 -0.01482 0.47682 -0.01459 0.48151 -0.01111 C 0.48724 -0.00718 0.49158 -0.00347 0.49748 -0.00092 C 0.50773 0.00834 0.51693 0.01668 0.52908 0.01946 C 0.53256 0.0227 0.53794 0.02386 0.54211 0.02571 C 0.54402 0.02663 0.5494 0.02872 0.5494 0.02895 C 0.55044 0.02988 0.55235 0.03011 0.55391 0.03173 C 0.55878 0.03706 0.55044 0.03358 0.55947 0.0359 C 0.56294 0.03845 0.56538 0.04215 0.56902 0.04516 C 0.57232 0.04771 0.57649 0.04864 0.57927 0.05234 C 0.58118 0.05535 0.58118 0.05558 0.58448 0.05744 C 0.58934 0.06021 0.59385 0.06485 0.59924 0.06763 C 0.60427 0.0704 0.63414 0.05836 0.6383 0.06438 C 0.68137 0.06438 0.69422 0.06415 0.71592 0.06531 C 0.74353 0.06739 0.78868 0.05836 0.80483 0.06137 C 0.8215 0.06114 0.81559 0.05998 0.81715 0.06438 " pathEditMode="relative" rAng="0" ptsTypes="fffffffffffffffffffffffffffffaf">
                                      <p:cBhvr>
                                        <p:cTn id="25" dur="2000" fill="hold"/>
                                        <p:tgtEl>
                                          <p:spTgt spid="69"/>
                                        </p:tgtEl>
                                        <p:attrNameLst>
                                          <p:attrName>ppt_x</p:attrName>
                                          <p:attrName>ppt_y</p:attrName>
                                        </p:attrNameLst>
                                      </p:cBhvr>
                                      <p:rCtr x="41066"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2" name="Title 1"/>
          <p:cNvSpPr>
            <a:spLocks noGrp="1"/>
          </p:cNvSpPr>
          <p:nvPr>
            <p:ph type="title"/>
          </p:nvPr>
        </p:nvSpPr>
        <p:spPr/>
        <p:txBody>
          <a:bodyPr/>
          <a:lstStyle/>
          <a:p>
            <a:r>
              <a:rPr lang="en-US" dirty="0" smtClean="0"/>
              <a:t>Control Plane</a:t>
            </a:r>
            <a:endParaRPr lang="en-US" dirty="0"/>
          </a:p>
        </p:txBody>
      </p:sp>
      <p:sp>
        <p:nvSpPr>
          <p:cNvPr id="82" name="Can 81"/>
          <p:cNvSpPr/>
          <p:nvPr/>
        </p:nvSpPr>
        <p:spPr>
          <a:xfrm>
            <a:off x="3354039" y="3559836"/>
            <a:ext cx="1678078" cy="849107"/>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Hardware </a:t>
            </a:r>
            <a:endParaRPr lang="en-US" sz="1400" dirty="0">
              <a:solidFill>
                <a:schemeClr val="tx1">
                  <a:lumMod val="65000"/>
                </a:schemeClr>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grpSp>
        <p:nvGrpSpPr>
          <p:cNvPr id="7" name="Group 6"/>
          <p:cNvGrpSpPr/>
          <p:nvPr/>
        </p:nvGrpSpPr>
        <p:grpSpPr>
          <a:xfrm>
            <a:off x="3354039" y="2512071"/>
            <a:ext cx="8022760" cy="2387788"/>
            <a:chOff x="3354039" y="2512071"/>
            <a:chExt cx="8022760" cy="2387788"/>
          </a:xfrm>
        </p:grpSpPr>
        <p:sp>
          <p:nvSpPr>
            <p:cNvPr id="83" name="Can 82"/>
            <p:cNvSpPr/>
            <p:nvPr/>
          </p:nvSpPr>
          <p:spPr>
            <a:xfrm>
              <a:off x="3354039" y="2884388"/>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cxnSp>
          <p:nvCxnSpPr>
            <p:cNvPr id="26" name="Straight Connector 25"/>
            <p:cNvCxnSpPr/>
            <p:nvPr/>
          </p:nvCxnSpPr>
          <p:spPr>
            <a:xfrm flipV="1">
              <a:off x="4993202" y="2837669"/>
              <a:ext cx="2028187" cy="272648"/>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699467" y="2837669"/>
              <a:ext cx="1460014" cy="596474"/>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249601" y="3434143"/>
              <a:ext cx="1276355" cy="849107"/>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sp>
          <p:nvSpPr>
            <p:cNvPr id="38" name="Can 37"/>
            <p:cNvSpPr/>
            <p:nvPr/>
          </p:nvSpPr>
          <p:spPr>
            <a:xfrm>
              <a:off x="7021389" y="2512071"/>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40" name="Can 39"/>
            <p:cNvSpPr/>
            <p:nvPr/>
          </p:nvSpPr>
          <p:spPr>
            <a:xfrm>
              <a:off x="9698721" y="3367305"/>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36" name="Can 35"/>
            <p:cNvSpPr/>
            <p:nvPr/>
          </p:nvSpPr>
          <p:spPr>
            <a:xfrm>
              <a:off x="5511015" y="4050752"/>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cxnSp>
          <p:nvCxnSpPr>
            <p:cNvPr id="33" name="Straight Connector 32"/>
            <p:cNvCxnSpPr/>
            <p:nvPr/>
          </p:nvCxnSpPr>
          <p:spPr>
            <a:xfrm flipV="1">
              <a:off x="7204034" y="3925328"/>
              <a:ext cx="2494687" cy="389541"/>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25774017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82" name="Can 81"/>
          <p:cNvSpPr/>
          <p:nvPr/>
        </p:nvSpPr>
        <p:spPr>
          <a:xfrm>
            <a:off x="3354039" y="3559836"/>
            <a:ext cx="1678078" cy="849107"/>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Hardware </a:t>
            </a:r>
            <a:endParaRPr lang="en-US" sz="1400" dirty="0">
              <a:solidFill>
                <a:schemeClr val="tx1">
                  <a:lumMod val="65000"/>
                </a:schemeClr>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grpSp>
        <p:nvGrpSpPr>
          <p:cNvPr id="7" name="Group 6"/>
          <p:cNvGrpSpPr/>
          <p:nvPr/>
        </p:nvGrpSpPr>
        <p:grpSpPr>
          <a:xfrm>
            <a:off x="3354039" y="2512071"/>
            <a:ext cx="8022760" cy="2387788"/>
            <a:chOff x="3354039" y="2512071"/>
            <a:chExt cx="8022760" cy="2387788"/>
          </a:xfrm>
        </p:grpSpPr>
        <p:sp>
          <p:nvSpPr>
            <p:cNvPr id="83" name="Can 82"/>
            <p:cNvSpPr/>
            <p:nvPr/>
          </p:nvSpPr>
          <p:spPr>
            <a:xfrm>
              <a:off x="3354039" y="2884388"/>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cxnSp>
          <p:nvCxnSpPr>
            <p:cNvPr id="26" name="Straight Connector 25"/>
            <p:cNvCxnSpPr/>
            <p:nvPr/>
          </p:nvCxnSpPr>
          <p:spPr>
            <a:xfrm flipV="1">
              <a:off x="4993202" y="2837669"/>
              <a:ext cx="2028187" cy="272648"/>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699467" y="2837669"/>
              <a:ext cx="1460014" cy="596474"/>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249601" y="3434143"/>
              <a:ext cx="1276355" cy="849107"/>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sp>
          <p:nvSpPr>
            <p:cNvPr id="38" name="Can 37"/>
            <p:cNvSpPr/>
            <p:nvPr/>
          </p:nvSpPr>
          <p:spPr>
            <a:xfrm>
              <a:off x="7021389" y="2512071"/>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40" name="Can 39"/>
            <p:cNvSpPr/>
            <p:nvPr/>
          </p:nvSpPr>
          <p:spPr>
            <a:xfrm>
              <a:off x="9698721" y="3367305"/>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36" name="Can 35"/>
            <p:cNvSpPr/>
            <p:nvPr/>
          </p:nvSpPr>
          <p:spPr>
            <a:xfrm>
              <a:off x="5511015" y="4050752"/>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cxnSp>
          <p:nvCxnSpPr>
            <p:cNvPr id="33" name="Straight Connector 32"/>
            <p:cNvCxnSpPr/>
            <p:nvPr/>
          </p:nvCxnSpPr>
          <p:spPr>
            <a:xfrm flipV="1">
              <a:off x="7204034" y="3925328"/>
              <a:ext cx="2494687" cy="389541"/>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grpSp>
      <p:sp>
        <p:nvSpPr>
          <p:cNvPr id="4" name="Title 3"/>
          <p:cNvSpPr>
            <a:spLocks noGrp="1"/>
          </p:cNvSpPr>
          <p:nvPr>
            <p:ph type="title"/>
          </p:nvPr>
        </p:nvSpPr>
        <p:spPr/>
        <p:txBody>
          <a:bodyPr/>
          <a:lstStyle/>
          <a:p>
            <a:endParaRPr lang="en-US"/>
          </a:p>
        </p:txBody>
      </p:sp>
      <p:grpSp>
        <p:nvGrpSpPr>
          <p:cNvPr id="11" name="Group 10"/>
          <p:cNvGrpSpPr/>
          <p:nvPr/>
        </p:nvGrpSpPr>
        <p:grpSpPr>
          <a:xfrm>
            <a:off x="4193078" y="1810341"/>
            <a:ext cx="6391139" cy="3006167"/>
            <a:chOff x="4193078" y="1810341"/>
            <a:chExt cx="6391139" cy="3006167"/>
          </a:xfrm>
        </p:grpSpPr>
        <p:cxnSp>
          <p:nvCxnSpPr>
            <p:cNvPr id="6" name="Straight Arrow Connector 5"/>
            <p:cNvCxnSpPr/>
            <p:nvPr/>
          </p:nvCxnSpPr>
          <p:spPr>
            <a:xfrm>
              <a:off x="4193078" y="2115818"/>
              <a:ext cx="0" cy="15508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7910472" y="1810341"/>
              <a:ext cx="0" cy="15508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10584217" y="1921741"/>
              <a:ext cx="0" cy="22324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373068" y="1921741"/>
              <a:ext cx="0" cy="28947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3" name="Rounded Rectangle 2"/>
          <p:cNvSpPr/>
          <p:nvPr/>
        </p:nvSpPr>
        <p:spPr>
          <a:xfrm>
            <a:off x="3315124" y="1269912"/>
            <a:ext cx="8061675" cy="912746"/>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FF"/>
                </a:solidFill>
              </a:rPr>
              <a:t>Software Control Plane</a:t>
            </a:r>
            <a:endParaRPr lang="en-US" sz="4400" dirty="0">
              <a:solidFill>
                <a:srgbClr val="FFFFFF"/>
              </a:solidFill>
            </a:endParaRPr>
          </a:p>
        </p:txBody>
      </p:sp>
      <p:grpSp>
        <p:nvGrpSpPr>
          <p:cNvPr id="34" name="Group 33"/>
          <p:cNvGrpSpPr/>
          <p:nvPr/>
        </p:nvGrpSpPr>
        <p:grpSpPr>
          <a:xfrm>
            <a:off x="712996" y="3388375"/>
            <a:ext cx="1414565" cy="442746"/>
            <a:chOff x="57238" y="3156576"/>
            <a:chExt cx="2393750" cy="421005"/>
          </a:xfrm>
          <a:solidFill>
            <a:schemeClr val="bg1"/>
          </a:solidFill>
          <a:effectLst/>
        </p:grpSpPr>
        <p:sp>
          <p:nvSpPr>
            <p:cNvPr id="35" name="Rectangle 34"/>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42" name="Rectangle 41"/>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endPar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
        <p:nvSpPr>
          <p:cNvPr id="43" name="Rectangle 42"/>
          <p:cNvSpPr/>
          <p:nvPr/>
        </p:nvSpPr>
        <p:spPr>
          <a:xfrm>
            <a:off x="13309788" y="4036563"/>
            <a:ext cx="332257" cy="76944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p>
        </p:txBody>
      </p:sp>
    </p:spTree>
    <p:extLst>
      <p:ext uri="{BB962C8B-B14F-4D97-AF65-F5344CB8AC3E}">
        <p14:creationId xmlns:p14="http://schemas.microsoft.com/office/powerpoint/2010/main" xmlns="" val="17798378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09128E-6 5.68922E-6 L 0.00141 -0.18546 " pathEditMode="relative" ptsTypes="AA">
                                      <p:cBhvr>
                                        <p:cTn id="6" dur="1000" fill="hold"/>
                                        <p:tgtEl>
                                          <p:spTgt spid="7"/>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5.67307E-7 3.27157E-6 L 0.19091 3.27157E-6 L 0.44322 -0.06659 L 0.62079 0.05944 L 0.82905 0.05693 " pathEditMode="relative" ptsTypes="AAAAA">
                                      <p:cBhvr>
                                        <p:cTn id="28" dur="2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Network</a:t>
            </a:r>
            <a:endParaRPr lang="en-US" dirty="0"/>
          </a:p>
        </p:txBody>
      </p:sp>
      <p:sp>
        <p:nvSpPr>
          <p:cNvPr id="3" name="Content Placeholder 2"/>
          <p:cNvSpPr>
            <a:spLocks noGrp="1"/>
          </p:cNvSpPr>
          <p:nvPr>
            <p:ph idx="1"/>
          </p:nvPr>
        </p:nvSpPr>
        <p:spPr>
          <a:xfrm>
            <a:off x="731520" y="2056994"/>
            <a:ext cx="13167360" cy="5431155"/>
          </a:xfrm>
        </p:spPr>
        <p:txBody>
          <a:bodyPr/>
          <a:lstStyle/>
          <a:p>
            <a:pPr marL="0" indent="0" algn="ctr">
              <a:buNone/>
            </a:pPr>
            <a:r>
              <a:rPr lang="en-US" dirty="0"/>
              <a:t>A network in which the control plane is </a:t>
            </a:r>
            <a:br>
              <a:rPr lang="en-US" dirty="0"/>
            </a:br>
            <a:r>
              <a:rPr lang="en-US" dirty="0"/>
              <a:t>physically separate from the forwarding plane.</a:t>
            </a:r>
          </a:p>
          <a:p>
            <a:pPr marL="0" indent="0" algn="ctr">
              <a:buNone/>
            </a:pPr>
            <a:endParaRPr lang="en-US" dirty="0"/>
          </a:p>
          <a:p>
            <a:pPr marL="0" indent="0" algn="ctr">
              <a:buNone/>
            </a:pPr>
            <a:r>
              <a:rPr lang="en-US" i="1" dirty="0"/>
              <a:t>and</a:t>
            </a:r>
          </a:p>
          <a:p>
            <a:pPr marL="0" indent="0" algn="ctr">
              <a:buNone/>
            </a:pPr>
            <a:endParaRPr lang="en-US" dirty="0"/>
          </a:p>
          <a:p>
            <a:pPr marL="0" indent="0" algn="ctr">
              <a:buNone/>
            </a:pPr>
            <a:r>
              <a:rPr lang="en-US" dirty="0"/>
              <a:t>A single control plane controls </a:t>
            </a:r>
            <a:br>
              <a:rPr lang="en-US" dirty="0"/>
            </a:br>
            <a:r>
              <a:rPr lang="en-US" dirty="0"/>
              <a:t>several forwarding devices.</a:t>
            </a:r>
          </a:p>
          <a:p>
            <a:pPr algn="ctr"/>
            <a:endParaRPr lang="en-US" dirty="0"/>
          </a:p>
          <a:p>
            <a:pPr marL="0" indent="0" algn="ctr">
              <a:buNone/>
            </a:pPr>
            <a:r>
              <a:rPr lang="en-US" dirty="0">
                <a:solidFill>
                  <a:schemeClr val="tx1">
                    <a:lumMod val="75000"/>
                  </a:schemeClr>
                </a:solidFill>
              </a:rPr>
              <a:t>(That’s it</a:t>
            </a:r>
            <a:r>
              <a:rPr lang="en-US" dirty="0" smtClean="0">
                <a:solidFill>
                  <a:schemeClr val="tx1">
                    <a:lumMod val="75000"/>
                  </a:schemeClr>
                </a:solidFill>
              </a:rPr>
              <a:t>)</a:t>
            </a:r>
            <a:endParaRPr lang="en-US" dirty="0">
              <a:solidFill>
                <a:schemeClr val="tx1">
                  <a:lumMod val="75000"/>
                </a:schemeClr>
              </a:solidFill>
            </a:endParaRPr>
          </a:p>
          <a:p>
            <a:endParaRPr lang="en-US" dirty="0"/>
          </a:p>
        </p:txBody>
      </p:sp>
    </p:spTree>
    <p:extLst>
      <p:ext uri="{BB962C8B-B14F-4D97-AF65-F5344CB8AC3E}">
        <p14:creationId xmlns:p14="http://schemas.microsoft.com/office/powerpoint/2010/main" xmlns="" val="24660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500349" y="376078"/>
            <a:ext cx="8905959" cy="3208009"/>
            <a:chOff x="1484372" y="625224"/>
            <a:chExt cx="11770921" cy="4305395"/>
          </a:xfrm>
        </p:grpSpPr>
        <p:cxnSp>
          <p:nvCxnSpPr>
            <p:cNvPr id="46" name="Straight Connector 45"/>
            <p:cNvCxnSpPr>
              <a:stCxn id="57" idx="6"/>
            </p:cNvCxnSpPr>
            <p:nvPr/>
          </p:nvCxnSpPr>
          <p:spPr>
            <a:xfrm>
              <a:off x="2015423" y="3354197"/>
              <a:ext cx="1299701" cy="17124"/>
            </a:xfrm>
            <a:prstGeom prst="line">
              <a:avLst/>
            </a:prstGeom>
            <a:ln w="5715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2981778"/>
              <a:ext cx="2561187" cy="308211"/>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3523047"/>
              <a:ext cx="1867699" cy="1012618"/>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2981780"/>
              <a:ext cx="2136997" cy="84400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3965224"/>
              <a:ext cx="2733850" cy="570443"/>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3825787"/>
              <a:ext cx="1488288" cy="744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3584954"/>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105918"/>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82" name="Can 81"/>
            <p:cNvSpPr/>
            <p:nvPr/>
          </p:nvSpPr>
          <p:spPr>
            <a:xfrm>
              <a:off x="3354039" y="2915148"/>
              <a:ext cx="1678078" cy="849107"/>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Forwarding </a:t>
              </a:r>
              <a:endParaRPr lang="en-US" sz="1400" dirty="0">
                <a:solidFill>
                  <a:schemeClr val="tx1">
                    <a:lumMod val="65000"/>
                  </a:schemeClr>
                </a:solidFill>
              </a:endParaRPr>
            </a:p>
          </p:txBody>
        </p:sp>
        <p:sp>
          <p:nvSpPr>
            <p:cNvPr id="37" name="Can 36"/>
            <p:cNvSpPr/>
            <p:nvPr/>
          </p:nvSpPr>
          <p:spPr>
            <a:xfrm>
              <a:off x="5511015" y="4081512"/>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39" name="Can 38"/>
            <p:cNvSpPr/>
            <p:nvPr/>
          </p:nvSpPr>
          <p:spPr>
            <a:xfrm>
              <a:off x="7021389" y="2542831"/>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41" name="Can 40"/>
            <p:cNvSpPr/>
            <p:nvPr/>
          </p:nvSpPr>
          <p:spPr>
            <a:xfrm>
              <a:off x="9698721" y="3398065"/>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grpSp>
          <p:nvGrpSpPr>
            <p:cNvPr id="11" name="Group 10"/>
            <p:cNvGrpSpPr/>
            <p:nvPr/>
          </p:nvGrpSpPr>
          <p:grpSpPr>
            <a:xfrm>
              <a:off x="4193078" y="1165653"/>
              <a:ext cx="6391139" cy="3006167"/>
              <a:chOff x="4193078" y="1810341"/>
              <a:chExt cx="6391139" cy="3006167"/>
            </a:xfrm>
          </p:grpSpPr>
          <p:cxnSp>
            <p:nvCxnSpPr>
              <p:cNvPr id="6" name="Straight Arrow Connector 5"/>
              <p:cNvCxnSpPr/>
              <p:nvPr/>
            </p:nvCxnSpPr>
            <p:spPr>
              <a:xfrm>
                <a:off x="4193078" y="2115818"/>
                <a:ext cx="0" cy="15508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7910472" y="1810341"/>
                <a:ext cx="0" cy="15508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10584217" y="1921741"/>
                <a:ext cx="0" cy="22324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373068" y="1921741"/>
                <a:ext cx="0" cy="28947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3" name="Rounded Rectangle 2"/>
            <p:cNvSpPr/>
            <p:nvPr/>
          </p:nvSpPr>
          <p:spPr>
            <a:xfrm>
              <a:off x="3315124" y="625224"/>
              <a:ext cx="8061675" cy="912746"/>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FFFFFF"/>
                  </a:solidFill>
                </a:rPr>
                <a:t>Software Control Plane</a:t>
              </a:r>
              <a:endParaRPr lang="en-US" sz="4000" dirty="0">
                <a:solidFill>
                  <a:srgbClr val="FFFFFF"/>
                </a:solidFill>
              </a:endParaRPr>
            </a:p>
          </p:txBody>
        </p:sp>
      </p:grpSp>
      <p:sp>
        <p:nvSpPr>
          <p:cNvPr id="8" name="TextBox 7"/>
          <p:cNvSpPr txBox="1"/>
          <p:nvPr/>
        </p:nvSpPr>
        <p:spPr>
          <a:xfrm>
            <a:off x="719599" y="4174855"/>
            <a:ext cx="12316192" cy="3539430"/>
          </a:xfrm>
          <a:prstGeom prst="rect">
            <a:avLst/>
          </a:prstGeom>
          <a:noFill/>
        </p:spPr>
        <p:txBody>
          <a:bodyPr wrap="none" rtlCol="0">
            <a:spAutoFit/>
          </a:bodyPr>
          <a:lstStyle/>
          <a:p>
            <a:r>
              <a:rPr lang="en-US" sz="4400" dirty="0" smtClean="0"/>
              <a:t>Immediate consequences...</a:t>
            </a:r>
          </a:p>
          <a:p>
            <a:pPr marL="514350" indent="-514350">
              <a:buFont typeface="+mj-lt"/>
              <a:buAutoNum type="arabicPeriod"/>
            </a:pPr>
            <a:r>
              <a:rPr lang="en-US" sz="3600" dirty="0" smtClean="0"/>
              <a:t>Puts network owners and operators in control of their destiny.</a:t>
            </a:r>
          </a:p>
          <a:p>
            <a:pPr marL="514350" indent="-514350">
              <a:buFont typeface="+mj-lt"/>
              <a:buAutoNum type="arabicPeriod"/>
            </a:pPr>
            <a:r>
              <a:rPr lang="en-US" sz="3600" dirty="0"/>
              <a:t>N</a:t>
            </a:r>
            <a:r>
              <a:rPr lang="en-US" sz="3600" dirty="0" smtClean="0"/>
              <a:t>etworks are more reliable and more secure.</a:t>
            </a:r>
          </a:p>
          <a:p>
            <a:pPr marL="514350" indent="-514350">
              <a:buFont typeface="+mj-lt"/>
              <a:buAutoNum type="arabicPeriod"/>
            </a:pPr>
            <a:r>
              <a:rPr lang="en-US" sz="3600" dirty="0" smtClean="0"/>
              <a:t>Networks cost less: hardware is simple and streamlined again.</a:t>
            </a:r>
          </a:p>
          <a:p>
            <a:pPr marL="514350" indent="-514350">
              <a:buFont typeface="+mj-lt"/>
              <a:buAutoNum type="arabicPeriod"/>
            </a:pPr>
            <a:r>
              <a:rPr lang="en-US" sz="3600" dirty="0" smtClean="0"/>
              <a:t>Networks cost less to operate: customized.</a:t>
            </a:r>
          </a:p>
          <a:p>
            <a:endParaRPr lang="en-US" sz="3600" dirty="0"/>
          </a:p>
        </p:txBody>
      </p:sp>
      <p:sp>
        <p:nvSpPr>
          <p:cNvPr id="9" name="TextBox 8"/>
          <p:cNvSpPr txBox="1"/>
          <p:nvPr/>
        </p:nvSpPr>
        <p:spPr>
          <a:xfrm>
            <a:off x="719599" y="1607926"/>
            <a:ext cx="1867105" cy="1107996"/>
          </a:xfrm>
          <a:prstGeom prst="rect">
            <a:avLst/>
          </a:prstGeom>
          <a:noFill/>
        </p:spPr>
        <p:txBody>
          <a:bodyPr wrap="none" rtlCol="0">
            <a:spAutoFit/>
          </a:bodyPr>
          <a:lstStyle/>
          <a:p>
            <a:r>
              <a:rPr lang="en-US" sz="6600" dirty="0" smtClean="0"/>
              <a:t>SDN:</a:t>
            </a:r>
            <a:endParaRPr lang="en-US" sz="6600" dirty="0"/>
          </a:p>
        </p:txBody>
      </p:sp>
    </p:spTree>
    <p:extLst>
      <p:ext uri="{BB962C8B-B14F-4D97-AF65-F5344CB8AC3E}">
        <p14:creationId xmlns:p14="http://schemas.microsoft.com/office/powerpoint/2010/main" xmlns="" val="301838150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stCxn id="28" idx="6"/>
          </p:cNvCxnSpPr>
          <p:nvPr/>
        </p:nvCxnSpPr>
        <p:spPr>
          <a:xfrm>
            <a:off x="2858853" y="6368379"/>
            <a:ext cx="1093533" cy="15821"/>
          </a:xfrm>
          <a:prstGeom prst="line">
            <a:avLst/>
          </a:prstGeom>
          <a:ln w="5715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056926" y="6024293"/>
            <a:ext cx="2154914" cy="284763"/>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738630" y="6524384"/>
            <a:ext cx="1571431" cy="935581"/>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114119" y="6024295"/>
            <a:ext cx="1798012" cy="779797"/>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7211839" y="6932921"/>
            <a:ext cx="2300188" cy="527045"/>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7" idx="2"/>
          </p:cNvCxnSpPr>
          <p:nvPr/>
        </p:nvCxnSpPr>
        <p:spPr>
          <a:xfrm flipH="1" flipV="1">
            <a:off x="10618074" y="6804092"/>
            <a:ext cx="1252205" cy="6880"/>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1870279" y="6581581"/>
            <a:ext cx="445497" cy="458781"/>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412041" y="6138989"/>
            <a:ext cx="446812" cy="458781"/>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29" name="Can 28"/>
          <p:cNvSpPr/>
          <p:nvPr/>
        </p:nvSpPr>
        <p:spPr>
          <a:xfrm>
            <a:off x="3985128" y="5962732"/>
            <a:ext cx="1411890" cy="784510"/>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Forwarding </a:t>
            </a:r>
            <a:endParaRPr lang="en-US" sz="1400" dirty="0">
              <a:solidFill>
                <a:schemeClr val="tx1">
                  <a:lumMod val="65000"/>
                </a:schemeClr>
              </a:solidFill>
            </a:endParaRPr>
          </a:p>
        </p:txBody>
      </p:sp>
      <p:sp>
        <p:nvSpPr>
          <p:cNvPr id="30" name="Can 29"/>
          <p:cNvSpPr/>
          <p:nvPr/>
        </p:nvSpPr>
        <p:spPr>
          <a:xfrm>
            <a:off x="5799950" y="7040362"/>
            <a:ext cx="1411890" cy="784510"/>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31" name="Can 30"/>
          <p:cNvSpPr/>
          <p:nvPr/>
        </p:nvSpPr>
        <p:spPr>
          <a:xfrm>
            <a:off x="7070738" y="5618739"/>
            <a:ext cx="1411890" cy="784510"/>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32" name="Can 31"/>
          <p:cNvSpPr/>
          <p:nvPr/>
        </p:nvSpPr>
        <p:spPr>
          <a:xfrm>
            <a:off x="9323372" y="6408910"/>
            <a:ext cx="1411890" cy="784510"/>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grpSp>
        <p:nvGrpSpPr>
          <p:cNvPr id="33" name="Group 32"/>
          <p:cNvGrpSpPr/>
          <p:nvPr/>
        </p:nvGrpSpPr>
        <p:grpSpPr>
          <a:xfrm>
            <a:off x="4691073" y="4346333"/>
            <a:ext cx="5377332" cy="2777467"/>
            <a:chOff x="4193078" y="1810341"/>
            <a:chExt cx="6391139" cy="3006167"/>
          </a:xfrm>
        </p:grpSpPr>
        <p:cxnSp>
          <p:nvCxnSpPr>
            <p:cNvPr id="35" name="Straight Arrow Connector 34"/>
            <p:cNvCxnSpPr/>
            <p:nvPr/>
          </p:nvCxnSpPr>
          <p:spPr>
            <a:xfrm>
              <a:off x="4193078" y="2115818"/>
              <a:ext cx="0" cy="155083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910472" y="1810341"/>
              <a:ext cx="0" cy="155083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0584217" y="1921741"/>
              <a:ext cx="0" cy="223241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373068" y="1921741"/>
              <a:ext cx="0" cy="289476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34" name="Rounded Rectangle 33"/>
          <p:cNvSpPr/>
          <p:nvPr/>
        </p:nvSpPr>
        <p:spPr>
          <a:xfrm>
            <a:off x="3952386" y="3847018"/>
            <a:ext cx="6782876" cy="843307"/>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FFFFFF"/>
                </a:solidFill>
              </a:rPr>
              <a:t>Network Operating System</a:t>
            </a:r>
            <a:endParaRPr lang="en-US" sz="4000" dirty="0">
              <a:solidFill>
                <a:srgbClr val="FFFFFF"/>
              </a:solidFill>
            </a:endParaRPr>
          </a:p>
        </p:txBody>
      </p:sp>
      <p:cxnSp>
        <p:nvCxnSpPr>
          <p:cNvPr id="54" name="Straight Arrow Connector 53"/>
          <p:cNvCxnSpPr>
            <a:stCxn id="39" idx="2"/>
            <a:endCxn id="34" idx="0"/>
          </p:cNvCxnSpPr>
          <p:nvPr/>
        </p:nvCxnSpPr>
        <p:spPr>
          <a:xfrm flipH="1">
            <a:off x="7343824" y="3209697"/>
            <a:ext cx="796" cy="63732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5168175" y="3264006"/>
            <a:ext cx="346973" cy="465514"/>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5294446" y="3295497"/>
            <a:ext cx="5380137" cy="666866"/>
            <a:chOff x="7498976" y="3075964"/>
            <a:chExt cx="5380137" cy="666866"/>
          </a:xfrm>
        </p:grpSpPr>
        <p:grpSp>
          <p:nvGrpSpPr>
            <p:cNvPr id="52" name="Group 51"/>
            <p:cNvGrpSpPr/>
            <p:nvPr/>
          </p:nvGrpSpPr>
          <p:grpSpPr>
            <a:xfrm>
              <a:off x="7498976" y="3086124"/>
              <a:ext cx="1853184" cy="656706"/>
              <a:chOff x="12092952" y="1849660"/>
              <a:chExt cx="1853184" cy="656706"/>
            </a:xfrm>
          </p:grpSpPr>
          <p:cxnSp>
            <p:nvCxnSpPr>
              <p:cNvPr id="47" name="Straight Connector 46"/>
              <p:cNvCxnSpPr>
                <a:stCxn id="42" idx="7"/>
                <a:endCxn id="43" idx="3"/>
              </p:cNvCxnSpPr>
              <p:nvPr/>
            </p:nvCxnSpPr>
            <p:spPr>
              <a:xfrm flipV="1">
                <a:off x="12321896" y="2019950"/>
                <a:ext cx="298016" cy="133247"/>
              </a:xfrm>
              <a:prstGeom prst="line">
                <a:avLst/>
              </a:prstGeom>
              <a:solidFill>
                <a:schemeClr val="bg1"/>
              </a:solid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46" idx="2"/>
                <a:endCxn id="42" idx="5"/>
              </p:cNvCxnSpPr>
              <p:nvPr/>
            </p:nvCxnSpPr>
            <p:spPr>
              <a:xfrm flipH="1" flipV="1">
                <a:off x="12321896" y="2294270"/>
                <a:ext cx="38065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44" idx="1"/>
                <a:endCxn id="43" idx="5"/>
              </p:cNvCxnSpPr>
              <p:nvPr/>
            </p:nvCxnSpPr>
            <p:spPr>
              <a:xfrm flipH="1" flipV="1">
                <a:off x="12809576" y="2019950"/>
                <a:ext cx="419936" cy="133247"/>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6" idx="6"/>
                <a:endCxn id="44" idx="3"/>
              </p:cNvCxnSpPr>
              <p:nvPr/>
            </p:nvCxnSpPr>
            <p:spPr>
              <a:xfrm flipV="1">
                <a:off x="12970776" y="2294270"/>
                <a:ext cx="25873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4" idx="6"/>
                <a:endCxn id="45" idx="3"/>
              </p:cNvCxnSpPr>
              <p:nvPr/>
            </p:nvCxnSpPr>
            <p:spPr>
              <a:xfrm flipV="1">
                <a:off x="13458456" y="2111390"/>
                <a:ext cx="25873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12092952" y="212398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3" name="Oval 42"/>
              <p:cNvSpPr/>
              <p:nvPr/>
            </p:nvSpPr>
            <p:spPr>
              <a:xfrm>
                <a:off x="12580632" y="184966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4" name="Oval 43"/>
              <p:cNvSpPr/>
              <p:nvPr/>
            </p:nvSpPr>
            <p:spPr>
              <a:xfrm>
                <a:off x="13190232" y="212398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5" name="Oval 44"/>
              <p:cNvSpPr/>
              <p:nvPr/>
            </p:nvSpPr>
            <p:spPr>
              <a:xfrm>
                <a:off x="13677912" y="194110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6" name="Oval 45"/>
              <p:cNvSpPr/>
              <p:nvPr/>
            </p:nvSpPr>
            <p:spPr>
              <a:xfrm>
                <a:off x="12702552" y="230686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grpSp>
        <p:sp>
          <p:nvSpPr>
            <p:cNvPr id="40" name="TextBox 44"/>
            <p:cNvSpPr txBox="1">
              <a:spLocks noChangeArrowheads="1"/>
            </p:cNvSpPr>
            <p:nvPr/>
          </p:nvSpPr>
          <p:spPr bwMode="auto">
            <a:xfrm>
              <a:off x="9592319" y="3075964"/>
              <a:ext cx="328679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600" i="1" dirty="0">
                  <a:latin typeface="Arial" charset="0"/>
                </a:rPr>
                <a:t>Global Network Map</a:t>
              </a:r>
            </a:p>
          </p:txBody>
        </p:sp>
      </p:grpSp>
      <p:sp>
        <p:nvSpPr>
          <p:cNvPr id="39" name="Rounded Rectangle 38"/>
          <p:cNvSpPr/>
          <p:nvPr/>
        </p:nvSpPr>
        <p:spPr>
          <a:xfrm>
            <a:off x="5117069" y="2323248"/>
            <a:ext cx="4455101" cy="886449"/>
          </a:xfrm>
          <a:prstGeom prst="round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Control Program</a:t>
            </a:r>
            <a:endParaRPr lang="en-US" sz="3600" dirty="0"/>
          </a:p>
        </p:txBody>
      </p:sp>
      <p:grpSp>
        <p:nvGrpSpPr>
          <p:cNvPr id="65" name="Group 64"/>
          <p:cNvGrpSpPr/>
          <p:nvPr/>
        </p:nvGrpSpPr>
        <p:grpSpPr>
          <a:xfrm>
            <a:off x="629920" y="4386238"/>
            <a:ext cx="13268960" cy="1020465"/>
            <a:chOff x="629920" y="4204806"/>
            <a:chExt cx="13268960" cy="1020465"/>
          </a:xfrm>
        </p:grpSpPr>
        <p:cxnSp>
          <p:nvCxnSpPr>
            <p:cNvPr id="61" name="Straight Connector 60"/>
            <p:cNvCxnSpPr/>
            <p:nvPr/>
          </p:nvCxnSpPr>
          <p:spPr>
            <a:xfrm>
              <a:off x="731520" y="4749800"/>
              <a:ext cx="13167360" cy="50800"/>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629920" y="4204806"/>
              <a:ext cx="1305766" cy="461665"/>
            </a:xfrm>
            <a:prstGeom prst="rect">
              <a:avLst/>
            </a:prstGeom>
            <a:noFill/>
          </p:spPr>
          <p:txBody>
            <a:bodyPr wrap="none" rtlCol="0">
              <a:spAutoFit/>
            </a:bodyPr>
            <a:lstStyle/>
            <a:p>
              <a:r>
                <a:rPr lang="en-US" sz="2400" dirty="0" smtClean="0">
                  <a:solidFill>
                    <a:srgbClr val="FFFF00"/>
                  </a:solidFill>
                </a:rPr>
                <a:t>Software</a:t>
              </a:r>
              <a:endParaRPr lang="en-US" sz="2400" dirty="0">
                <a:solidFill>
                  <a:srgbClr val="FFFF00"/>
                </a:solidFill>
              </a:endParaRPr>
            </a:p>
          </p:txBody>
        </p:sp>
        <p:sp>
          <p:nvSpPr>
            <p:cNvPr id="63" name="TextBox 62"/>
            <p:cNvSpPr txBox="1"/>
            <p:nvPr/>
          </p:nvSpPr>
          <p:spPr>
            <a:xfrm>
              <a:off x="629920" y="4763606"/>
              <a:ext cx="2926552" cy="461665"/>
            </a:xfrm>
            <a:prstGeom prst="rect">
              <a:avLst/>
            </a:prstGeom>
            <a:noFill/>
          </p:spPr>
          <p:txBody>
            <a:bodyPr wrap="none" rtlCol="0">
              <a:spAutoFit/>
            </a:bodyPr>
            <a:lstStyle/>
            <a:p>
              <a:r>
                <a:rPr lang="en-US" sz="2400" dirty="0" smtClean="0">
                  <a:solidFill>
                    <a:srgbClr val="FFFF00"/>
                  </a:solidFill>
                </a:rPr>
                <a:t>Very simple hardware</a:t>
              </a:r>
              <a:endParaRPr lang="en-US" sz="2400" dirty="0">
                <a:solidFill>
                  <a:srgbClr val="FFFF00"/>
                </a:solidFill>
              </a:endParaRPr>
            </a:p>
          </p:txBody>
        </p:sp>
      </p:grpSp>
      <p:sp>
        <p:nvSpPr>
          <p:cNvPr id="67" name="TextBox 66"/>
          <p:cNvSpPr txBox="1"/>
          <p:nvPr/>
        </p:nvSpPr>
        <p:spPr>
          <a:xfrm>
            <a:off x="4724105" y="5222037"/>
            <a:ext cx="1459354" cy="461665"/>
          </a:xfrm>
          <a:prstGeom prst="rect">
            <a:avLst/>
          </a:prstGeom>
          <a:noFill/>
        </p:spPr>
        <p:txBody>
          <a:bodyPr wrap="none" rtlCol="0">
            <a:spAutoFit/>
          </a:bodyPr>
          <a:lstStyle/>
          <a:p>
            <a:r>
              <a:rPr lang="en-US" sz="2400" dirty="0" err="1" smtClean="0"/>
              <a:t>OpenFlow</a:t>
            </a:r>
            <a:endParaRPr lang="en-US" sz="2400" dirty="0"/>
          </a:p>
        </p:txBody>
      </p:sp>
      <p:pic>
        <p:nvPicPr>
          <p:cNvPr id="41" name="Picture 40"/>
          <p:cNvPicPr>
            <a:picLocks noChangeAspect="1"/>
          </p:cNvPicPr>
          <p:nvPr/>
        </p:nvPicPr>
        <p:blipFill>
          <a:blip r:embed="rId3">
            <a:extLst>
              <a:ext uri="{BEBA8EAE-BF5A-486C-A8C5-ECC9F3942E4B}">
                <a14:imgProps xmlns:a14="http://schemas.microsoft.com/office/drawing/2010/main" xmlns="">
                  <a14:imgLayer r:embed="rId4">
                    <a14:imgEffect>
                      <a14:backgroundRemoval t="4750" b="94000" l="0" r="100000"/>
                    </a14:imgEffect>
                  </a14:imgLayer>
                </a14:imgProps>
              </a:ext>
            </a:extLst>
          </a:blip>
          <a:stretch>
            <a:fillRect/>
          </a:stretch>
        </p:blipFill>
        <p:spPr>
          <a:xfrm rot="2218901">
            <a:off x="10766843" y="4026888"/>
            <a:ext cx="1885611" cy="1885611"/>
          </a:xfrm>
          <a:prstGeom prst="rect">
            <a:avLst/>
          </a:prstGeom>
        </p:spPr>
      </p:pic>
      <p:pic>
        <p:nvPicPr>
          <p:cNvPr id="53" name="Picture 52"/>
          <p:cNvPicPr>
            <a:picLocks noChangeAspect="1"/>
          </p:cNvPicPr>
          <p:nvPr/>
        </p:nvPicPr>
        <p:blipFill>
          <a:blip r:embed="rId5">
            <a:extLst>
              <a:ext uri="{BEBA8EAE-BF5A-486C-A8C5-ECC9F3942E4B}">
                <a14:imgProps xmlns:a14="http://schemas.microsoft.com/office/drawing/2010/main" xmlns="">
                  <a14:imgLayer r:embed="rId6">
                    <a14:imgEffect>
                      <a14:backgroundRemoval t="9657" b="89700" l="6143" r="94143"/>
                    </a14:imgEffect>
                  </a14:imgLayer>
                </a14:imgProps>
              </a:ext>
            </a:extLst>
          </a:blip>
          <a:stretch>
            <a:fillRect/>
          </a:stretch>
        </p:blipFill>
        <p:spPr>
          <a:xfrm rot="5400000">
            <a:off x="11772399" y="4902773"/>
            <a:ext cx="3250973" cy="2164219"/>
          </a:xfrm>
          <a:prstGeom prst="rect">
            <a:avLst/>
          </a:prstGeom>
        </p:spPr>
      </p:pic>
      <p:sp>
        <p:nvSpPr>
          <p:cNvPr id="2" name="TextBox 1"/>
          <p:cNvSpPr txBox="1"/>
          <p:nvPr/>
        </p:nvSpPr>
        <p:spPr>
          <a:xfrm>
            <a:off x="162908" y="270862"/>
            <a:ext cx="5955476" cy="1815882"/>
          </a:xfrm>
          <a:prstGeom prst="rect">
            <a:avLst/>
          </a:prstGeom>
          <a:noFill/>
        </p:spPr>
        <p:txBody>
          <a:bodyPr wrap="none" rtlCol="0">
            <a:spAutoFit/>
          </a:bodyPr>
          <a:lstStyle/>
          <a:p>
            <a:pPr marL="514350" indent="-514350">
              <a:buFont typeface="+mj-lt"/>
              <a:buAutoNum type="arabicPeriod"/>
            </a:pPr>
            <a:r>
              <a:rPr lang="en-US" sz="2800" dirty="0" err="1" smtClean="0"/>
              <a:t>OpenFlow</a:t>
            </a:r>
            <a:r>
              <a:rPr lang="en-US" sz="2800" dirty="0" smtClean="0"/>
              <a:t> specification</a:t>
            </a:r>
          </a:p>
          <a:p>
            <a:pPr marL="514350" indent="-514350">
              <a:buFont typeface="+mj-lt"/>
              <a:buAutoNum type="arabicPeriod"/>
            </a:pPr>
            <a:r>
              <a:rPr lang="en-US" sz="2800" dirty="0" smtClean="0"/>
              <a:t>Startup company (</a:t>
            </a:r>
            <a:r>
              <a:rPr lang="en-US" sz="2800" dirty="0" err="1" smtClean="0"/>
              <a:t>Nicira</a:t>
            </a:r>
            <a:r>
              <a:rPr lang="en-US" sz="2800" dirty="0" smtClean="0"/>
              <a:t>)</a:t>
            </a:r>
          </a:p>
          <a:p>
            <a:pPr marL="514350" indent="-514350">
              <a:buFont typeface="+mj-lt"/>
              <a:buAutoNum type="arabicPeriod"/>
            </a:pPr>
            <a:r>
              <a:rPr lang="en-US" sz="2800" dirty="0" smtClean="0"/>
              <a:t>200 universities</a:t>
            </a:r>
          </a:p>
          <a:p>
            <a:pPr marL="514350" indent="-514350">
              <a:buFont typeface="+mj-lt"/>
              <a:buAutoNum type="arabicPeriod"/>
            </a:pPr>
            <a:r>
              <a:rPr lang="en-US" sz="2800" dirty="0" smtClean="0"/>
              <a:t>Open Networking Foundation (ONF)</a:t>
            </a:r>
          </a:p>
        </p:txBody>
      </p:sp>
    </p:spTree>
    <p:extLst>
      <p:ext uri="{BB962C8B-B14F-4D97-AF65-F5344CB8AC3E}">
        <p14:creationId xmlns:p14="http://schemas.microsoft.com/office/powerpoint/2010/main" xmlns="" val="149099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up)">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par>
                          <p:cTn id="35" fill="hold">
                            <p:stCondLst>
                              <p:cond delay="0"/>
                            </p:stCondLst>
                            <p:childTnLst>
                              <p:par>
                                <p:cTn id="36" presetID="0" presetClass="path" presetSubtype="0" accel="50000" decel="50000" fill="hold" nodeType="afterEffect">
                                  <p:stCondLst>
                                    <p:cond delay="0"/>
                                  </p:stCondLst>
                                  <p:childTnLst>
                                    <p:animMotion origin="layout" path="M -0.02648 0.00637 C -0.02235 0.00309 -0.02073 -0.00347 -0.01639 -0.00694 C -0.01487 -0.01022 -0.01226 -0.01408 -0.00966 -0.0162 C -0.00901 -0.01678 -0.00814 -0.01678 -0.00727 -0.01716 C -0.0064 -0.01774 -0.00532 -0.01851 -0.00423 -0.01909 C 0.00271 -0.02584 0.01172 -0.0326 0.0204 -0.03453 C 0.02354 -0.03607 0.02615 -0.03703 0.02962 -0.03761 C 0.05838 -0.03684 0.0587 -0.03703 0.07943 -0.02932 C 0.08181 -0.02604 0.08236 -0.02353 0.08409 -0.01909 C 0.08257 -0.00578 0.07715 0.00502 0.06706 0.00849 C 0.06163 0.01003 0.05111 0.01139 0.05111 0.01158 C 0.04156 0.01582 0.03006 0.01486 0.0204 0.01563 C 0.00825 0.02161 -0.02008 0.01679 -0.02409 0.01679 C -0.02843 0.01544 -0.02724 0.01679 -0.02876 0.01466 " pathEditMode="relative" rAng="0" ptsTypes="fffffffffffffA">
                                      <p:cBhvr>
                                        <p:cTn id="37" dur="500" fill="hold"/>
                                        <p:tgtEl>
                                          <p:spTgt spid="53"/>
                                        </p:tgtEl>
                                        <p:attrNameLst>
                                          <p:attrName>ppt_x</p:attrName>
                                          <p:attrName>ppt_y</p:attrName>
                                        </p:attrNameLst>
                                      </p:cBhvr>
                                      <p:rCtr x="5414" y="-1447"/>
                                    </p:animMotion>
                                  </p:childTnLst>
                                </p:cTn>
                              </p:par>
                              <p:par>
                                <p:cTn id="38" presetID="32" presetClass="emph" presetSubtype="0" fill="hold" nodeType="withEffect">
                                  <p:stCondLst>
                                    <p:cond delay="0"/>
                                  </p:stCondLst>
                                  <p:childTnLst>
                                    <p:animRot by="120000">
                                      <p:cBhvr>
                                        <p:cTn id="39" dur="100" fill="hold">
                                          <p:stCondLst>
                                            <p:cond delay="0"/>
                                          </p:stCondLst>
                                        </p:cTn>
                                        <p:tgtEl>
                                          <p:spTgt spid="53"/>
                                        </p:tgtEl>
                                        <p:attrNameLst>
                                          <p:attrName>r</p:attrName>
                                        </p:attrNameLst>
                                      </p:cBhvr>
                                    </p:animRot>
                                    <p:animRot by="-240000">
                                      <p:cBhvr>
                                        <p:cTn id="40" dur="200" fill="hold">
                                          <p:stCondLst>
                                            <p:cond delay="200"/>
                                          </p:stCondLst>
                                        </p:cTn>
                                        <p:tgtEl>
                                          <p:spTgt spid="53"/>
                                        </p:tgtEl>
                                        <p:attrNameLst>
                                          <p:attrName>r</p:attrName>
                                        </p:attrNameLst>
                                      </p:cBhvr>
                                    </p:animRot>
                                    <p:animRot by="240000">
                                      <p:cBhvr>
                                        <p:cTn id="41" dur="200" fill="hold">
                                          <p:stCondLst>
                                            <p:cond delay="400"/>
                                          </p:stCondLst>
                                        </p:cTn>
                                        <p:tgtEl>
                                          <p:spTgt spid="53"/>
                                        </p:tgtEl>
                                        <p:attrNameLst>
                                          <p:attrName>r</p:attrName>
                                        </p:attrNameLst>
                                      </p:cBhvr>
                                    </p:animRot>
                                    <p:animRot by="-240000">
                                      <p:cBhvr>
                                        <p:cTn id="42" dur="200" fill="hold">
                                          <p:stCondLst>
                                            <p:cond delay="600"/>
                                          </p:stCondLst>
                                        </p:cTn>
                                        <p:tgtEl>
                                          <p:spTgt spid="53"/>
                                        </p:tgtEl>
                                        <p:attrNameLst>
                                          <p:attrName>r</p:attrName>
                                        </p:attrNameLst>
                                      </p:cBhvr>
                                    </p:animRot>
                                    <p:animRot by="120000">
                                      <p:cBhvr>
                                        <p:cTn id="43" dur="200" fill="hold">
                                          <p:stCondLst>
                                            <p:cond delay="800"/>
                                          </p:stCondLst>
                                        </p:cTn>
                                        <p:tgtEl>
                                          <p:spTgt spid="53"/>
                                        </p:tgtEl>
                                        <p:attrNameLst>
                                          <p:attrName>r</p:attrName>
                                        </p:attrNameLst>
                                      </p:cBhvr>
                                    </p:animRot>
                                  </p:childTnLst>
                                </p:cTn>
                              </p:par>
                              <p:par>
                                <p:cTn id="44" presetID="0" presetClass="path" presetSubtype="0" fill="hold" nodeType="withEffect">
                                  <p:stCondLst>
                                    <p:cond delay="450"/>
                                  </p:stCondLst>
                                  <p:childTnLst>
                                    <p:animMotion origin="layout" path="M -0.06977 0.00926 L -0.19369 0.00926 " pathEditMode="relative" rAng="0" ptsTypes="AA">
                                      <p:cBhvr>
                                        <p:cTn id="45" dur="500" fill="hold"/>
                                        <p:tgtEl>
                                          <p:spTgt spid="41"/>
                                        </p:tgtEl>
                                        <p:attrNameLst>
                                          <p:attrName>ppt_x</p:attrName>
                                          <p:attrName>ppt_y</p:attrName>
                                        </p:attrNameLst>
                                      </p:cBhvr>
                                      <p:rCtr x="-6196" y="0"/>
                                    </p:animMotion>
                                  </p:childTnLst>
                                </p:cTn>
                              </p:par>
                            </p:childTnLst>
                          </p:cTn>
                        </p:par>
                        <p:par>
                          <p:cTn id="46" fill="hold">
                            <p:stCondLst>
                              <p:cond delay="1000"/>
                            </p:stCondLst>
                            <p:childTnLst>
                              <p:par>
                                <p:cTn id="47" presetID="10" presetClass="exit" presetSubtype="0" fill="hold" nodeType="afterEffect">
                                  <p:stCondLst>
                                    <p:cond delay="0"/>
                                  </p:stCondLst>
                                  <p:childTnLst>
                                    <p:animEffect transition="out" filter="fade">
                                      <p:cBhvr>
                                        <p:cTn id="48" dur="500"/>
                                        <p:tgtEl>
                                          <p:spTgt spid="41"/>
                                        </p:tgtEl>
                                      </p:cBhvr>
                                    </p:animEffect>
                                    <p:set>
                                      <p:cBhvr>
                                        <p:cTn id="49" dur="1" fill="hold">
                                          <p:stCondLst>
                                            <p:cond delay="499"/>
                                          </p:stCondLst>
                                        </p:cTn>
                                        <p:tgtEl>
                                          <p:spTgt spid="41"/>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53"/>
                                        </p:tgtEl>
                                      </p:cBhvr>
                                    </p:animEffect>
                                    <p:set>
                                      <p:cBhvr>
                                        <p:cTn id="52" dur="1" fill="hold">
                                          <p:stCondLst>
                                            <p:cond delay="499"/>
                                          </p:stCondLst>
                                        </p:cTn>
                                        <p:tgtEl>
                                          <p:spTgt spid="5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Chapter 3: The technical rationale for SDN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33216415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6000" dirty="0" smtClean="0"/>
              <a:t>What routers do</a:t>
            </a:r>
            <a:r>
              <a:rPr lang="en-US" sz="4800" dirty="0" smtClean="0"/>
              <a:t/>
            </a:r>
            <a:br>
              <a:rPr lang="en-US" sz="4800" dirty="0" smtClean="0"/>
            </a:br>
            <a:r>
              <a:rPr lang="en-US" sz="4800" dirty="0"/>
              <a:t/>
            </a:r>
            <a:br>
              <a:rPr lang="en-US" sz="4800" dirty="0"/>
            </a:br>
            <a:r>
              <a:rPr lang="en-US" sz="4800" dirty="0" smtClean="0"/>
              <a:t>Route packets to the correct destination</a:t>
            </a:r>
            <a:endParaRPr lang="en-US" sz="4800" dirty="0"/>
          </a:p>
        </p:txBody>
      </p:sp>
    </p:spTree>
    <p:extLst>
      <p:ext uri="{BB962C8B-B14F-4D97-AF65-F5344CB8AC3E}">
        <p14:creationId xmlns:p14="http://schemas.microsoft.com/office/powerpoint/2010/main" xmlns="" val="12008258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8" name="Straight Connector 217"/>
          <p:cNvCxnSpPr>
            <a:stCxn id="109" idx="0"/>
            <a:endCxn id="133" idx="0"/>
          </p:cNvCxnSpPr>
          <p:nvPr/>
        </p:nvCxnSpPr>
        <p:spPr>
          <a:xfrm flipH="1">
            <a:off x="10659355" y="4273293"/>
            <a:ext cx="420826" cy="61695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15" name="Oval 214"/>
          <p:cNvSpPr/>
          <p:nvPr/>
        </p:nvSpPr>
        <p:spPr>
          <a:xfrm>
            <a:off x="4220155" y="5659118"/>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p:cNvCxnSpPr>
            <a:stCxn id="27" idx="1"/>
            <a:endCxn id="106" idx="2"/>
          </p:cNvCxnSpPr>
          <p:nvPr/>
        </p:nvCxnSpPr>
        <p:spPr>
          <a:xfrm flipV="1">
            <a:off x="7524285" y="4102505"/>
            <a:ext cx="1538897" cy="48544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5" name="Can 4"/>
          <p:cNvSpPr/>
          <p:nvPr/>
        </p:nvSpPr>
        <p:spPr>
          <a:xfrm>
            <a:off x="2936852" y="466634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16" idx="6"/>
            <a:endCxn id="8" idx="2"/>
          </p:cNvCxnSpPr>
          <p:nvPr/>
        </p:nvCxnSpPr>
        <p:spPr>
          <a:xfrm>
            <a:off x="1515648" y="4954300"/>
            <a:ext cx="370092" cy="6435"/>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2259558" y="4814346"/>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Can 7"/>
          <p:cNvSpPr/>
          <p:nvPr/>
        </p:nvSpPr>
        <p:spPr>
          <a:xfrm>
            <a:off x="1885740" y="485295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151834" y="5017754"/>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endCxn id="11" idx="0"/>
          </p:cNvCxnSpPr>
          <p:nvPr/>
        </p:nvCxnSpPr>
        <p:spPr>
          <a:xfrm>
            <a:off x="3294225" y="4814347"/>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Can 10"/>
          <p:cNvSpPr/>
          <p:nvPr/>
        </p:nvSpPr>
        <p:spPr>
          <a:xfrm>
            <a:off x="3663821" y="5023742"/>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13" idx="4"/>
          </p:cNvCxnSpPr>
          <p:nvPr/>
        </p:nvCxnSpPr>
        <p:spPr>
          <a:xfrm flipV="1">
            <a:off x="2988860" y="5183923"/>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Can 12"/>
          <p:cNvSpPr/>
          <p:nvPr/>
        </p:nvSpPr>
        <p:spPr>
          <a:xfrm>
            <a:off x="2511024" y="5290513"/>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364430" y="4860997"/>
            <a:ext cx="151218" cy="186606"/>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45" name="Can 44"/>
          <p:cNvSpPr/>
          <p:nvPr/>
        </p:nvSpPr>
        <p:spPr>
          <a:xfrm>
            <a:off x="6137572" y="4847515"/>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a:stCxn id="11" idx="4"/>
            <a:endCxn id="48" idx="2"/>
          </p:cNvCxnSpPr>
          <p:nvPr/>
        </p:nvCxnSpPr>
        <p:spPr>
          <a:xfrm>
            <a:off x="4141657" y="5131523"/>
            <a:ext cx="944803" cy="1037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5460278" y="4995512"/>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Can 47"/>
          <p:cNvSpPr/>
          <p:nvPr/>
        </p:nvSpPr>
        <p:spPr>
          <a:xfrm>
            <a:off x="5086460" y="5034120"/>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a:endCxn id="39" idx="1"/>
          </p:cNvCxnSpPr>
          <p:nvPr/>
        </p:nvCxnSpPr>
        <p:spPr>
          <a:xfrm>
            <a:off x="5352554" y="5198920"/>
            <a:ext cx="1330079" cy="6229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51" idx="0"/>
          </p:cNvCxnSpPr>
          <p:nvPr/>
        </p:nvCxnSpPr>
        <p:spPr>
          <a:xfrm>
            <a:off x="6494945" y="4995513"/>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1" name="Can 50"/>
          <p:cNvSpPr/>
          <p:nvPr/>
        </p:nvSpPr>
        <p:spPr>
          <a:xfrm>
            <a:off x="6864541" y="5204908"/>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a:stCxn id="118" idx="2"/>
            <a:endCxn id="51" idx="4"/>
          </p:cNvCxnSpPr>
          <p:nvPr/>
        </p:nvCxnSpPr>
        <p:spPr>
          <a:xfrm flipH="1" flipV="1">
            <a:off x="7342377" y="5312689"/>
            <a:ext cx="879153" cy="2372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36" idx="2"/>
          </p:cNvCxnSpPr>
          <p:nvPr/>
        </p:nvCxnSpPr>
        <p:spPr>
          <a:xfrm>
            <a:off x="4295542" y="5752421"/>
            <a:ext cx="370092" cy="6435"/>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6" name="Can 35"/>
          <p:cNvSpPr/>
          <p:nvPr/>
        </p:nvSpPr>
        <p:spPr>
          <a:xfrm>
            <a:off x="4665634" y="5651075"/>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4931728" y="5815875"/>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9" name="Can 38"/>
          <p:cNvSpPr/>
          <p:nvPr/>
        </p:nvSpPr>
        <p:spPr>
          <a:xfrm>
            <a:off x="6443715" y="5821863"/>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a:stCxn id="41" idx="4"/>
          </p:cNvCxnSpPr>
          <p:nvPr/>
        </p:nvCxnSpPr>
        <p:spPr>
          <a:xfrm flipV="1">
            <a:off x="5768754" y="5982044"/>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1" name="Can 40"/>
          <p:cNvSpPr/>
          <p:nvPr/>
        </p:nvSpPr>
        <p:spPr>
          <a:xfrm>
            <a:off x="5290918" y="608863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a:stCxn id="91" idx="0"/>
          </p:cNvCxnSpPr>
          <p:nvPr/>
        </p:nvCxnSpPr>
        <p:spPr>
          <a:xfrm flipH="1" flipV="1">
            <a:off x="6682633" y="5986626"/>
            <a:ext cx="927496" cy="591039"/>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Can 20"/>
          <p:cNvSpPr/>
          <p:nvPr/>
        </p:nvSpPr>
        <p:spPr>
          <a:xfrm>
            <a:off x="6558398" y="4230560"/>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a:endCxn id="24" idx="2"/>
          </p:cNvCxnSpPr>
          <p:nvPr/>
        </p:nvCxnSpPr>
        <p:spPr>
          <a:xfrm>
            <a:off x="5137194" y="4518511"/>
            <a:ext cx="370092" cy="6435"/>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881104" y="4378557"/>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5507286" y="4417165"/>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5773380" y="4581965"/>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27" idx="0"/>
          </p:cNvCxnSpPr>
          <p:nvPr/>
        </p:nvCxnSpPr>
        <p:spPr>
          <a:xfrm>
            <a:off x="6915771" y="4378558"/>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a:off x="7285367" y="4587953"/>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a:stCxn id="29" idx="4"/>
          </p:cNvCxnSpPr>
          <p:nvPr/>
        </p:nvCxnSpPr>
        <p:spPr>
          <a:xfrm flipV="1">
            <a:off x="6610406" y="4744959"/>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9" name="Can 28"/>
          <p:cNvSpPr/>
          <p:nvPr/>
        </p:nvSpPr>
        <p:spPr>
          <a:xfrm>
            <a:off x="6132570" y="485154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a:stCxn id="130" idx="2"/>
            <a:endCxn id="27" idx="4"/>
          </p:cNvCxnSpPr>
          <p:nvPr/>
        </p:nvCxnSpPr>
        <p:spPr>
          <a:xfrm flipH="1" flipV="1">
            <a:off x="7763203" y="4695734"/>
            <a:ext cx="879153" cy="2372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6" name="Can 165"/>
          <p:cNvSpPr/>
          <p:nvPr/>
        </p:nvSpPr>
        <p:spPr>
          <a:xfrm>
            <a:off x="10960632" y="2565006"/>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p:nvPr/>
        </p:nvCxnSpPr>
        <p:spPr>
          <a:xfrm flipV="1">
            <a:off x="10283338" y="2713003"/>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9" name="Can 168"/>
          <p:cNvSpPr/>
          <p:nvPr/>
        </p:nvSpPr>
        <p:spPr>
          <a:xfrm>
            <a:off x="9909520" y="2751611"/>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a:off x="10175614" y="2916411"/>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a:endCxn id="172" idx="0"/>
          </p:cNvCxnSpPr>
          <p:nvPr/>
        </p:nvCxnSpPr>
        <p:spPr>
          <a:xfrm>
            <a:off x="11318005" y="2713004"/>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72" name="Can 171"/>
          <p:cNvSpPr/>
          <p:nvPr/>
        </p:nvSpPr>
        <p:spPr>
          <a:xfrm>
            <a:off x="11687601" y="292239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3" name="Straight Connector 172"/>
          <p:cNvCxnSpPr>
            <a:stCxn id="174" idx="4"/>
          </p:cNvCxnSpPr>
          <p:nvPr/>
        </p:nvCxnSpPr>
        <p:spPr>
          <a:xfrm flipV="1">
            <a:off x="11012640" y="3082580"/>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74" name="Can 173"/>
          <p:cNvSpPr/>
          <p:nvPr/>
        </p:nvSpPr>
        <p:spPr>
          <a:xfrm>
            <a:off x="10534804" y="3189170"/>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Can 153"/>
          <p:cNvSpPr/>
          <p:nvPr/>
        </p:nvSpPr>
        <p:spPr>
          <a:xfrm>
            <a:off x="10539806" y="3181961"/>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9" name="Straight Connector 158"/>
          <p:cNvCxnSpPr>
            <a:endCxn id="160" idx="0"/>
          </p:cNvCxnSpPr>
          <p:nvPr/>
        </p:nvCxnSpPr>
        <p:spPr>
          <a:xfrm>
            <a:off x="10897179" y="3329959"/>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0" name="Can 159"/>
          <p:cNvSpPr/>
          <p:nvPr/>
        </p:nvSpPr>
        <p:spPr>
          <a:xfrm>
            <a:off x="11266775" y="353935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Connector 162"/>
          <p:cNvCxnSpPr>
            <a:stCxn id="164" idx="2"/>
            <a:endCxn id="160" idx="4"/>
          </p:cNvCxnSpPr>
          <p:nvPr/>
        </p:nvCxnSpPr>
        <p:spPr>
          <a:xfrm flipH="1" flipV="1">
            <a:off x="11744610" y="3647135"/>
            <a:ext cx="423793" cy="279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4" name="Oval 163"/>
          <p:cNvSpPr/>
          <p:nvPr/>
        </p:nvSpPr>
        <p:spPr>
          <a:xfrm>
            <a:off x="12168403" y="3556630"/>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Can 141"/>
          <p:cNvSpPr/>
          <p:nvPr/>
        </p:nvSpPr>
        <p:spPr>
          <a:xfrm>
            <a:off x="11381458" y="1948051"/>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4" name="Straight Connector 143"/>
          <p:cNvCxnSpPr/>
          <p:nvPr/>
        </p:nvCxnSpPr>
        <p:spPr>
          <a:xfrm flipV="1">
            <a:off x="10704164" y="2096048"/>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45" name="Can 144"/>
          <p:cNvSpPr/>
          <p:nvPr/>
        </p:nvSpPr>
        <p:spPr>
          <a:xfrm>
            <a:off x="10330346" y="2134656"/>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Connector 145"/>
          <p:cNvCxnSpPr/>
          <p:nvPr/>
        </p:nvCxnSpPr>
        <p:spPr>
          <a:xfrm>
            <a:off x="10596440" y="2299456"/>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endCxn id="148" idx="0"/>
          </p:cNvCxnSpPr>
          <p:nvPr/>
        </p:nvCxnSpPr>
        <p:spPr>
          <a:xfrm>
            <a:off x="11738831" y="2096049"/>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48" name="Can 147"/>
          <p:cNvSpPr/>
          <p:nvPr/>
        </p:nvSpPr>
        <p:spPr>
          <a:xfrm>
            <a:off x="12108427" y="230544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9" name="Straight Connector 148"/>
          <p:cNvCxnSpPr>
            <a:stCxn id="150" idx="4"/>
          </p:cNvCxnSpPr>
          <p:nvPr/>
        </p:nvCxnSpPr>
        <p:spPr>
          <a:xfrm flipV="1">
            <a:off x="11433466" y="2465625"/>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50" name="Can 149"/>
          <p:cNvSpPr/>
          <p:nvPr/>
        </p:nvSpPr>
        <p:spPr>
          <a:xfrm>
            <a:off x="10955630" y="2572215"/>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p:cNvCxnSpPr>
            <a:stCxn id="152" idx="2"/>
            <a:endCxn id="148" idx="4"/>
          </p:cNvCxnSpPr>
          <p:nvPr/>
        </p:nvCxnSpPr>
        <p:spPr>
          <a:xfrm flipH="1" flipV="1">
            <a:off x="12586262" y="2413225"/>
            <a:ext cx="423793" cy="279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52" name="Oval 151"/>
          <p:cNvSpPr/>
          <p:nvPr/>
        </p:nvSpPr>
        <p:spPr>
          <a:xfrm>
            <a:off x="13010055" y="2322720"/>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Can 129"/>
          <p:cNvSpPr/>
          <p:nvPr/>
        </p:nvSpPr>
        <p:spPr>
          <a:xfrm>
            <a:off x="8642356" y="461167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a:off x="8908450" y="4776479"/>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35" idx="4"/>
          </p:cNvCxnSpPr>
          <p:nvPr/>
        </p:nvCxnSpPr>
        <p:spPr>
          <a:xfrm flipV="1">
            <a:off x="9745476" y="4942648"/>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35" name="Can 134"/>
          <p:cNvSpPr/>
          <p:nvPr/>
        </p:nvSpPr>
        <p:spPr>
          <a:xfrm>
            <a:off x="9267640" y="5049238"/>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011073" y="4425208"/>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Can 114"/>
          <p:cNvSpPr/>
          <p:nvPr/>
        </p:nvSpPr>
        <p:spPr>
          <a:xfrm>
            <a:off x="9272642" y="504202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flipV="1">
            <a:off x="8595348" y="5190026"/>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18" name="Can 117"/>
          <p:cNvSpPr/>
          <p:nvPr/>
        </p:nvSpPr>
        <p:spPr>
          <a:xfrm>
            <a:off x="8221530" y="522863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0" name="Straight Connector 119"/>
          <p:cNvCxnSpPr>
            <a:endCxn id="121" idx="0"/>
          </p:cNvCxnSpPr>
          <p:nvPr/>
        </p:nvCxnSpPr>
        <p:spPr>
          <a:xfrm>
            <a:off x="9630015" y="5190027"/>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21" name="Can 120"/>
          <p:cNvSpPr/>
          <p:nvPr/>
        </p:nvSpPr>
        <p:spPr>
          <a:xfrm>
            <a:off x="9999611" y="5399422"/>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Connector 104"/>
          <p:cNvCxnSpPr>
            <a:endCxn id="160" idx="2"/>
          </p:cNvCxnSpPr>
          <p:nvPr/>
        </p:nvCxnSpPr>
        <p:spPr>
          <a:xfrm flipV="1">
            <a:off x="9437000" y="3647135"/>
            <a:ext cx="1829775" cy="42480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06" name="Can 105"/>
          <p:cNvSpPr/>
          <p:nvPr/>
        </p:nvSpPr>
        <p:spPr>
          <a:xfrm>
            <a:off x="9063182" y="399472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Connector 106"/>
          <p:cNvCxnSpPr>
            <a:endCxn id="133" idx="1"/>
          </p:cNvCxnSpPr>
          <p:nvPr/>
        </p:nvCxnSpPr>
        <p:spPr>
          <a:xfrm>
            <a:off x="9329276" y="4159524"/>
            <a:ext cx="1330079" cy="6229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154" idx="3"/>
            <a:endCxn id="109" idx="0"/>
          </p:cNvCxnSpPr>
          <p:nvPr/>
        </p:nvCxnSpPr>
        <p:spPr>
          <a:xfrm>
            <a:off x="10778724" y="3397523"/>
            <a:ext cx="301457" cy="87577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Can 108"/>
          <p:cNvSpPr/>
          <p:nvPr/>
        </p:nvSpPr>
        <p:spPr>
          <a:xfrm>
            <a:off x="10841263" y="4165512"/>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Can 87"/>
          <p:cNvSpPr/>
          <p:nvPr/>
        </p:nvSpPr>
        <p:spPr>
          <a:xfrm>
            <a:off x="8422323" y="628327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p:cNvCxnSpPr/>
          <p:nvPr/>
        </p:nvCxnSpPr>
        <p:spPr>
          <a:xfrm flipV="1">
            <a:off x="7745029" y="6431276"/>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1" name="Can 90"/>
          <p:cNvSpPr/>
          <p:nvPr/>
        </p:nvSpPr>
        <p:spPr>
          <a:xfrm>
            <a:off x="7371211" y="646988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7637305" y="6634684"/>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a:endCxn id="94" idx="0"/>
          </p:cNvCxnSpPr>
          <p:nvPr/>
        </p:nvCxnSpPr>
        <p:spPr>
          <a:xfrm>
            <a:off x="8779696" y="6431277"/>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4" name="Can 93"/>
          <p:cNvSpPr/>
          <p:nvPr/>
        </p:nvSpPr>
        <p:spPr>
          <a:xfrm>
            <a:off x="9149292" y="6640672"/>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5" name="Straight Connector 94"/>
          <p:cNvCxnSpPr>
            <a:stCxn id="96" idx="4"/>
          </p:cNvCxnSpPr>
          <p:nvPr/>
        </p:nvCxnSpPr>
        <p:spPr>
          <a:xfrm flipV="1">
            <a:off x="8474331" y="6800853"/>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6" name="Can 95"/>
          <p:cNvSpPr/>
          <p:nvPr/>
        </p:nvSpPr>
        <p:spPr>
          <a:xfrm>
            <a:off x="7996495" y="6907443"/>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Connector 96"/>
          <p:cNvCxnSpPr>
            <a:stCxn id="98" idx="2"/>
            <a:endCxn id="94" idx="4"/>
          </p:cNvCxnSpPr>
          <p:nvPr/>
        </p:nvCxnSpPr>
        <p:spPr>
          <a:xfrm flipH="1" flipV="1">
            <a:off x="9627127" y="6748453"/>
            <a:ext cx="423793" cy="279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10050920" y="6657948"/>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Can 75"/>
          <p:cNvSpPr/>
          <p:nvPr/>
        </p:nvSpPr>
        <p:spPr>
          <a:xfrm>
            <a:off x="8001497" y="690023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p:cNvCxnSpPr/>
          <p:nvPr/>
        </p:nvCxnSpPr>
        <p:spPr>
          <a:xfrm flipV="1">
            <a:off x="7324203" y="7048231"/>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9" name="Can 78"/>
          <p:cNvSpPr/>
          <p:nvPr/>
        </p:nvSpPr>
        <p:spPr>
          <a:xfrm>
            <a:off x="6950385" y="708683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p:cNvCxnSpPr/>
          <p:nvPr/>
        </p:nvCxnSpPr>
        <p:spPr>
          <a:xfrm>
            <a:off x="7216479" y="7251639"/>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endCxn id="82" idx="0"/>
          </p:cNvCxnSpPr>
          <p:nvPr/>
        </p:nvCxnSpPr>
        <p:spPr>
          <a:xfrm>
            <a:off x="8358870" y="7048232"/>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2" name="Can 81"/>
          <p:cNvSpPr/>
          <p:nvPr/>
        </p:nvSpPr>
        <p:spPr>
          <a:xfrm>
            <a:off x="8728466" y="7257627"/>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a:stCxn id="84" idx="4"/>
          </p:cNvCxnSpPr>
          <p:nvPr/>
        </p:nvCxnSpPr>
        <p:spPr>
          <a:xfrm flipV="1">
            <a:off x="8053505" y="7417808"/>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Can 83"/>
          <p:cNvSpPr/>
          <p:nvPr/>
        </p:nvSpPr>
        <p:spPr>
          <a:xfrm>
            <a:off x="7575669" y="7524398"/>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a:stCxn id="86" idx="2"/>
            <a:endCxn id="82" idx="4"/>
          </p:cNvCxnSpPr>
          <p:nvPr/>
        </p:nvCxnSpPr>
        <p:spPr>
          <a:xfrm flipH="1" flipV="1">
            <a:off x="9206301" y="7365408"/>
            <a:ext cx="423793" cy="279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6" name="Oval 85"/>
          <p:cNvSpPr/>
          <p:nvPr/>
        </p:nvSpPr>
        <p:spPr>
          <a:xfrm>
            <a:off x="9630094" y="7274903"/>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a:stCxn id="67" idx="4"/>
          </p:cNvCxnSpPr>
          <p:nvPr/>
        </p:nvCxnSpPr>
        <p:spPr>
          <a:xfrm flipV="1">
            <a:off x="8269873" y="5570535"/>
            <a:ext cx="1968656" cy="39017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7" name="Can 66"/>
          <p:cNvSpPr/>
          <p:nvPr/>
        </p:nvSpPr>
        <p:spPr>
          <a:xfrm>
            <a:off x="7792037" y="585292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8058131" y="6017729"/>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0" name="Can 69"/>
          <p:cNvSpPr/>
          <p:nvPr/>
        </p:nvSpPr>
        <p:spPr>
          <a:xfrm>
            <a:off x="9570118" y="6023717"/>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p:cNvCxnSpPr>
            <a:stCxn id="72" idx="4"/>
          </p:cNvCxnSpPr>
          <p:nvPr/>
        </p:nvCxnSpPr>
        <p:spPr>
          <a:xfrm flipV="1">
            <a:off x="8895157" y="6183898"/>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2" name="Can 71"/>
          <p:cNvSpPr/>
          <p:nvPr/>
        </p:nvSpPr>
        <p:spPr>
          <a:xfrm>
            <a:off x="8417321" y="6290488"/>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p:cNvCxnSpPr>
            <a:stCxn id="74" idx="2"/>
            <a:endCxn id="70" idx="4"/>
          </p:cNvCxnSpPr>
          <p:nvPr/>
        </p:nvCxnSpPr>
        <p:spPr>
          <a:xfrm flipH="1" flipV="1">
            <a:off x="10047953" y="6131498"/>
            <a:ext cx="423793" cy="279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10471746" y="6040993"/>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Can 132"/>
          <p:cNvSpPr/>
          <p:nvPr/>
        </p:nvSpPr>
        <p:spPr>
          <a:xfrm>
            <a:off x="10420437" y="4782467"/>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Freeform 220"/>
          <p:cNvSpPr/>
          <p:nvPr/>
        </p:nvSpPr>
        <p:spPr>
          <a:xfrm>
            <a:off x="1432398" y="2392454"/>
            <a:ext cx="11665926" cy="2983184"/>
          </a:xfrm>
          <a:custGeom>
            <a:avLst/>
            <a:gdLst>
              <a:gd name="connsiteX0" fmla="*/ 0 w 11665926"/>
              <a:gd name="connsiteY0" fmla="*/ 2554905 h 2983184"/>
              <a:gd name="connsiteX1" fmla="*/ 708816 w 11665926"/>
              <a:gd name="connsiteY1" fmla="*/ 2569674 h 2983184"/>
              <a:gd name="connsiteX2" fmla="*/ 1314263 w 11665926"/>
              <a:gd name="connsiteY2" fmla="*/ 2983184 h 2983184"/>
              <a:gd name="connsiteX3" fmla="*/ 2436555 w 11665926"/>
              <a:gd name="connsiteY3" fmla="*/ 2687819 h 2983184"/>
              <a:gd name="connsiteX4" fmla="*/ 3868953 w 11665926"/>
              <a:gd name="connsiteY4" fmla="*/ 2687819 h 2983184"/>
              <a:gd name="connsiteX5" fmla="*/ 4917410 w 11665926"/>
              <a:gd name="connsiteY5" fmla="*/ 2540137 h 2983184"/>
              <a:gd name="connsiteX6" fmla="*/ 6054468 w 11665926"/>
              <a:gd name="connsiteY6" fmla="*/ 2318614 h 2983184"/>
              <a:gd name="connsiteX7" fmla="*/ 7767440 w 11665926"/>
              <a:gd name="connsiteY7" fmla="*/ 1683579 h 2983184"/>
              <a:gd name="connsiteX8" fmla="*/ 10026790 w 11665926"/>
              <a:gd name="connsiteY8" fmla="*/ 1196228 h 2983184"/>
              <a:gd name="connsiteX9" fmla="*/ 9273673 w 11665926"/>
              <a:gd name="connsiteY9" fmla="*/ 871326 h 2983184"/>
              <a:gd name="connsiteX10" fmla="*/ 8742061 w 11665926"/>
              <a:gd name="connsiteY10" fmla="*/ 428279 h 2983184"/>
              <a:gd name="connsiteX11" fmla="*/ 9760984 w 11665926"/>
              <a:gd name="connsiteY11" fmla="*/ 295365 h 2983184"/>
              <a:gd name="connsiteX12" fmla="*/ 10942344 w 11665926"/>
              <a:gd name="connsiteY12" fmla="*/ 0 h 2983184"/>
              <a:gd name="connsiteX13" fmla="*/ 11665926 w 11665926"/>
              <a:gd name="connsiteY13" fmla="*/ 29537 h 298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65926" h="2983184">
                <a:moveTo>
                  <a:pt x="0" y="2554905"/>
                </a:moveTo>
                <a:lnTo>
                  <a:pt x="708816" y="2569674"/>
                </a:lnTo>
                <a:lnTo>
                  <a:pt x="1314263" y="2983184"/>
                </a:lnTo>
                <a:lnTo>
                  <a:pt x="2436555" y="2687819"/>
                </a:lnTo>
                <a:lnTo>
                  <a:pt x="3868953" y="2687819"/>
                </a:lnTo>
                <a:lnTo>
                  <a:pt x="4917410" y="2540137"/>
                </a:lnTo>
                <a:lnTo>
                  <a:pt x="6054468" y="2318614"/>
                </a:lnTo>
                <a:lnTo>
                  <a:pt x="7767440" y="1683579"/>
                </a:lnTo>
                <a:lnTo>
                  <a:pt x="10026790" y="1196228"/>
                </a:lnTo>
                <a:lnTo>
                  <a:pt x="9273673" y="871326"/>
                </a:lnTo>
                <a:lnTo>
                  <a:pt x="8742061" y="428279"/>
                </a:lnTo>
                <a:lnTo>
                  <a:pt x="9760984" y="295365"/>
                </a:lnTo>
                <a:lnTo>
                  <a:pt x="10942344" y="0"/>
                </a:lnTo>
                <a:lnTo>
                  <a:pt x="11665926" y="29537"/>
                </a:lnTo>
              </a:path>
            </a:pathLst>
          </a:custGeom>
          <a:ln w="76200" cmpd="sng">
            <a:solidFill>
              <a:srgbClr val="FFFF00"/>
            </a:solidFill>
            <a:headEnd type="non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7" name="Rectangle 226"/>
          <p:cNvSpPr/>
          <p:nvPr/>
        </p:nvSpPr>
        <p:spPr>
          <a:xfrm>
            <a:off x="715818" y="4450887"/>
            <a:ext cx="607859"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a:t>
            </a:r>
            <a:endPar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28" name="Rectangle 227"/>
          <p:cNvSpPr/>
          <p:nvPr/>
        </p:nvSpPr>
        <p:spPr>
          <a:xfrm>
            <a:off x="13134066" y="1879743"/>
            <a:ext cx="572843"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B</a:t>
            </a:r>
            <a:endPar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xmlns="" val="259565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wipe(left)">
                                      <p:cBhvr>
                                        <p:cTn id="7" dur="2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8" name="Straight Connector 217"/>
          <p:cNvCxnSpPr>
            <a:stCxn id="109" idx="0"/>
            <a:endCxn id="133" idx="0"/>
          </p:cNvCxnSpPr>
          <p:nvPr/>
        </p:nvCxnSpPr>
        <p:spPr>
          <a:xfrm flipH="1">
            <a:off x="10659355" y="4273293"/>
            <a:ext cx="420826" cy="61695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27" idx="1"/>
            <a:endCxn id="106" idx="2"/>
          </p:cNvCxnSpPr>
          <p:nvPr/>
        </p:nvCxnSpPr>
        <p:spPr>
          <a:xfrm flipV="1">
            <a:off x="7524285" y="4102505"/>
            <a:ext cx="1538897" cy="48544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5" name="Can 4"/>
          <p:cNvSpPr/>
          <p:nvPr/>
        </p:nvSpPr>
        <p:spPr>
          <a:xfrm>
            <a:off x="2936852" y="466634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16" idx="6"/>
            <a:endCxn id="8" idx="2"/>
          </p:cNvCxnSpPr>
          <p:nvPr/>
        </p:nvCxnSpPr>
        <p:spPr>
          <a:xfrm>
            <a:off x="1515648" y="4954300"/>
            <a:ext cx="370092" cy="6435"/>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2259558" y="4814346"/>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Can 7"/>
          <p:cNvSpPr/>
          <p:nvPr/>
        </p:nvSpPr>
        <p:spPr>
          <a:xfrm>
            <a:off x="1885740" y="485295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151834" y="5017754"/>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endCxn id="11" idx="0"/>
          </p:cNvCxnSpPr>
          <p:nvPr/>
        </p:nvCxnSpPr>
        <p:spPr>
          <a:xfrm>
            <a:off x="3294225" y="4814347"/>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Can 10"/>
          <p:cNvSpPr/>
          <p:nvPr/>
        </p:nvSpPr>
        <p:spPr>
          <a:xfrm>
            <a:off x="3663821" y="5023742"/>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13" idx="4"/>
          </p:cNvCxnSpPr>
          <p:nvPr/>
        </p:nvCxnSpPr>
        <p:spPr>
          <a:xfrm flipV="1">
            <a:off x="2988860" y="5183923"/>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Can 12"/>
          <p:cNvSpPr/>
          <p:nvPr/>
        </p:nvSpPr>
        <p:spPr>
          <a:xfrm>
            <a:off x="2511024" y="5290513"/>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364430" y="4860997"/>
            <a:ext cx="151218" cy="186606"/>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45" name="Can 44"/>
          <p:cNvSpPr/>
          <p:nvPr/>
        </p:nvSpPr>
        <p:spPr>
          <a:xfrm>
            <a:off x="6137572" y="4847515"/>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a:stCxn id="11" idx="4"/>
            <a:endCxn id="48" idx="2"/>
          </p:cNvCxnSpPr>
          <p:nvPr/>
        </p:nvCxnSpPr>
        <p:spPr>
          <a:xfrm>
            <a:off x="4141657" y="5131523"/>
            <a:ext cx="944803" cy="1037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5460278" y="4995512"/>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Can 47"/>
          <p:cNvSpPr/>
          <p:nvPr/>
        </p:nvSpPr>
        <p:spPr>
          <a:xfrm>
            <a:off x="5086460" y="5034120"/>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a:endCxn id="39" idx="1"/>
          </p:cNvCxnSpPr>
          <p:nvPr/>
        </p:nvCxnSpPr>
        <p:spPr>
          <a:xfrm>
            <a:off x="5352554" y="5198920"/>
            <a:ext cx="1330079" cy="6229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51" idx="0"/>
          </p:cNvCxnSpPr>
          <p:nvPr/>
        </p:nvCxnSpPr>
        <p:spPr>
          <a:xfrm>
            <a:off x="6494945" y="4995513"/>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1" name="Can 50"/>
          <p:cNvSpPr/>
          <p:nvPr/>
        </p:nvSpPr>
        <p:spPr>
          <a:xfrm>
            <a:off x="6864541" y="5204908"/>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a:stCxn id="118" idx="2"/>
            <a:endCxn id="51" idx="4"/>
          </p:cNvCxnSpPr>
          <p:nvPr/>
        </p:nvCxnSpPr>
        <p:spPr>
          <a:xfrm flipH="1" flipV="1">
            <a:off x="7342377" y="5312689"/>
            <a:ext cx="879153" cy="2372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36" idx="2"/>
          </p:cNvCxnSpPr>
          <p:nvPr/>
        </p:nvCxnSpPr>
        <p:spPr>
          <a:xfrm>
            <a:off x="4295542" y="5752421"/>
            <a:ext cx="370092" cy="6435"/>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6" name="Can 35"/>
          <p:cNvSpPr/>
          <p:nvPr/>
        </p:nvSpPr>
        <p:spPr>
          <a:xfrm>
            <a:off x="4665634" y="5651075"/>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4931728" y="5815875"/>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9" name="Can 38"/>
          <p:cNvSpPr/>
          <p:nvPr/>
        </p:nvSpPr>
        <p:spPr>
          <a:xfrm>
            <a:off x="6443715" y="5821863"/>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a:stCxn id="41" idx="4"/>
          </p:cNvCxnSpPr>
          <p:nvPr/>
        </p:nvCxnSpPr>
        <p:spPr>
          <a:xfrm flipV="1">
            <a:off x="5768754" y="5982044"/>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1" name="Can 40"/>
          <p:cNvSpPr/>
          <p:nvPr/>
        </p:nvSpPr>
        <p:spPr>
          <a:xfrm>
            <a:off x="5290918" y="608863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a:stCxn id="91" idx="0"/>
          </p:cNvCxnSpPr>
          <p:nvPr/>
        </p:nvCxnSpPr>
        <p:spPr>
          <a:xfrm flipH="1" flipV="1">
            <a:off x="6682633" y="5986626"/>
            <a:ext cx="927496" cy="591039"/>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Can 20"/>
          <p:cNvSpPr/>
          <p:nvPr/>
        </p:nvSpPr>
        <p:spPr>
          <a:xfrm>
            <a:off x="6558398" y="4230560"/>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a:endCxn id="24" idx="2"/>
          </p:cNvCxnSpPr>
          <p:nvPr/>
        </p:nvCxnSpPr>
        <p:spPr>
          <a:xfrm>
            <a:off x="5137194" y="4518511"/>
            <a:ext cx="370092" cy="6435"/>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881104" y="4378557"/>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5507286" y="4417165"/>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5773380" y="4581965"/>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27" idx="0"/>
          </p:cNvCxnSpPr>
          <p:nvPr/>
        </p:nvCxnSpPr>
        <p:spPr>
          <a:xfrm>
            <a:off x="6915771" y="4378558"/>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Can 26"/>
          <p:cNvSpPr/>
          <p:nvPr/>
        </p:nvSpPr>
        <p:spPr>
          <a:xfrm>
            <a:off x="7285367" y="4587953"/>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a:stCxn id="29" idx="4"/>
          </p:cNvCxnSpPr>
          <p:nvPr/>
        </p:nvCxnSpPr>
        <p:spPr>
          <a:xfrm flipV="1">
            <a:off x="6610406" y="4744959"/>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9" name="Can 28"/>
          <p:cNvSpPr/>
          <p:nvPr/>
        </p:nvSpPr>
        <p:spPr>
          <a:xfrm>
            <a:off x="6132570" y="485154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a:stCxn id="130" idx="2"/>
            <a:endCxn id="27" idx="4"/>
          </p:cNvCxnSpPr>
          <p:nvPr/>
        </p:nvCxnSpPr>
        <p:spPr>
          <a:xfrm flipH="1" flipV="1">
            <a:off x="7763203" y="4695734"/>
            <a:ext cx="879153" cy="2372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6" name="Can 165"/>
          <p:cNvSpPr/>
          <p:nvPr/>
        </p:nvSpPr>
        <p:spPr>
          <a:xfrm>
            <a:off x="10960632" y="2565006"/>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p:nvPr/>
        </p:nvCxnSpPr>
        <p:spPr>
          <a:xfrm flipV="1">
            <a:off x="10283338" y="2713003"/>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9" name="Can 168"/>
          <p:cNvSpPr/>
          <p:nvPr/>
        </p:nvSpPr>
        <p:spPr>
          <a:xfrm>
            <a:off x="9909520" y="2751611"/>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a:off x="10175614" y="2916411"/>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a:endCxn id="172" idx="0"/>
          </p:cNvCxnSpPr>
          <p:nvPr/>
        </p:nvCxnSpPr>
        <p:spPr>
          <a:xfrm>
            <a:off x="11318005" y="2713004"/>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72" name="Can 171"/>
          <p:cNvSpPr/>
          <p:nvPr/>
        </p:nvSpPr>
        <p:spPr>
          <a:xfrm>
            <a:off x="11687601" y="292239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3" name="Straight Connector 172"/>
          <p:cNvCxnSpPr>
            <a:stCxn id="174" idx="4"/>
          </p:cNvCxnSpPr>
          <p:nvPr/>
        </p:nvCxnSpPr>
        <p:spPr>
          <a:xfrm flipV="1">
            <a:off x="11012640" y="3082580"/>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74" name="Can 173"/>
          <p:cNvSpPr/>
          <p:nvPr/>
        </p:nvSpPr>
        <p:spPr>
          <a:xfrm>
            <a:off x="10534804" y="3189170"/>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Can 153"/>
          <p:cNvSpPr/>
          <p:nvPr/>
        </p:nvSpPr>
        <p:spPr>
          <a:xfrm>
            <a:off x="10539806" y="3181961"/>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9" name="Straight Connector 158"/>
          <p:cNvCxnSpPr>
            <a:endCxn id="160" idx="0"/>
          </p:cNvCxnSpPr>
          <p:nvPr/>
        </p:nvCxnSpPr>
        <p:spPr>
          <a:xfrm>
            <a:off x="10897179" y="3329959"/>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0" name="Can 159"/>
          <p:cNvSpPr/>
          <p:nvPr/>
        </p:nvSpPr>
        <p:spPr>
          <a:xfrm>
            <a:off x="11266775" y="353935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Connector 162"/>
          <p:cNvCxnSpPr>
            <a:stCxn id="164" idx="2"/>
            <a:endCxn id="160" idx="4"/>
          </p:cNvCxnSpPr>
          <p:nvPr/>
        </p:nvCxnSpPr>
        <p:spPr>
          <a:xfrm flipH="1" flipV="1">
            <a:off x="11744610" y="3647135"/>
            <a:ext cx="423793" cy="279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4" name="Oval 163"/>
          <p:cNvSpPr/>
          <p:nvPr/>
        </p:nvSpPr>
        <p:spPr>
          <a:xfrm>
            <a:off x="12168403" y="3556630"/>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Can 141"/>
          <p:cNvSpPr/>
          <p:nvPr/>
        </p:nvSpPr>
        <p:spPr>
          <a:xfrm>
            <a:off x="11381458" y="1948051"/>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4" name="Straight Connector 143"/>
          <p:cNvCxnSpPr/>
          <p:nvPr/>
        </p:nvCxnSpPr>
        <p:spPr>
          <a:xfrm flipV="1">
            <a:off x="10704164" y="2096048"/>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45" name="Can 144"/>
          <p:cNvSpPr/>
          <p:nvPr/>
        </p:nvSpPr>
        <p:spPr>
          <a:xfrm>
            <a:off x="10330346" y="2134656"/>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Connector 145"/>
          <p:cNvCxnSpPr/>
          <p:nvPr/>
        </p:nvCxnSpPr>
        <p:spPr>
          <a:xfrm>
            <a:off x="10596440" y="2299456"/>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endCxn id="148" idx="0"/>
          </p:cNvCxnSpPr>
          <p:nvPr/>
        </p:nvCxnSpPr>
        <p:spPr>
          <a:xfrm>
            <a:off x="11738831" y="2096049"/>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48" name="Can 147"/>
          <p:cNvSpPr/>
          <p:nvPr/>
        </p:nvSpPr>
        <p:spPr>
          <a:xfrm>
            <a:off x="12108427" y="230544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9" name="Straight Connector 148"/>
          <p:cNvCxnSpPr>
            <a:stCxn id="150" idx="4"/>
          </p:cNvCxnSpPr>
          <p:nvPr/>
        </p:nvCxnSpPr>
        <p:spPr>
          <a:xfrm flipV="1">
            <a:off x="11433466" y="2465625"/>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50" name="Can 149"/>
          <p:cNvSpPr/>
          <p:nvPr/>
        </p:nvSpPr>
        <p:spPr>
          <a:xfrm>
            <a:off x="10955630" y="2572215"/>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p:cNvCxnSpPr>
            <a:stCxn id="152" idx="2"/>
            <a:endCxn id="148" idx="4"/>
          </p:cNvCxnSpPr>
          <p:nvPr/>
        </p:nvCxnSpPr>
        <p:spPr>
          <a:xfrm flipH="1" flipV="1">
            <a:off x="12586262" y="2413225"/>
            <a:ext cx="423793" cy="279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52" name="Oval 151"/>
          <p:cNvSpPr/>
          <p:nvPr/>
        </p:nvSpPr>
        <p:spPr>
          <a:xfrm>
            <a:off x="13010055" y="2322720"/>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Can 129"/>
          <p:cNvSpPr/>
          <p:nvPr/>
        </p:nvSpPr>
        <p:spPr>
          <a:xfrm>
            <a:off x="8642356" y="461167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a:off x="8908450" y="4776479"/>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35" idx="4"/>
          </p:cNvCxnSpPr>
          <p:nvPr/>
        </p:nvCxnSpPr>
        <p:spPr>
          <a:xfrm flipV="1">
            <a:off x="9745476" y="4942648"/>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35" name="Can 134"/>
          <p:cNvSpPr/>
          <p:nvPr/>
        </p:nvSpPr>
        <p:spPr>
          <a:xfrm>
            <a:off x="9267640" y="5049238"/>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5011073" y="4425208"/>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Can 114"/>
          <p:cNvSpPr/>
          <p:nvPr/>
        </p:nvSpPr>
        <p:spPr>
          <a:xfrm>
            <a:off x="9272642" y="504202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flipV="1">
            <a:off x="8595348" y="5190026"/>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18" name="Can 117"/>
          <p:cNvSpPr/>
          <p:nvPr/>
        </p:nvSpPr>
        <p:spPr>
          <a:xfrm>
            <a:off x="8221530" y="522863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0" name="Straight Connector 119"/>
          <p:cNvCxnSpPr>
            <a:endCxn id="121" idx="0"/>
          </p:cNvCxnSpPr>
          <p:nvPr/>
        </p:nvCxnSpPr>
        <p:spPr>
          <a:xfrm>
            <a:off x="9630015" y="5190027"/>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21" name="Can 120"/>
          <p:cNvSpPr/>
          <p:nvPr/>
        </p:nvSpPr>
        <p:spPr>
          <a:xfrm>
            <a:off x="9999611" y="5399422"/>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Connector 104"/>
          <p:cNvCxnSpPr>
            <a:endCxn id="160" idx="2"/>
          </p:cNvCxnSpPr>
          <p:nvPr/>
        </p:nvCxnSpPr>
        <p:spPr>
          <a:xfrm flipV="1">
            <a:off x="9437000" y="3647135"/>
            <a:ext cx="1829775" cy="42480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06" name="Can 105"/>
          <p:cNvSpPr/>
          <p:nvPr/>
        </p:nvSpPr>
        <p:spPr>
          <a:xfrm>
            <a:off x="9063182" y="399472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Connector 106"/>
          <p:cNvCxnSpPr>
            <a:endCxn id="133" idx="1"/>
          </p:cNvCxnSpPr>
          <p:nvPr/>
        </p:nvCxnSpPr>
        <p:spPr>
          <a:xfrm>
            <a:off x="9329276" y="4159524"/>
            <a:ext cx="1330079" cy="6229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154" idx="3"/>
            <a:endCxn id="109" idx="0"/>
          </p:cNvCxnSpPr>
          <p:nvPr/>
        </p:nvCxnSpPr>
        <p:spPr>
          <a:xfrm>
            <a:off x="10778724" y="3397523"/>
            <a:ext cx="301457" cy="87577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Can 108"/>
          <p:cNvSpPr/>
          <p:nvPr/>
        </p:nvSpPr>
        <p:spPr>
          <a:xfrm>
            <a:off x="10841263" y="4165512"/>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Can 87"/>
          <p:cNvSpPr/>
          <p:nvPr/>
        </p:nvSpPr>
        <p:spPr>
          <a:xfrm>
            <a:off x="8422323" y="628327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p:cNvCxnSpPr/>
          <p:nvPr/>
        </p:nvCxnSpPr>
        <p:spPr>
          <a:xfrm flipV="1">
            <a:off x="7745029" y="6431276"/>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1" name="Can 90"/>
          <p:cNvSpPr/>
          <p:nvPr/>
        </p:nvSpPr>
        <p:spPr>
          <a:xfrm>
            <a:off x="7371211" y="646988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7637305" y="6634684"/>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a:endCxn id="94" idx="0"/>
          </p:cNvCxnSpPr>
          <p:nvPr/>
        </p:nvCxnSpPr>
        <p:spPr>
          <a:xfrm>
            <a:off x="8779696" y="6431277"/>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4" name="Can 93"/>
          <p:cNvSpPr/>
          <p:nvPr/>
        </p:nvSpPr>
        <p:spPr>
          <a:xfrm>
            <a:off x="9149292" y="6640672"/>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5" name="Straight Connector 94"/>
          <p:cNvCxnSpPr>
            <a:stCxn id="96" idx="4"/>
          </p:cNvCxnSpPr>
          <p:nvPr/>
        </p:nvCxnSpPr>
        <p:spPr>
          <a:xfrm flipV="1">
            <a:off x="8474331" y="6800853"/>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6" name="Can 95"/>
          <p:cNvSpPr/>
          <p:nvPr/>
        </p:nvSpPr>
        <p:spPr>
          <a:xfrm>
            <a:off x="7996495" y="6907443"/>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Connector 96"/>
          <p:cNvCxnSpPr>
            <a:stCxn id="98" idx="2"/>
            <a:endCxn id="94" idx="4"/>
          </p:cNvCxnSpPr>
          <p:nvPr/>
        </p:nvCxnSpPr>
        <p:spPr>
          <a:xfrm flipH="1" flipV="1">
            <a:off x="9627127" y="6748453"/>
            <a:ext cx="423793" cy="279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10050920" y="6657948"/>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Can 75"/>
          <p:cNvSpPr/>
          <p:nvPr/>
        </p:nvSpPr>
        <p:spPr>
          <a:xfrm>
            <a:off x="8001497" y="6900234"/>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p:cNvCxnSpPr/>
          <p:nvPr/>
        </p:nvCxnSpPr>
        <p:spPr>
          <a:xfrm flipV="1">
            <a:off x="7324203" y="7048231"/>
            <a:ext cx="729303" cy="11582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9" name="Can 78"/>
          <p:cNvSpPr/>
          <p:nvPr/>
        </p:nvSpPr>
        <p:spPr>
          <a:xfrm>
            <a:off x="6950385" y="708683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p:cNvCxnSpPr/>
          <p:nvPr/>
        </p:nvCxnSpPr>
        <p:spPr>
          <a:xfrm>
            <a:off x="7216479" y="7251639"/>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endCxn id="82" idx="0"/>
          </p:cNvCxnSpPr>
          <p:nvPr/>
        </p:nvCxnSpPr>
        <p:spPr>
          <a:xfrm>
            <a:off x="8358870" y="7048232"/>
            <a:ext cx="608514" cy="31717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2" name="Can 81"/>
          <p:cNvSpPr/>
          <p:nvPr/>
        </p:nvSpPr>
        <p:spPr>
          <a:xfrm>
            <a:off x="8728466" y="7257627"/>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a:stCxn id="84" idx="4"/>
          </p:cNvCxnSpPr>
          <p:nvPr/>
        </p:nvCxnSpPr>
        <p:spPr>
          <a:xfrm flipV="1">
            <a:off x="8053505" y="7417808"/>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Can 83"/>
          <p:cNvSpPr/>
          <p:nvPr/>
        </p:nvSpPr>
        <p:spPr>
          <a:xfrm>
            <a:off x="7575669" y="7524398"/>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a:stCxn id="86" idx="2"/>
            <a:endCxn id="82" idx="4"/>
          </p:cNvCxnSpPr>
          <p:nvPr/>
        </p:nvCxnSpPr>
        <p:spPr>
          <a:xfrm flipH="1" flipV="1">
            <a:off x="9206301" y="7365408"/>
            <a:ext cx="423793" cy="279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6" name="Oval 85"/>
          <p:cNvSpPr/>
          <p:nvPr/>
        </p:nvSpPr>
        <p:spPr>
          <a:xfrm>
            <a:off x="9630094" y="7274903"/>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a:stCxn id="67" idx="4"/>
          </p:cNvCxnSpPr>
          <p:nvPr/>
        </p:nvCxnSpPr>
        <p:spPr>
          <a:xfrm flipV="1">
            <a:off x="8269873" y="5570535"/>
            <a:ext cx="1968656" cy="390175"/>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67" name="Can 66"/>
          <p:cNvSpPr/>
          <p:nvPr/>
        </p:nvSpPr>
        <p:spPr>
          <a:xfrm>
            <a:off x="7792037" y="5852929"/>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8058131" y="6017729"/>
            <a:ext cx="531831" cy="380540"/>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0" name="Can 69"/>
          <p:cNvSpPr/>
          <p:nvPr/>
        </p:nvSpPr>
        <p:spPr>
          <a:xfrm>
            <a:off x="9570118" y="6023717"/>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p:cNvCxnSpPr>
            <a:stCxn id="72" idx="4"/>
          </p:cNvCxnSpPr>
          <p:nvPr/>
        </p:nvCxnSpPr>
        <p:spPr>
          <a:xfrm flipV="1">
            <a:off x="8895157" y="6183898"/>
            <a:ext cx="778469" cy="21437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2" name="Can 71"/>
          <p:cNvSpPr/>
          <p:nvPr/>
        </p:nvSpPr>
        <p:spPr>
          <a:xfrm>
            <a:off x="8417321" y="6290488"/>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p:cNvCxnSpPr>
            <a:stCxn id="74" idx="2"/>
            <a:endCxn id="70" idx="4"/>
          </p:cNvCxnSpPr>
          <p:nvPr/>
        </p:nvCxnSpPr>
        <p:spPr>
          <a:xfrm flipH="1" flipV="1">
            <a:off x="10047953" y="6131498"/>
            <a:ext cx="423793" cy="279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10471746" y="6040993"/>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Can 132"/>
          <p:cNvSpPr/>
          <p:nvPr/>
        </p:nvSpPr>
        <p:spPr>
          <a:xfrm>
            <a:off x="10420437" y="4782467"/>
            <a:ext cx="477836" cy="215562"/>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endCxn id="160" idx="2"/>
          </p:cNvCxnSpPr>
          <p:nvPr/>
        </p:nvCxnSpPr>
        <p:spPr>
          <a:xfrm flipV="1">
            <a:off x="9541018" y="3647135"/>
            <a:ext cx="1725757" cy="40653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stCxn id="106" idx="2"/>
            <a:endCxn id="27" idx="1"/>
          </p:cNvCxnSpPr>
          <p:nvPr/>
        </p:nvCxnSpPr>
        <p:spPr>
          <a:xfrm flipH="1">
            <a:off x="7524285" y="4102505"/>
            <a:ext cx="1538897" cy="485448"/>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35" name="Straight Arrow Connector 234"/>
          <p:cNvCxnSpPr>
            <a:endCxn id="133" idx="1"/>
          </p:cNvCxnSpPr>
          <p:nvPr/>
        </p:nvCxnSpPr>
        <p:spPr>
          <a:xfrm>
            <a:off x="9302100" y="4155257"/>
            <a:ext cx="1357255" cy="627210"/>
          </a:xfrm>
          <a:prstGeom prst="straightConnector1">
            <a:avLst/>
          </a:prstGeom>
          <a:ln w="38100" cmpd="sng">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15" name="Oval 214"/>
          <p:cNvSpPr/>
          <p:nvPr/>
        </p:nvSpPr>
        <p:spPr>
          <a:xfrm>
            <a:off x="4220155" y="5659118"/>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8" name="Straight Arrow Connector 137"/>
          <p:cNvCxnSpPr>
            <a:endCxn id="11" idx="4"/>
          </p:cNvCxnSpPr>
          <p:nvPr/>
        </p:nvCxnSpPr>
        <p:spPr>
          <a:xfrm flipH="1" flipV="1">
            <a:off x="4141657" y="5131523"/>
            <a:ext cx="944804" cy="3625"/>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5352554" y="5188665"/>
            <a:ext cx="1357255" cy="627210"/>
          </a:xfrm>
          <a:prstGeom prst="straightConnector1">
            <a:avLst/>
          </a:prstGeom>
          <a:ln w="38100" cmpd="sng">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a:endCxn id="29" idx="2"/>
          </p:cNvCxnSpPr>
          <p:nvPr/>
        </p:nvCxnSpPr>
        <p:spPr>
          <a:xfrm flipV="1">
            <a:off x="5559610" y="4959330"/>
            <a:ext cx="572960" cy="142934"/>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2352448" y="4776479"/>
            <a:ext cx="572960" cy="142934"/>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21" idx="2"/>
          </p:cNvCxnSpPr>
          <p:nvPr/>
        </p:nvCxnSpPr>
        <p:spPr>
          <a:xfrm flipV="1">
            <a:off x="5974263" y="4338341"/>
            <a:ext cx="584135" cy="11420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10371495" y="2701321"/>
            <a:ext cx="584135" cy="11420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V="1">
            <a:off x="10854333" y="2077556"/>
            <a:ext cx="584135" cy="11420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11438468" y="2465625"/>
            <a:ext cx="773467" cy="198491"/>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V="1">
            <a:off x="8494173" y="6800853"/>
            <a:ext cx="773467" cy="198491"/>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5788560" y="5966606"/>
            <a:ext cx="773467" cy="198491"/>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2993862" y="5183923"/>
            <a:ext cx="773467" cy="198491"/>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6610406" y="4731082"/>
            <a:ext cx="773467" cy="198491"/>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flipV="1">
            <a:off x="11017642" y="3070549"/>
            <a:ext cx="773467" cy="198491"/>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8942542" y="6176366"/>
            <a:ext cx="773467" cy="198491"/>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a:endCxn id="72" idx="2"/>
          </p:cNvCxnSpPr>
          <p:nvPr/>
        </p:nvCxnSpPr>
        <p:spPr>
          <a:xfrm flipV="1">
            <a:off x="7863987" y="6398269"/>
            <a:ext cx="553334" cy="14951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a:stCxn id="79" idx="4"/>
            <a:endCxn id="76" idx="2"/>
          </p:cNvCxnSpPr>
          <p:nvPr/>
        </p:nvCxnSpPr>
        <p:spPr>
          <a:xfrm flipV="1">
            <a:off x="7428221" y="7008015"/>
            <a:ext cx="573276" cy="186605"/>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flipV="1">
            <a:off x="8321881" y="5585098"/>
            <a:ext cx="1916648" cy="323771"/>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a:stCxn id="118" idx="4"/>
            <a:endCxn id="115" idx="2"/>
          </p:cNvCxnSpPr>
          <p:nvPr/>
        </p:nvCxnSpPr>
        <p:spPr>
          <a:xfrm flipV="1">
            <a:off x="8699366" y="5149810"/>
            <a:ext cx="573276" cy="186605"/>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a:stCxn id="115" idx="4"/>
            <a:endCxn id="133" idx="2"/>
          </p:cNvCxnSpPr>
          <p:nvPr/>
        </p:nvCxnSpPr>
        <p:spPr>
          <a:xfrm flipV="1">
            <a:off x="9750478" y="4890248"/>
            <a:ext cx="669959" cy="259562"/>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a:endCxn id="109" idx="3"/>
          </p:cNvCxnSpPr>
          <p:nvPr/>
        </p:nvCxnSpPr>
        <p:spPr>
          <a:xfrm flipV="1">
            <a:off x="10778724" y="4381074"/>
            <a:ext cx="301457" cy="338386"/>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a:stCxn id="109" idx="1"/>
            <a:endCxn id="154" idx="3"/>
          </p:cNvCxnSpPr>
          <p:nvPr/>
        </p:nvCxnSpPr>
        <p:spPr>
          <a:xfrm flipH="1" flipV="1">
            <a:off x="10778724" y="3397523"/>
            <a:ext cx="301457" cy="767989"/>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a:stCxn id="154" idx="2"/>
            <a:endCxn id="169" idx="0"/>
          </p:cNvCxnSpPr>
          <p:nvPr/>
        </p:nvCxnSpPr>
        <p:spPr>
          <a:xfrm flipH="1" flipV="1">
            <a:off x="10148438" y="2859392"/>
            <a:ext cx="391368" cy="43035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a:endCxn id="145" idx="0"/>
          </p:cNvCxnSpPr>
          <p:nvPr/>
        </p:nvCxnSpPr>
        <p:spPr>
          <a:xfrm flipH="1" flipV="1">
            <a:off x="10569264" y="2242437"/>
            <a:ext cx="510918" cy="32257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flipH="1" flipV="1">
            <a:off x="7115752" y="7225405"/>
            <a:ext cx="510918" cy="32257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flipH="1" flipV="1">
            <a:off x="4906387" y="5793915"/>
            <a:ext cx="510918" cy="32257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flipH="1" flipV="1">
            <a:off x="8262369" y="6932416"/>
            <a:ext cx="510918" cy="32257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88" name="Straight Arrow Connector 187"/>
          <p:cNvCxnSpPr/>
          <p:nvPr/>
        </p:nvCxnSpPr>
        <p:spPr>
          <a:xfrm flipH="1" flipV="1">
            <a:off x="8810191" y="4725033"/>
            <a:ext cx="510918" cy="32257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89" name="Straight Arrow Connector 188"/>
          <p:cNvCxnSpPr/>
          <p:nvPr/>
        </p:nvCxnSpPr>
        <p:spPr>
          <a:xfrm flipH="1" flipV="1">
            <a:off x="3234465" y="4731650"/>
            <a:ext cx="510918" cy="322570"/>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90" name="Straight Arrow Connector 189"/>
          <p:cNvCxnSpPr>
            <a:stCxn id="51" idx="4"/>
            <a:endCxn id="118" idx="2"/>
          </p:cNvCxnSpPr>
          <p:nvPr/>
        </p:nvCxnSpPr>
        <p:spPr>
          <a:xfrm>
            <a:off x="7342377" y="5312689"/>
            <a:ext cx="879153" cy="23726"/>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a:endCxn id="39" idx="3"/>
          </p:cNvCxnSpPr>
          <p:nvPr/>
        </p:nvCxnSpPr>
        <p:spPr>
          <a:xfrm flipH="1" flipV="1">
            <a:off x="6682633" y="6037425"/>
            <a:ext cx="718694" cy="408734"/>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a:endCxn id="130" idx="2"/>
          </p:cNvCxnSpPr>
          <p:nvPr/>
        </p:nvCxnSpPr>
        <p:spPr>
          <a:xfrm>
            <a:off x="7763203" y="4701973"/>
            <a:ext cx="879153" cy="17487"/>
          </a:xfrm>
          <a:prstGeom prst="straightConnector1">
            <a:avLst/>
          </a:prstGeom>
          <a:ln w="38100" cmpd="sng">
            <a:solidFill>
              <a:srgbClr val="FFFF00"/>
            </a:solidFill>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01230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right)">
                                      <p:cBhvr>
                                        <p:cTn id="7" dur="500"/>
                                        <p:tgtEl>
                                          <p:spTgt spid="127"/>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1" fill="hold" nodeType="withEffect">
                                  <p:stCondLst>
                                    <p:cond delay="0"/>
                                  </p:stCondLst>
                                  <p:childTnLst>
                                    <p:set>
                                      <p:cBhvr>
                                        <p:cTn id="12" dur="1" fill="hold">
                                          <p:stCondLst>
                                            <p:cond delay="0"/>
                                          </p:stCondLst>
                                        </p:cTn>
                                        <p:tgtEl>
                                          <p:spTgt spid="235"/>
                                        </p:tgtEl>
                                        <p:attrNameLst>
                                          <p:attrName>style.visibility</p:attrName>
                                        </p:attrNameLst>
                                      </p:cBhvr>
                                      <p:to>
                                        <p:strVal val="visible"/>
                                      </p:to>
                                    </p:set>
                                    <p:animEffect transition="in" filter="wipe(up)">
                                      <p:cBhvr>
                                        <p:cTn id="13" dur="500"/>
                                        <p:tgtEl>
                                          <p:spTgt spid="23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38"/>
                                        </p:tgtEl>
                                        <p:attrNameLst>
                                          <p:attrName>style.visibility</p:attrName>
                                        </p:attrNameLst>
                                      </p:cBhvr>
                                      <p:to>
                                        <p:strVal val="visible"/>
                                      </p:to>
                                    </p:set>
                                    <p:animEffect transition="in" filter="wipe(right)">
                                      <p:cBhvr>
                                        <p:cTn id="18" dur="500"/>
                                        <p:tgtEl>
                                          <p:spTgt spid="138"/>
                                        </p:tgtEl>
                                      </p:cBhvr>
                                    </p:animEffect>
                                  </p:childTnLst>
                                </p:cTn>
                              </p:par>
                              <p:par>
                                <p:cTn id="19" presetID="22" presetClass="entr" presetSubtype="1" fill="hold" nodeType="with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wipe(up)">
                                      <p:cBhvr>
                                        <p:cTn id="21" dur="500"/>
                                        <p:tgtEl>
                                          <p:spTgt spid="140"/>
                                        </p:tgtEl>
                                      </p:cBhvr>
                                    </p:animEffect>
                                  </p:childTnLst>
                                </p:cTn>
                              </p:par>
                              <p:par>
                                <p:cTn id="22" presetID="22" presetClass="entr" presetSubtype="8" fill="hold"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wipe(left)">
                                      <p:cBhvr>
                                        <p:cTn id="24" dur="500"/>
                                        <p:tgtEl>
                                          <p:spTgt spid="141"/>
                                        </p:tgtEl>
                                      </p:cBhvr>
                                    </p:animEffect>
                                  </p:childTnLst>
                                </p:cTn>
                              </p:par>
                              <p:par>
                                <p:cTn id="25" presetID="22" presetClass="entr" presetSubtype="8" fill="hold" nodeType="with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wipe(left)">
                                      <p:cBhvr>
                                        <p:cTn id="27" dur="500"/>
                                        <p:tgtEl>
                                          <p:spTgt spid="143"/>
                                        </p:tgtEl>
                                      </p:cBhvr>
                                    </p:animEffect>
                                  </p:childTnLst>
                                </p:cTn>
                              </p:par>
                              <p:par>
                                <p:cTn id="28" presetID="22" presetClass="entr" presetSubtype="8" fill="hold" nodeType="withEffect">
                                  <p:stCondLst>
                                    <p:cond delay="0"/>
                                  </p:stCondLst>
                                  <p:childTnLst>
                                    <p:set>
                                      <p:cBhvr>
                                        <p:cTn id="29" dur="1" fill="hold">
                                          <p:stCondLst>
                                            <p:cond delay="0"/>
                                          </p:stCondLst>
                                        </p:cTn>
                                        <p:tgtEl>
                                          <p:spTgt spid="153"/>
                                        </p:tgtEl>
                                        <p:attrNameLst>
                                          <p:attrName>style.visibility</p:attrName>
                                        </p:attrNameLst>
                                      </p:cBhvr>
                                      <p:to>
                                        <p:strVal val="visible"/>
                                      </p:to>
                                    </p:set>
                                    <p:animEffect transition="in" filter="wipe(left)">
                                      <p:cBhvr>
                                        <p:cTn id="30" dur="500"/>
                                        <p:tgtEl>
                                          <p:spTgt spid="153"/>
                                        </p:tgtEl>
                                      </p:cBhvr>
                                    </p:animEffect>
                                  </p:childTnLst>
                                </p:cTn>
                              </p:par>
                              <p:par>
                                <p:cTn id="31" presetID="22" presetClass="entr" presetSubtype="8" fill="hold" nodeType="withEffect">
                                  <p:stCondLst>
                                    <p:cond delay="0"/>
                                  </p:stCondLst>
                                  <p:childTnLst>
                                    <p:set>
                                      <p:cBhvr>
                                        <p:cTn id="32" dur="1" fill="hold">
                                          <p:stCondLst>
                                            <p:cond delay="0"/>
                                          </p:stCondLst>
                                        </p:cTn>
                                        <p:tgtEl>
                                          <p:spTgt spid="155"/>
                                        </p:tgtEl>
                                        <p:attrNameLst>
                                          <p:attrName>style.visibility</p:attrName>
                                        </p:attrNameLst>
                                      </p:cBhvr>
                                      <p:to>
                                        <p:strVal val="visible"/>
                                      </p:to>
                                    </p:set>
                                    <p:animEffect transition="in" filter="wipe(left)">
                                      <p:cBhvr>
                                        <p:cTn id="33" dur="500"/>
                                        <p:tgtEl>
                                          <p:spTgt spid="155"/>
                                        </p:tgtEl>
                                      </p:cBhvr>
                                    </p:animEffect>
                                  </p:childTnLst>
                                </p:cTn>
                              </p:par>
                              <p:par>
                                <p:cTn id="34" presetID="22" presetClass="entr" presetSubtype="8" fill="hold" nodeType="withEffect">
                                  <p:stCondLst>
                                    <p:cond delay="0"/>
                                  </p:stCondLst>
                                  <p:childTnLst>
                                    <p:set>
                                      <p:cBhvr>
                                        <p:cTn id="35" dur="1" fill="hold">
                                          <p:stCondLst>
                                            <p:cond delay="0"/>
                                          </p:stCondLst>
                                        </p:cTn>
                                        <p:tgtEl>
                                          <p:spTgt spid="156"/>
                                        </p:tgtEl>
                                        <p:attrNameLst>
                                          <p:attrName>style.visibility</p:attrName>
                                        </p:attrNameLst>
                                      </p:cBhvr>
                                      <p:to>
                                        <p:strVal val="visible"/>
                                      </p:to>
                                    </p:set>
                                    <p:animEffect transition="in" filter="wipe(left)">
                                      <p:cBhvr>
                                        <p:cTn id="36" dur="500"/>
                                        <p:tgtEl>
                                          <p:spTgt spid="156"/>
                                        </p:tgtEl>
                                      </p:cBhvr>
                                    </p:animEffect>
                                  </p:childTnLst>
                                </p:cTn>
                              </p:par>
                              <p:par>
                                <p:cTn id="37" presetID="22" presetClass="entr" presetSubtype="8" fill="hold" nodeType="withEffect">
                                  <p:stCondLst>
                                    <p:cond delay="0"/>
                                  </p:stCondLst>
                                  <p:childTnLst>
                                    <p:set>
                                      <p:cBhvr>
                                        <p:cTn id="38" dur="1" fill="hold">
                                          <p:stCondLst>
                                            <p:cond delay="0"/>
                                          </p:stCondLst>
                                        </p:cTn>
                                        <p:tgtEl>
                                          <p:spTgt spid="157"/>
                                        </p:tgtEl>
                                        <p:attrNameLst>
                                          <p:attrName>style.visibility</p:attrName>
                                        </p:attrNameLst>
                                      </p:cBhvr>
                                      <p:to>
                                        <p:strVal val="visible"/>
                                      </p:to>
                                    </p:set>
                                    <p:animEffect transition="in" filter="wipe(left)">
                                      <p:cBhvr>
                                        <p:cTn id="39" dur="500"/>
                                        <p:tgtEl>
                                          <p:spTgt spid="157"/>
                                        </p:tgtEl>
                                      </p:cBhvr>
                                    </p:animEffect>
                                  </p:childTnLst>
                                </p:cTn>
                              </p:par>
                              <p:par>
                                <p:cTn id="40" presetID="22" presetClass="entr" presetSubtype="8" fill="hold" nodeType="withEffect">
                                  <p:stCondLst>
                                    <p:cond delay="0"/>
                                  </p:stCondLst>
                                  <p:childTnLst>
                                    <p:set>
                                      <p:cBhvr>
                                        <p:cTn id="41" dur="1" fill="hold">
                                          <p:stCondLst>
                                            <p:cond delay="0"/>
                                          </p:stCondLst>
                                        </p:cTn>
                                        <p:tgtEl>
                                          <p:spTgt spid="158"/>
                                        </p:tgtEl>
                                        <p:attrNameLst>
                                          <p:attrName>style.visibility</p:attrName>
                                        </p:attrNameLst>
                                      </p:cBhvr>
                                      <p:to>
                                        <p:strVal val="visible"/>
                                      </p:to>
                                    </p:set>
                                    <p:animEffect transition="in" filter="wipe(left)">
                                      <p:cBhvr>
                                        <p:cTn id="42" dur="500"/>
                                        <p:tgtEl>
                                          <p:spTgt spid="158"/>
                                        </p:tgtEl>
                                      </p:cBhvr>
                                    </p:animEffect>
                                  </p:childTnLst>
                                </p:cTn>
                              </p:par>
                              <p:par>
                                <p:cTn id="43" presetID="22" presetClass="entr" presetSubtype="8" fill="hold" nodeType="withEffect">
                                  <p:stCondLst>
                                    <p:cond delay="0"/>
                                  </p:stCondLst>
                                  <p:childTnLst>
                                    <p:set>
                                      <p:cBhvr>
                                        <p:cTn id="44" dur="1" fill="hold">
                                          <p:stCondLst>
                                            <p:cond delay="0"/>
                                          </p:stCondLst>
                                        </p:cTn>
                                        <p:tgtEl>
                                          <p:spTgt spid="161"/>
                                        </p:tgtEl>
                                        <p:attrNameLst>
                                          <p:attrName>style.visibility</p:attrName>
                                        </p:attrNameLst>
                                      </p:cBhvr>
                                      <p:to>
                                        <p:strVal val="visible"/>
                                      </p:to>
                                    </p:set>
                                    <p:animEffect transition="in" filter="wipe(left)">
                                      <p:cBhvr>
                                        <p:cTn id="45" dur="500"/>
                                        <p:tgtEl>
                                          <p:spTgt spid="161"/>
                                        </p:tgtEl>
                                      </p:cBhvr>
                                    </p:animEffect>
                                  </p:childTnLst>
                                </p:cTn>
                              </p:par>
                              <p:par>
                                <p:cTn id="46" presetID="22" presetClass="entr" presetSubtype="8" fill="hold" nodeType="withEffect">
                                  <p:stCondLst>
                                    <p:cond delay="0"/>
                                  </p:stCondLst>
                                  <p:childTnLst>
                                    <p:set>
                                      <p:cBhvr>
                                        <p:cTn id="47" dur="1" fill="hold">
                                          <p:stCondLst>
                                            <p:cond delay="0"/>
                                          </p:stCondLst>
                                        </p:cTn>
                                        <p:tgtEl>
                                          <p:spTgt spid="162"/>
                                        </p:tgtEl>
                                        <p:attrNameLst>
                                          <p:attrName>style.visibility</p:attrName>
                                        </p:attrNameLst>
                                      </p:cBhvr>
                                      <p:to>
                                        <p:strVal val="visible"/>
                                      </p:to>
                                    </p:set>
                                    <p:animEffect transition="in" filter="wipe(left)">
                                      <p:cBhvr>
                                        <p:cTn id="48" dur="500"/>
                                        <p:tgtEl>
                                          <p:spTgt spid="162"/>
                                        </p:tgtEl>
                                      </p:cBhvr>
                                    </p:animEffect>
                                  </p:childTnLst>
                                </p:cTn>
                              </p:par>
                              <p:par>
                                <p:cTn id="49" presetID="22" presetClass="entr" presetSubtype="8" fill="hold" nodeType="withEffect">
                                  <p:stCondLst>
                                    <p:cond delay="0"/>
                                  </p:stCondLst>
                                  <p:childTnLst>
                                    <p:set>
                                      <p:cBhvr>
                                        <p:cTn id="50" dur="1" fill="hold">
                                          <p:stCondLst>
                                            <p:cond delay="0"/>
                                          </p:stCondLst>
                                        </p:cTn>
                                        <p:tgtEl>
                                          <p:spTgt spid="165"/>
                                        </p:tgtEl>
                                        <p:attrNameLst>
                                          <p:attrName>style.visibility</p:attrName>
                                        </p:attrNameLst>
                                      </p:cBhvr>
                                      <p:to>
                                        <p:strVal val="visible"/>
                                      </p:to>
                                    </p:set>
                                    <p:animEffect transition="in" filter="wipe(left)">
                                      <p:cBhvr>
                                        <p:cTn id="51" dur="500"/>
                                        <p:tgtEl>
                                          <p:spTgt spid="165"/>
                                        </p:tgtEl>
                                      </p:cBhvr>
                                    </p:animEffect>
                                  </p:childTnLst>
                                </p:cTn>
                              </p:par>
                              <p:par>
                                <p:cTn id="52" presetID="22" presetClass="entr" presetSubtype="8" fill="hold" nodeType="withEffect">
                                  <p:stCondLst>
                                    <p:cond delay="0"/>
                                  </p:stCondLst>
                                  <p:childTnLst>
                                    <p:set>
                                      <p:cBhvr>
                                        <p:cTn id="53" dur="1" fill="hold">
                                          <p:stCondLst>
                                            <p:cond delay="0"/>
                                          </p:stCondLst>
                                        </p:cTn>
                                        <p:tgtEl>
                                          <p:spTgt spid="167"/>
                                        </p:tgtEl>
                                        <p:attrNameLst>
                                          <p:attrName>style.visibility</p:attrName>
                                        </p:attrNameLst>
                                      </p:cBhvr>
                                      <p:to>
                                        <p:strVal val="visible"/>
                                      </p:to>
                                    </p:set>
                                    <p:animEffect transition="in" filter="wipe(left)">
                                      <p:cBhvr>
                                        <p:cTn id="54" dur="500"/>
                                        <p:tgtEl>
                                          <p:spTgt spid="167"/>
                                        </p:tgtEl>
                                      </p:cBhvr>
                                    </p:animEffect>
                                  </p:childTnLst>
                                </p:cTn>
                              </p:par>
                              <p:par>
                                <p:cTn id="55" presetID="22" presetClass="entr" presetSubtype="8" fill="hold" nodeType="withEffect">
                                  <p:stCondLst>
                                    <p:cond delay="0"/>
                                  </p:stCondLst>
                                  <p:childTnLst>
                                    <p:set>
                                      <p:cBhvr>
                                        <p:cTn id="56" dur="1" fill="hold">
                                          <p:stCondLst>
                                            <p:cond delay="0"/>
                                          </p:stCondLst>
                                        </p:cTn>
                                        <p:tgtEl>
                                          <p:spTgt spid="175"/>
                                        </p:tgtEl>
                                        <p:attrNameLst>
                                          <p:attrName>style.visibility</p:attrName>
                                        </p:attrNameLst>
                                      </p:cBhvr>
                                      <p:to>
                                        <p:strVal val="visible"/>
                                      </p:to>
                                    </p:set>
                                    <p:animEffect transition="in" filter="wipe(left)">
                                      <p:cBhvr>
                                        <p:cTn id="57" dur="500"/>
                                        <p:tgtEl>
                                          <p:spTgt spid="175"/>
                                        </p:tgtEl>
                                      </p:cBhvr>
                                    </p:animEffect>
                                  </p:childTnLst>
                                </p:cTn>
                              </p:par>
                              <p:par>
                                <p:cTn id="58" presetID="22" presetClass="entr" presetSubtype="8" fill="hold" nodeType="withEffect">
                                  <p:stCondLst>
                                    <p:cond delay="0"/>
                                  </p:stCondLst>
                                  <p:childTnLst>
                                    <p:set>
                                      <p:cBhvr>
                                        <p:cTn id="59" dur="1" fill="hold">
                                          <p:stCondLst>
                                            <p:cond delay="0"/>
                                          </p:stCondLst>
                                        </p:cTn>
                                        <p:tgtEl>
                                          <p:spTgt spid="176"/>
                                        </p:tgtEl>
                                        <p:attrNameLst>
                                          <p:attrName>style.visibility</p:attrName>
                                        </p:attrNameLst>
                                      </p:cBhvr>
                                      <p:to>
                                        <p:strVal val="visible"/>
                                      </p:to>
                                    </p:set>
                                    <p:animEffect transition="in" filter="wipe(left)">
                                      <p:cBhvr>
                                        <p:cTn id="60" dur="500"/>
                                        <p:tgtEl>
                                          <p:spTgt spid="176"/>
                                        </p:tgtEl>
                                      </p:cBhvr>
                                    </p:animEffect>
                                  </p:childTnLst>
                                </p:cTn>
                              </p:par>
                              <p:par>
                                <p:cTn id="61" presetID="22" presetClass="entr" presetSubtype="8" fill="hold" nodeType="withEffect">
                                  <p:stCondLst>
                                    <p:cond delay="0"/>
                                  </p:stCondLst>
                                  <p:childTnLst>
                                    <p:set>
                                      <p:cBhvr>
                                        <p:cTn id="62" dur="1" fill="hold">
                                          <p:stCondLst>
                                            <p:cond delay="0"/>
                                          </p:stCondLst>
                                        </p:cTn>
                                        <p:tgtEl>
                                          <p:spTgt spid="177"/>
                                        </p:tgtEl>
                                        <p:attrNameLst>
                                          <p:attrName>style.visibility</p:attrName>
                                        </p:attrNameLst>
                                      </p:cBhvr>
                                      <p:to>
                                        <p:strVal val="visible"/>
                                      </p:to>
                                    </p:set>
                                    <p:animEffect transition="in" filter="wipe(left)">
                                      <p:cBhvr>
                                        <p:cTn id="63" dur="500"/>
                                        <p:tgtEl>
                                          <p:spTgt spid="177"/>
                                        </p:tgtEl>
                                      </p:cBhvr>
                                    </p:animEffect>
                                  </p:childTnLst>
                                </p:cTn>
                              </p:par>
                              <p:par>
                                <p:cTn id="64" presetID="22" presetClass="entr" presetSubtype="8" fill="hold" nodeType="withEffect">
                                  <p:stCondLst>
                                    <p:cond delay="0"/>
                                  </p:stCondLst>
                                  <p:childTnLst>
                                    <p:set>
                                      <p:cBhvr>
                                        <p:cTn id="65" dur="1" fill="hold">
                                          <p:stCondLst>
                                            <p:cond delay="0"/>
                                          </p:stCondLst>
                                        </p:cTn>
                                        <p:tgtEl>
                                          <p:spTgt spid="178"/>
                                        </p:tgtEl>
                                        <p:attrNameLst>
                                          <p:attrName>style.visibility</p:attrName>
                                        </p:attrNameLst>
                                      </p:cBhvr>
                                      <p:to>
                                        <p:strVal val="visible"/>
                                      </p:to>
                                    </p:set>
                                    <p:animEffect transition="in" filter="wipe(left)">
                                      <p:cBhvr>
                                        <p:cTn id="66" dur="500"/>
                                        <p:tgtEl>
                                          <p:spTgt spid="178"/>
                                        </p:tgtEl>
                                      </p:cBhvr>
                                    </p:animEffect>
                                  </p:childTnLst>
                                </p:cTn>
                              </p:par>
                              <p:par>
                                <p:cTn id="67" presetID="22" presetClass="entr" presetSubtype="8" fill="hold" nodeType="withEffect">
                                  <p:stCondLst>
                                    <p:cond delay="0"/>
                                  </p:stCondLst>
                                  <p:childTnLst>
                                    <p:set>
                                      <p:cBhvr>
                                        <p:cTn id="68" dur="1" fill="hold">
                                          <p:stCondLst>
                                            <p:cond delay="0"/>
                                          </p:stCondLst>
                                        </p:cTn>
                                        <p:tgtEl>
                                          <p:spTgt spid="179"/>
                                        </p:tgtEl>
                                        <p:attrNameLst>
                                          <p:attrName>style.visibility</p:attrName>
                                        </p:attrNameLst>
                                      </p:cBhvr>
                                      <p:to>
                                        <p:strVal val="visible"/>
                                      </p:to>
                                    </p:set>
                                    <p:animEffect transition="in" filter="wipe(left)">
                                      <p:cBhvr>
                                        <p:cTn id="69" dur="500"/>
                                        <p:tgtEl>
                                          <p:spTgt spid="179"/>
                                        </p:tgtEl>
                                      </p:cBhvr>
                                    </p:animEffect>
                                  </p:childTnLst>
                                </p:cTn>
                              </p:par>
                              <p:par>
                                <p:cTn id="70" presetID="22" presetClass="entr" presetSubtype="8" fill="hold" nodeType="withEffect">
                                  <p:stCondLst>
                                    <p:cond delay="0"/>
                                  </p:stCondLst>
                                  <p:childTnLst>
                                    <p:set>
                                      <p:cBhvr>
                                        <p:cTn id="71" dur="1" fill="hold">
                                          <p:stCondLst>
                                            <p:cond delay="0"/>
                                          </p:stCondLst>
                                        </p:cTn>
                                        <p:tgtEl>
                                          <p:spTgt spid="180"/>
                                        </p:tgtEl>
                                        <p:attrNameLst>
                                          <p:attrName>style.visibility</p:attrName>
                                        </p:attrNameLst>
                                      </p:cBhvr>
                                      <p:to>
                                        <p:strVal val="visible"/>
                                      </p:to>
                                    </p:set>
                                    <p:animEffect transition="in" filter="wipe(left)">
                                      <p:cBhvr>
                                        <p:cTn id="72" dur="500"/>
                                        <p:tgtEl>
                                          <p:spTgt spid="180"/>
                                        </p:tgtEl>
                                      </p:cBhvr>
                                    </p:animEffect>
                                  </p:childTnLst>
                                </p:cTn>
                              </p:par>
                              <p:par>
                                <p:cTn id="73" presetID="22" presetClass="entr" presetSubtype="8" fill="hold" nodeType="withEffect">
                                  <p:stCondLst>
                                    <p:cond delay="0"/>
                                  </p:stCondLst>
                                  <p:childTnLst>
                                    <p:set>
                                      <p:cBhvr>
                                        <p:cTn id="74" dur="1" fill="hold">
                                          <p:stCondLst>
                                            <p:cond delay="0"/>
                                          </p:stCondLst>
                                        </p:cTn>
                                        <p:tgtEl>
                                          <p:spTgt spid="181"/>
                                        </p:tgtEl>
                                        <p:attrNameLst>
                                          <p:attrName>style.visibility</p:attrName>
                                        </p:attrNameLst>
                                      </p:cBhvr>
                                      <p:to>
                                        <p:strVal val="visible"/>
                                      </p:to>
                                    </p:set>
                                    <p:animEffect transition="in" filter="wipe(left)">
                                      <p:cBhvr>
                                        <p:cTn id="75" dur="500"/>
                                        <p:tgtEl>
                                          <p:spTgt spid="181"/>
                                        </p:tgtEl>
                                      </p:cBhvr>
                                    </p:animEffect>
                                  </p:childTnLst>
                                </p:cTn>
                              </p:par>
                              <p:par>
                                <p:cTn id="76" presetID="22" presetClass="entr" presetSubtype="8" fill="hold" nodeType="withEffect">
                                  <p:stCondLst>
                                    <p:cond delay="0"/>
                                  </p:stCondLst>
                                  <p:childTnLst>
                                    <p:set>
                                      <p:cBhvr>
                                        <p:cTn id="77" dur="1" fill="hold">
                                          <p:stCondLst>
                                            <p:cond delay="0"/>
                                          </p:stCondLst>
                                        </p:cTn>
                                        <p:tgtEl>
                                          <p:spTgt spid="182"/>
                                        </p:tgtEl>
                                        <p:attrNameLst>
                                          <p:attrName>style.visibility</p:attrName>
                                        </p:attrNameLst>
                                      </p:cBhvr>
                                      <p:to>
                                        <p:strVal val="visible"/>
                                      </p:to>
                                    </p:set>
                                    <p:animEffect transition="in" filter="wipe(left)">
                                      <p:cBhvr>
                                        <p:cTn id="78" dur="500"/>
                                        <p:tgtEl>
                                          <p:spTgt spid="182"/>
                                        </p:tgtEl>
                                      </p:cBhvr>
                                    </p:animEffect>
                                  </p:childTnLst>
                                </p:cTn>
                              </p:par>
                              <p:par>
                                <p:cTn id="79" presetID="22" presetClass="entr" presetSubtype="8" fill="hold" nodeType="withEffect">
                                  <p:stCondLst>
                                    <p:cond delay="0"/>
                                  </p:stCondLst>
                                  <p:childTnLst>
                                    <p:set>
                                      <p:cBhvr>
                                        <p:cTn id="80" dur="1" fill="hold">
                                          <p:stCondLst>
                                            <p:cond delay="0"/>
                                          </p:stCondLst>
                                        </p:cTn>
                                        <p:tgtEl>
                                          <p:spTgt spid="183"/>
                                        </p:tgtEl>
                                        <p:attrNameLst>
                                          <p:attrName>style.visibility</p:attrName>
                                        </p:attrNameLst>
                                      </p:cBhvr>
                                      <p:to>
                                        <p:strVal val="visible"/>
                                      </p:to>
                                    </p:set>
                                    <p:animEffect transition="in" filter="wipe(left)">
                                      <p:cBhvr>
                                        <p:cTn id="81" dur="500"/>
                                        <p:tgtEl>
                                          <p:spTgt spid="183"/>
                                        </p:tgtEl>
                                      </p:cBhvr>
                                    </p:animEffect>
                                  </p:childTnLst>
                                </p:cTn>
                              </p:par>
                              <p:par>
                                <p:cTn id="82" presetID="22" presetClass="entr" presetSubtype="8" fill="hold" nodeType="withEffect">
                                  <p:stCondLst>
                                    <p:cond delay="0"/>
                                  </p:stCondLst>
                                  <p:childTnLst>
                                    <p:set>
                                      <p:cBhvr>
                                        <p:cTn id="83" dur="1" fill="hold">
                                          <p:stCondLst>
                                            <p:cond delay="0"/>
                                          </p:stCondLst>
                                        </p:cTn>
                                        <p:tgtEl>
                                          <p:spTgt spid="184"/>
                                        </p:tgtEl>
                                        <p:attrNameLst>
                                          <p:attrName>style.visibility</p:attrName>
                                        </p:attrNameLst>
                                      </p:cBhvr>
                                      <p:to>
                                        <p:strVal val="visible"/>
                                      </p:to>
                                    </p:set>
                                    <p:animEffect transition="in" filter="wipe(left)">
                                      <p:cBhvr>
                                        <p:cTn id="84" dur="500"/>
                                        <p:tgtEl>
                                          <p:spTgt spid="184"/>
                                        </p:tgtEl>
                                      </p:cBhvr>
                                    </p:animEffect>
                                  </p:childTnLst>
                                </p:cTn>
                              </p:par>
                              <p:par>
                                <p:cTn id="85" presetID="22" presetClass="entr" presetSubtype="8"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animEffect transition="in" filter="wipe(left)">
                                      <p:cBhvr>
                                        <p:cTn id="87" dur="500"/>
                                        <p:tgtEl>
                                          <p:spTgt spid="185"/>
                                        </p:tgtEl>
                                      </p:cBhvr>
                                    </p:animEffect>
                                  </p:childTnLst>
                                </p:cTn>
                              </p:par>
                              <p:par>
                                <p:cTn id="88" presetID="22" presetClass="entr" presetSubtype="8" fill="hold" nodeType="withEffect">
                                  <p:stCondLst>
                                    <p:cond delay="0"/>
                                  </p:stCondLst>
                                  <p:childTnLst>
                                    <p:set>
                                      <p:cBhvr>
                                        <p:cTn id="89" dur="1" fill="hold">
                                          <p:stCondLst>
                                            <p:cond delay="0"/>
                                          </p:stCondLst>
                                        </p:cTn>
                                        <p:tgtEl>
                                          <p:spTgt spid="186"/>
                                        </p:tgtEl>
                                        <p:attrNameLst>
                                          <p:attrName>style.visibility</p:attrName>
                                        </p:attrNameLst>
                                      </p:cBhvr>
                                      <p:to>
                                        <p:strVal val="visible"/>
                                      </p:to>
                                    </p:set>
                                    <p:animEffect transition="in" filter="wipe(left)">
                                      <p:cBhvr>
                                        <p:cTn id="90" dur="500"/>
                                        <p:tgtEl>
                                          <p:spTgt spid="186"/>
                                        </p:tgtEl>
                                      </p:cBhvr>
                                    </p:animEffect>
                                  </p:childTnLst>
                                </p:cTn>
                              </p:par>
                              <p:par>
                                <p:cTn id="91" presetID="22" presetClass="entr" presetSubtype="8" fill="hold" nodeType="withEffect">
                                  <p:stCondLst>
                                    <p:cond delay="0"/>
                                  </p:stCondLst>
                                  <p:childTnLst>
                                    <p:set>
                                      <p:cBhvr>
                                        <p:cTn id="92" dur="1" fill="hold">
                                          <p:stCondLst>
                                            <p:cond delay="0"/>
                                          </p:stCondLst>
                                        </p:cTn>
                                        <p:tgtEl>
                                          <p:spTgt spid="187"/>
                                        </p:tgtEl>
                                        <p:attrNameLst>
                                          <p:attrName>style.visibility</p:attrName>
                                        </p:attrNameLst>
                                      </p:cBhvr>
                                      <p:to>
                                        <p:strVal val="visible"/>
                                      </p:to>
                                    </p:set>
                                    <p:animEffect transition="in" filter="wipe(left)">
                                      <p:cBhvr>
                                        <p:cTn id="93" dur="500"/>
                                        <p:tgtEl>
                                          <p:spTgt spid="187"/>
                                        </p:tgtEl>
                                      </p:cBhvr>
                                    </p:animEffect>
                                  </p:childTnLst>
                                </p:cTn>
                              </p:par>
                              <p:par>
                                <p:cTn id="94" presetID="22" presetClass="entr" presetSubtype="8" fill="hold" nodeType="withEffect">
                                  <p:stCondLst>
                                    <p:cond delay="0"/>
                                  </p:stCondLst>
                                  <p:childTnLst>
                                    <p:set>
                                      <p:cBhvr>
                                        <p:cTn id="95" dur="1" fill="hold">
                                          <p:stCondLst>
                                            <p:cond delay="0"/>
                                          </p:stCondLst>
                                        </p:cTn>
                                        <p:tgtEl>
                                          <p:spTgt spid="188"/>
                                        </p:tgtEl>
                                        <p:attrNameLst>
                                          <p:attrName>style.visibility</p:attrName>
                                        </p:attrNameLst>
                                      </p:cBhvr>
                                      <p:to>
                                        <p:strVal val="visible"/>
                                      </p:to>
                                    </p:set>
                                    <p:animEffect transition="in" filter="wipe(left)">
                                      <p:cBhvr>
                                        <p:cTn id="96" dur="500"/>
                                        <p:tgtEl>
                                          <p:spTgt spid="188"/>
                                        </p:tgtEl>
                                      </p:cBhvr>
                                    </p:animEffect>
                                  </p:childTnLst>
                                </p:cTn>
                              </p:par>
                              <p:par>
                                <p:cTn id="97" presetID="22" presetClass="entr" presetSubtype="8" fill="hold" nodeType="withEffect">
                                  <p:stCondLst>
                                    <p:cond delay="0"/>
                                  </p:stCondLst>
                                  <p:childTnLst>
                                    <p:set>
                                      <p:cBhvr>
                                        <p:cTn id="98" dur="1" fill="hold">
                                          <p:stCondLst>
                                            <p:cond delay="0"/>
                                          </p:stCondLst>
                                        </p:cTn>
                                        <p:tgtEl>
                                          <p:spTgt spid="189"/>
                                        </p:tgtEl>
                                        <p:attrNameLst>
                                          <p:attrName>style.visibility</p:attrName>
                                        </p:attrNameLst>
                                      </p:cBhvr>
                                      <p:to>
                                        <p:strVal val="visible"/>
                                      </p:to>
                                    </p:set>
                                    <p:animEffect transition="in" filter="wipe(left)">
                                      <p:cBhvr>
                                        <p:cTn id="99" dur="500"/>
                                        <p:tgtEl>
                                          <p:spTgt spid="189"/>
                                        </p:tgtEl>
                                      </p:cBhvr>
                                    </p:animEffect>
                                  </p:childTnLst>
                                </p:cTn>
                              </p:par>
                              <p:par>
                                <p:cTn id="100" presetID="22" presetClass="entr" presetSubtype="8" fill="hold" nodeType="withEffect">
                                  <p:stCondLst>
                                    <p:cond delay="0"/>
                                  </p:stCondLst>
                                  <p:childTnLst>
                                    <p:set>
                                      <p:cBhvr>
                                        <p:cTn id="101" dur="1" fill="hold">
                                          <p:stCondLst>
                                            <p:cond delay="0"/>
                                          </p:stCondLst>
                                        </p:cTn>
                                        <p:tgtEl>
                                          <p:spTgt spid="190"/>
                                        </p:tgtEl>
                                        <p:attrNameLst>
                                          <p:attrName>style.visibility</p:attrName>
                                        </p:attrNameLst>
                                      </p:cBhvr>
                                      <p:to>
                                        <p:strVal val="visible"/>
                                      </p:to>
                                    </p:set>
                                    <p:animEffect transition="in" filter="wipe(left)">
                                      <p:cBhvr>
                                        <p:cTn id="102" dur="500"/>
                                        <p:tgtEl>
                                          <p:spTgt spid="190"/>
                                        </p:tgtEl>
                                      </p:cBhvr>
                                    </p:animEffect>
                                  </p:childTnLst>
                                </p:cTn>
                              </p:par>
                              <p:par>
                                <p:cTn id="103" presetID="22" presetClass="entr" presetSubtype="8" fill="hold" nodeType="withEffect">
                                  <p:stCondLst>
                                    <p:cond delay="0"/>
                                  </p:stCondLst>
                                  <p:childTnLst>
                                    <p:set>
                                      <p:cBhvr>
                                        <p:cTn id="104" dur="1" fill="hold">
                                          <p:stCondLst>
                                            <p:cond delay="0"/>
                                          </p:stCondLst>
                                        </p:cTn>
                                        <p:tgtEl>
                                          <p:spTgt spid="192"/>
                                        </p:tgtEl>
                                        <p:attrNameLst>
                                          <p:attrName>style.visibility</p:attrName>
                                        </p:attrNameLst>
                                      </p:cBhvr>
                                      <p:to>
                                        <p:strVal val="visible"/>
                                      </p:to>
                                    </p:set>
                                    <p:animEffect transition="in" filter="wipe(left)">
                                      <p:cBhvr>
                                        <p:cTn id="105" dur="500"/>
                                        <p:tgtEl>
                                          <p:spTgt spid="192"/>
                                        </p:tgtEl>
                                      </p:cBhvr>
                                    </p:animEffect>
                                  </p:childTnLst>
                                </p:cTn>
                              </p:par>
                              <p:par>
                                <p:cTn id="106" presetID="22" presetClass="entr" presetSubtype="8" fill="hold" nodeType="withEffect">
                                  <p:stCondLst>
                                    <p:cond delay="0"/>
                                  </p:stCondLst>
                                  <p:childTnLst>
                                    <p:set>
                                      <p:cBhvr>
                                        <p:cTn id="107" dur="1" fill="hold">
                                          <p:stCondLst>
                                            <p:cond delay="0"/>
                                          </p:stCondLst>
                                        </p:cTn>
                                        <p:tgtEl>
                                          <p:spTgt spid="195"/>
                                        </p:tgtEl>
                                        <p:attrNameLst>
                                          <p:attrName>style.visibility</p:attrName>
                                        </p:attrNameLst>
                                      </p:cBhvr>
                                      <p:to>
                                        <p:strVal val="visible"/>
                                      </p:to>
                                    </p:set>
                                    <p:animEffect transition="in" filter="wipe(left)">
                                      <p:cBhvr>
                                        <p:cTn id="108"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21116" y="1218653"/>
            <a:ext cx="13167360" cy="6508093"/>
          </a:xfrm>
        </p:spPr>
        <p:txBody>
          <a:bodyPr>
            <a:noAutofit/>
          </a:bodyPr>
          <a:lstStyle/>
          <a:p>
            <a:pPr marL="0" indent="0">
              <a:buNone/>
            </a:pPr>
            <a:r>
              <a:rPr lang="en-US" sz="2800" dirty="0" smtClean="0"/>
              <a:t>function </a:t>
            </a:r>
            <a:r>
              <a:rPr lang="en-US" sz="2800" dirty="0" err="1"/>
              <a:t>Dijkstra</a:t>
            </a:r>
            <a:r>
              <a:rPr lang="en-US" sz="2800" dirty="0"/>
              <a:t>(Graph, source)</a:t>
            </a:r>
            <a:r>
              <a:rPr lang="en-US" sz="2800" dirty="0" smtClean="0"/>
              <a:t>:</a:t>
            </a:r>
          </a:p>
          <a:p>
            <a:pPr marL="0" indent="0">
              <a:buNone/>
            </a:pPr>
            <a:r>
              <a:rPr lang="en-US" sz="1600" dirty="0"/>
              <a:t>	</a:t>
            </a:r>
            <a:r>
              <a:rPr lang="en-US" sz="1600" dirty="0" smtClean="0"/>
              <a:t>for </a:t>
            </a:r>
            <a:r>
              <a:rPr lang="en-US" sz="1600" dirty="0"/>
              <a:t>each vertex v in Graph:                                </a:t>
            </a:r>
            <a:endParaRPr lang="en-US" sz="1600" dirty="0" smtClean="0"/>
          </a:p>
          <a:p>
            <a:pPr marL="0" indent="0">
              <a:buNone/>
            </a:pPr>
            <a:r>
              <a:rPr lang="en-US" sz="1600" dirty="0"/>
              <a:t>	</a:t>
            </a:r>
            <a:r>
              <a:rPr lang="en-US" sz="1600" dirty="0" smtClean="0"/>
              <a:t>	</a:t>
            </a:r>
            <a:r>
              <a:rPr lang="en-US" sz="1600" dirty="0" err="1" smtClean="0"/>
              <a:t>dist</a:t>
            </a:r>
            <a:r>
              <a:rPr lang="en-US" sz="1600" dirty="0"/>
              <a:t>[v]  := infinity ; </a:t>
            </a:r>
          </a:p>
          <a:p>
            <a:pPr marL="0" indent="0">
              <a:buNone/>
            </a:pPr>
            <a:r>
              <a:rPr lang="en-US" sz="1600" dirty="0" smtClean="0"/>
              <a:t>		previous</a:t>
            </a:r>
            <a:r>
              <a:rPr lang="en-US" sz="1600" dirty="0"/>
              <a:t>[v]  := </a:t>
            </a:r>
            <a:r>
              <a:rPr lang="en-US" sz="1600" dirty="0" smtClean="0"/>
              <a:t>undefined;</a:t>
            </a:r>
            <a:endParaRPr lang="en-US" sz="1600" dirty="0"/>
          </a:p>
          <a:p>
            <a:pPr marL="0" indent="0">
              <a:buNone/>
            </a:pPr>
            <a:r>
              <a:rPr lang="en-US" sz="1600" dirty="0" err="1" smtClean="0"/>
              <a:t>dist</a:t>
            </a:r>
            <a:r>
              <a:rPr lang="en-US" sz="1600" dirty="0"/>
              <a:t>[source]  := 0 ;                                        </a:t>
            </a:r>
          </a:p>
          <a:p>
            <a:pPr marL="0" indent="0">
              <a:buNone/>
            </a:pPr>
            <a:r>
              <a:rPr lang="en-US" sz="1600" dirty="0" smtClean="0"/>
              <a:t>Q </a:t>
            </a:r>
            <a:r>
              <a:rPr lang="en-US" sz="1600" dirty="0"/>
              <a:t>:= the set of all nodes in Graph ;                       </a:t>
            </a:r>
          </a:p>
          <a:p>
            <a:pPr marL="0" indent="0">
              <a:buNone/>
            </a:pPr>
            <a:r>
              <a:rPr lang="en-US" sz="1600" dirty="0" smtClean="0"/>
              <a:t>while </a:t>
            </a:r>
            <a:r>
              <a:rPr lang="en-US" sz="1600" dirty="0"/>
              <a:t>Q is not empty:                                      // The main </a:t>
            </a:r>
            <a:r>
              <a:rPr lang="en-US" sz="1600" dirty="0" smtClean="0"/>
              <a:t>loop</a:t>
            </a:r>
          </a:p>
          <a:p>
            <a:pPr marL="0" indent="0">
              <a:buNone/>
            </a:pPr>
            <a:r>
              <a:rPr lang="en-US" sz="1600" dirty="0"/>
              <a:t>	</a:t>
            </a:r>
            <a:r>
              <a:rPr lang="en-US" sz="1600" dirty="0" smtClean="0"/>
              <a:t>u </a:t>
            </a:r>
            <a:r>
              <a:rPr lang="en-US" sz="1600" dirty="0"/>
              <a:t>:= vertex in Q with smallest distance in </a:t>
            </a:r>
            <a:r>
              <a:rPr lang="en-US" sz="1600" dirty="0" err="1"/>
              <a:t>dist</a:t>
            </a:r>
            <a:r>
              <a:rPr lang="en-US" sz="1600" dirty="0"/>
              <a:t>[] ;    </a:t>
            </a:r>
          </a:p>
          <a:p>
            <a:pPr marL="0" indent="0">
              <a:buNone/>
            </a:pPr>
            <a:r>
              <a:rPr lang="en-US" sz="1600" dirty="0" smtClean="0"/>
              <a:t>	remove </a:t>
            </a:r>
            <a:r>
              <a:rPr lang="en-US" sz="1600" dirty="0"/>
              <a:t>u from Q ;</a:t>
            </a:r>
          </a:p>
          <a:p>
            <a:pPr marL="0" indent="0">
              <a:buNone/>
            </a:pPr>
            <a:r>
              <a:rPr lang="en-US" sz="1600" dirty="0" smtClean="0"/>
              <a:t>	if </a:t>
            </a:r>
            <a:r>
              <a:rPr lang="en-US" sz="1600" dirty="0" err="1"/>
              <a:t>dist</a:t>
            </a:r>
            <a:r>
              <a:rPr lang="en-US" sz="1600" dirty="0"/>
              <a:t>[u] = infinity:</a:t>
            </a:r>
          </a:p>
          <a:p>
            <a:pPr marL="0" indent="0">
              <a:buNone/>
            </a:pPr>
            <a:r>
              <a:rPr lang="en-US" sz="1600" dirty="0" smtClean="0"/>
              <a:t>		break </a:t>
            </a:r>
            <a:r>
              <a:rPr lang="en-US" sz="1600" dirty="0"/>
              <a:t>; </a:t>
            </a:r>
            <a:r>
              <a:rPr lang="en-US" sz="1600" dirty="0" smtClean="0"/>
              <a:t>	</a:t>
            </a:r>
          </a:p>
          <a:p>
            <a:pPr marL="0" indent="0">
              <a:buNone/>
            </a:pPr>
            <a:r>
              <a:rPr lang="en-US" sz="1600" dirty="0" smtClean="0"/>
              <a:t>       </a:t>
            </a:r>
            <a:endParaRPr lang="en-US" sz="1600" dirty="0"/>
          </a:p>
          <a:p>
            <a:pPr marL="0" indent="0">
              <a:buNone/>
            </a:pPr>
            <a:r>
              <a:rPr lang="en-US" sz="1600" dirty="0" smtClean="0"/>
              <a:t>	for </a:t>
            </a:r>
            <a:r>
              <a:rPr lang="en-US" sz="1600" dirty="0"/>
              <a:t>each neighbor v of </a:t>
            </a:r>
            <a:r>
              <a:rPr lang="en-US" sz="1600" dirty="0" smtClean="0"/>
              <a:t>u:</a:t>
            </a:r>
          </a:p>
          <a:p>
            <a:pPr marL="0" indent="0">
              <a:buNone/>
            </a:pPr>
            <a:r>
              <a:rPr lang="en-US" sz="1600" dirty="0"/>
              <a:t>	</a:t>
            </a:r>
            <a:r>
              <a:rPr lang="en-US" sz="1600" dirty="0" smtClean="0"/>
              <a:t>	alt </a:t>
            </a:r>
            <a:r>
              <a:rPr lang="en-US" sz="1600" dirty="0"/>
              <a:t>:= </a:t>
            </a:r>
            <a:r>
              <a:rPr lang="en-US" sz="1600" dirty="0" err="1"/>
              <a:t>dist</a:t>
            </a:r>
            <a:r>
              <a:rPr lang="en-US" sz="1600" dirty="0"/>
              <a:t>[u] + </a:t>
            </a:r>
            <a:r>
              <a:rPr lang="en-US" sz="1600" dirty="0" err="1"/>
              <a:t>dist_between</a:t>
            </a:r>
            <a:r>
              <a:rPr lang="en-US" sz="1600" dirty="0"/>
              <a:t>(u, v) ;</a:t>
            </a:r>
          </a:p>
          <a:p>
            <a:pPr marL="0" indent="0">
              <a:buNone/>
            </a:pPr>
            <a:r>
              <a:rPr lang="en-US" sz="1600" dirty="0" smtClean="0"/>
              <a:t>		if </a:t>
            </a:r>
            <a:r>
              <a:rPr lang="en-US" sz="1600" dirty="0"/>
              <a:t>alt &lt; </a:t>
            </a:r>
            <a:r>
              <a:rPr lang="en-US" sz="1600" dirty="0" err="1"/>
              <a:t>dist</a:t>
            </a:r>
            <a:r>
              <a:rPr lang="en-US" sz="1600" dirty="0"/>
              <a:t>[v</a:t>
            </a:r>
            <a:r>
              <a:rPr lang="en-US" sz="1600" dirty="0" smtClean="0"/>
              <a:t>]:</a:t>
            </a:r>
            <a:endParaRPr lang="en-US" sz="1600" dirty="0"/>
          </a:p>
          <a:p>
            <a:pPr marL="0" indent="0">
              <a:buNone/>
            </a:pPr>
            <a:r>
              <a:rPr lang="en-US" sz="1600" dirty="0" smtClean="0"/>
              <a:t>			</a:t>
            </a:r>
            <a:r>
              <a:rPr lang="en-US" sz="1600" dirty="0" err="1" smtClean="0"/>
              <a:t>dist</a:t>
            </a:r>
            <a:r>
              <a:rPr lang="en-US" sz="1600" dirty="0"/>
              <a:t>[v]  := alt ;</a:t>
            </a:r>
          </a:p>
          <a:p>
            <a:pPr marL="0" indent="0">
              <a:buNone/>
            </a:pPr>
            <a:r>
              <a:rPr lang="en-US" sz="1600" dirty="0" smtClean="0"/>
              <a:t>			previous</a:t>
            </a:r>
            <a:r>
              <a:rPr lang="en-US" sz="1600" dirty="0"/>
              <a:t>[v]  := u ;</a:t>
            </a:r>
          </a:p>
          <a:p>
            <a:pPr marL="0" indent="0">
              <a:buNone/>
            </a:pPr>
            <a:r>
              <a:rPr lang="en-US" sz="1600" dirty="0" smtClean="0"/>
              <a:t>			decrease</a:t>
            </a:r>
            <a:r>
              <a:rPr lang="en-US" sz="1600" dirty="0"/>
              <a:t>-key v in Q</a:t>
            </a:r>
            <a:r>
              <a:rPr lang="en-US" sz="1600" dirty="0" smtClean="0"/>
              <a:t>; </a:t>
            </a:r>
            <a:endParaRPr lang="en-US" sz="1600" dirty="0"/>
          </a:p>
          <a:p>
            <a:pPr marL="0" indent="0">
              <a:buNone/>
            </a:pPr>
            <a:r>
              <a:rPr lang="en-US" sz="1600" dirty="0" smtClean="0"/>
              <a:t>return </a:t>
            </a:r>
            <a:r>
              <a:rPr lang="en-US" sz="1600" dirty="0" err="1"/>
              <a:t>dist</a:t>
            </a:r>
            <a:r>
              <a:rPr lang="en-US" sz="1600" dirty="0"/>
              <a:t>[], previous[];</a:t>
            </a:r>
          </a:p>
          <a:p>
            <a:pPr marL="0" indent="0">
              <a:buNone/>
            </a:pPr>
            <a:r>
              <a:rPr lang="en-US" sz="1600" dirty="0" smtClean="0"/>
              <a:t>end </a:t>
            </a:r>
            <a:r>
              <a:rPr lang="en-US" sz="1600" dirty="0"/>
              <a:t>function</a:t>
            </a:r>
          </a:p>
        </p:txBody>
      </p:sp>
      <p:pic>
        <p:nvPicPr>
          <p:cNvPr id="4" name="Picture 3"/>
          <p:cNvPicPr>
            <a:picLocks noChangeAspect="1"/>
          </p:cNvPicPr>
          <p:nvPr/>
        </p:nvPicPr>
        <p:blipFill>
          <a:blip r:embed="rId3">
            <a:extLst>
              <a:ext uri="{BEBA8EAE-BF5A-486C-A8C5-ECC9F3942E4B}">
                <a14:imgProps xmlns:a14="http://schemas.microsoft.com/office/drawing/2010/main" xmlns="">
                  <a14:imgLayer r:embed="rId4">
                    <a14:imgEffect>
                      <a14:backgroundRemoval t="2063" b="98125" l="1917" r="95958">
                        <a14:foregroundMark x1="20750" y1="25219" x2="20750" y2="25219"/>
                        <a14:foregroundMark x1="21083" y1="23188" x2="32042" y2="10438"/>
                        <a14:foregroundMark x1="48208" y1="6781" x2="60333" y2="7781"/>
                        <a14:foregroundMark x1="35583" y1="10563" x2="35583" y2="10563"/>
                        <a14:foregroundMark x1="37417" y1="9813" x2="37417" y2="9813"/>
                        <a14:foregroundMark x1="22583" y1="48844" x2="22583" y2="48844"/>
                        <a14:foregroundMark x1="23292" y1="49750" x2="36750" y2="64531"/>
                        <a14:foregroundMark x1="33708" y1="10813" x2="33708" y2="10813"/>
                        <a14:foregroundMark x1="21750" y1="20813" x2="30167" y2="12344"/>
                        <a14:foregroundMark x1="39625" y1="9313" x2="46208" y2="7281"/>
                        <a14:foregroundMark x1="21083" y1="49625" x2="2375" y2="59719"/>
                        <a14:foregroundMark x1="57833" y1="92844" x2="83750" y2="59344"/>
                        <a14:foregroundMark x1="13833" y1="66281" x2="57458" y2="92063"/>
                        <a14:backgroundMark x1="32042" y1="10688" x2="48042" y2="6531"/>
                        <a14:backgroundMark x1="21417" y1="73250" x2="57833" y2="92969"/>
                        <a14:backgroundMark x1="18208" y1="71094" x2="58167" y2="93094"/>
                        <a14:backgroundMark x1="14000" y1="66938" x2="58167" y2="92844"/>
                      </a14:backgroundRemoval>
                    </a14:imgEffect>
                  </a14:imgLayer>
                </a14:imgProps>
              </a:ext>
            </a:extLst>
          </a:blip>
          <a:stretch>
            <a:fillRect/>
          </a:stretch>
        </p:blipFill>
        <p:spPr>
          <a:xfrm>
            <a:off x="1180205" y="2073191"/>
            <a:ext cx="3768670" cy="5024893"/>
          </a:xfrm>
          <a:prstGeom prst="rect">
            <a:avLst/>
          </a:prstGeom>
        </p:spPr>
      </p:pic>
      <p:sp>
        <p:nvSpPr>
          <p:cNvPr id="5" name="TextBox 4"/>
          <p:cNvSpPr txBox="1"/>
          <p:nvPr/>
        </p:nvSpPr>
        <p:spPr>
          <a:xfrm>
            <a:off x="801465" y="6220956"/>
            <a:ext cx="2043648" cy="738664"/>
          </a:xfrm>
          <a:prstGeom prst="rect">
            <a:avLst/>
          </a:prstGeom>
          <a:noFill/>
        </p:spPr>
        <p:txBody>
          <a:bodyPr wrap="none" rtlCol="0">
            <a:spAutoFit/>
          </a:bodyPr>
          <a:lstStyle/>
          <a:p>
            <a:pPr algn="ctr"/>
            <a:r>
              <a:rPr lang="en-US" sz="2400" dirty="0" err="1"/>
              <a:t>Edsger</a:t>
            </a:r>
            <a:r>
              <a:rPr lang="en-US" sz="2400" dirty="0"/>
              <a:t> </a:t>
            </a:r>
            <a:r>
              <a:rPr lang="en-US" sz="2400" dirty="0" err="1"/>
              <a:t>Dikjstra</a:t>
            </a:r>
            <a:r>
              <a:rPr lang="en-US" sz="2400" dirty="0"/>
              <a:t> </a:t>
            </a:r>
            <a:r>
              <a:rPr lang="en-US" sz="2400" dirty="0" smtClean="0"/>
              <a:t> </a:t>
            </a:r>
          </a:p>
          <a:p>
            <a:pPr algn="ctr"/>
            <a:r>
              <a:rPr lang="en-US" dirty="0" smtClean="0"/>
              <a:t>1930-2002</a:t>
            </a:r>
            <a:endParaRPr lang="en-US" dirty="0"/>
          </a:p>
        </p:txBody>
      </p:sp>
      <p:sp>
        <p:nvSpPr>
          <p:cNvPr id="6" name="TextBox 5"/>
          <p:cNvSpPr txBox="1"/>
          <p:nvPr/>
        </p:nvSpPr>
        <p:spPr>
          <a:xfrm>
            <a:off x="158254" y="7726746"/>
            <a:ext cx="2582758" cy="369332"/>
          </a:xfrm>
          <a:prstGeom prst="rect">
            <a:avLst/>
          </a:prstGeom>
          <a:noFill/>
        </p:spPr>
        <p:txBody>
          <a:bodyPr wrap="none" rtlCol="0">
            <a:spAutoFit/>
          </a:bodyPr>
          <a:lstStyle/>
          <a:p>
            <a:r>
              <a:rPr lang="en-US" dirty="0" smtClean="0">
                <a:solidFill>
                  <a:schemeClr val="tx1">
                    <a:lumMod val="75000"/>
                  </a:schemeClr>
                </a:solidFill>
              </a:rPr>
              <a:t>Photo: Hamilton Richards</a:t>
            </a:r>
            <a:endParaRPr lang="en-US" dirty="0">
              <a:solidFill>
                <a:schemeClr val="tx1">
                  <a:lumMod val="75000"/>
                </a:schemeClr>
              </a:solidFill>
            </a:endParaRPr>
          </a:p>
        </p:txBody>
      </p:sp>
    </p:spTree>
    <p:extLst>
      <p:ext uri="{BB962C8B-B14F-4D97-AF65-F5344CB8AC3E}">
        <p14:creationId xmlns:p14="http://schemas.microsoft.com/office/powerpoint/2010/main" xmlns="" val="2213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p:nvPr/>
        </p:nvCxnSpPr>
        <p:spPr>
          <a:xfrm>
            <a:off x="2015423" y="3808725"/>
            <a:ext cx="1239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5026658" y="3449362"/>
            <a:ext cx="1898696" cy="2823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8822565" y="3628938"/>
            <a:ext cx="1133835" cy="451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11348435" y="4271602"/>
            <a:ext cx="1243350" cy="31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1484372" y="3232646"/>
            <a:ext cx="11770921" cy="2234514"/>
            <a:chOff x="1440388" y="5124530"/>
            <a:chExt cx="11770921" cy="2234514"/>
          </a:xfrm>
        </p:grpSpPr>
        <p:sp>
          <p:nvSpPr>
            <p:cNvPr id="36" name="Can 35"/>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48" idx="6"/>
              <a:endCxn id="39"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9" name="Can 38"/>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42"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2" name="Can 41"/>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4"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4" name="Can 43"/>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6" idx="2"/>
              <a:endCxn id="42"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sp>
        <p:nvSpPr>
          <p:cNvPr id="2" name="Title 1"/>
          <p:cNvSpPr>
            <a:spLocks noGrp="1"/>
          </p:cNvSpPr>
          <p:nvPr>
            <p:ph type="title"/>
          </p:nvPr>
        </p:nvSpPr>
        <p:spPr/>
        <p:txBody>
          <a:bodyPr/>
          <a:lstStyle/>
          <a:p>
            <a:endParaRPr lang="en-US" dirty="0"/>
          </a:p>
        </p:txBody>
      </p:sp>
      <p:grpSp>
        <p:nvGrpSpPr>
          <p:cNvPr id="69" name="Group 68"/>
          <p:cNvGrpSpPr/>
          <p:nvPr/>
        </p:nvGrpSpPr>
        <p:grpSpPr>
          <a:xfrm>
            <a:off x="689090" y="3198885"/>
            <a:ext cx="1414565" cy="442746"/>
            <a:chOff x="57238" y="3156576"/>
            <a:chExt cx="2393750" cy="421005"/>
          </a:xfrm>
          <a:solidFill>
            <a:schemeClr val="bg1"/>
          </a:solidFill>
          <a:effectLst/>
        </p:grpSpPr>
        <p:sp>
          <p:nvSpPr>
            <p:cNvPr id="70" name="Rectangle 69"/>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71" name="Rectangle 70"/>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00"/>
                </a:solidFill>
              </a:endParaRPr>
            </a:p>
          </p:txBody>
        </p:sp>
      </p:grpSp>
      <p:grpSp>
        <p:nvGrpSpPr>
          <p:cNvPr id="63" name="Group 62"/>
          <p:cNvGrpSpPr/>
          <p:nvPr/>
        </p:nvGrpSpPr>
        <p:grpSpPr>
          <a:xfrm>
            <a:off x="686034" y="3196591"/>
            <a:ext cx="1414565" cy="442746"/>
            <a:chOff x="57238" y="3156576"/>
            <a:chExt cx="2393750" cy="421005"/>
          </a:xfrm>
          <a:solidFill>
            <a:schemeClr val="bg1"/>
          </a:solidFill>
          <a:effectLst/>
        </p:grpSpPr>
        <p:sp>
          <p:nvSpPr>
            <p:cNvPr id="65" name="Rectangle 64"/>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66" name="Rectangle 65"/>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00"/>
                </a:solidFill>
              </a:endParaRPr>
            </a:p>
          </p:txBody>
        </p:sp>
      </p:grpSp>
      <p:pic>
        <p:nvPicPr>
          <p:cNvPr id="27" name="Picture 26" descr="comp2.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flipH="1">
            <a:off x="86324" y="2629018"/>
            <a:ext cx="2127560" cy="1329725"/>
          </a:xfrm>
          <a:prstGeom prst="rect">
            <a:avLst/>
          </a:prstGeom>
        </p:spPr>
      </p:pic>
    </p:spTree>
    <p:extLst>
      <p:ext uri="{BB962C8B-B14F-4D97-AF65-F5344CB8AC3E}">
        <p14:creationId xmlns:p14="http://schemas.microsoft.com/office/powerpoint/2010/main" xmlns="" val="32166746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8.4216E-7 -1.66744E-6 C 0.03125 0.00116 0.06199 0.00255 0.09359 0.00324 C 0.10835 0.00417 0.12311 0.00487 0.13804 0.00625 C 0.16305 0.00556 0.18319 0.00278 0.20681 0.00116 C 0.2134 -0.00092 0.22018 -0.00185 0.22712 -0.00301 C 0.24015 -0.00926 0.25456 -0.01111 0.26862 -0.01227 C 0.27783 -0.01621 0.28859 -0.01737 0.29849 -0.01829 C 0.30318 -0.01968 0.30821 -0.01991 0.31307 -0.0213 C 0.32089 -0.02408 0.32853 -0.02825 0.33686 -0.02964 C 0.35405 -0.03775 0.37315 -0.03983 0.39139 -0.04192 C 0.39764 -0.04446 0.40406 -0.04608 0.41031 -0.04794 C 0.41379 -0.04771 0.41795 -0.04794 0.42264 -0.04701 C 0.42681 -0.04632 0.43046 -0.04029 0.43567 -0.03891 C 0.44261 -0.03219 0.45199 -0.02895 0.46032 -0.02339 C 0.46102 -0.02293 0.46171 -0.02223 0.46275 -0.0213 C 0.4631 -0.02038 0.46397 -0.01922 0.46571 -0.01829 C 0.47022 -0.01482 0.47682 -0.01459 0.48151 -0.01111 C 0.48724 -0.00718 0.49158 -0.00347 0.49748 -0.00092 C 0.50773 0.00834 0.51693 0.01668 0.52908 0.01946 C 0.53256 0.0227 0.53794 0.02386 0.54211 0.02571 C 0.54402 0.02663 0.5494 0.02872 0.5494 0.02895 C 0.55044 0.02988 0.55235 0.03011 0.55391 0.03173 C 0.55878 0.03706 0.55044 0.03358 0.55947 0.0359 C 0.56294 0.03845 0.56538 0.04215 0.56902 0.04516 C 0.57232 0.04771 0.57649 0.04864 0.57927 0.05234 C 0.58118 0.05535 0.58118 0.05558 0.58448 0.05744 C 0.58934 0.06021 0.59385 0.06485 0.59924 0.06763 C 0.60427 0.0704 0.63414 0.05836 0.6383 0.06438 C 0.68137 0.06438 0.69422 0.06415 0.71592 0.06531 C 0.74353 0.06739 0.78868 0.05836 0.80483 0.06137 C 0.8215 0.06114 0.81559 0.05998 0.81715 0.06438 " pathEditMode="relative" rAng="0" ptsTypes="fffffffffffffffffffffffffffffaf">
                                      <p:cBhvr>
                                        <p:cTn id="8" dur="1000" fill="hold"/>
                                        <p:tgtEl>
                                          <p:spTgt spid="69"/>
                                        </p:tgtEl>
                                        <p:attrNameLst>
                                          <p:attrName>ppt_x</p:attrName>
                                          <p:attrName>ppt_y</p:attrName>
                                        </p:attrNameLst>
                                      </p:cBhvr>
                                      <p:rCtr x="41066" y="1112"/>
                                    </p:animMotion>
                                  </p:childTnLst>
                                </p:cTn>
                              </p:par>
                              <p:par>
                                <p:cTn id="9" presetID="1" presetClass="entr" presetSubtype="0" fill="hold" nodeType="withEffect">
                                  <p:stCondLst>
                                    <p:cond delay="1000"/>
                                  </p:stCondLst>
                                  <p:childTnLst>
                                    <p:set>
                                      <p:cBhvr>
                                        <p:cTn id="10" dur="1" fill="hold">
                                          <p:stCondLst>
                                            <p:cond delay="0"/>
                                          </p:stCondLst>
                                        </p:cTn>
                                        <p:tgtEl>
                                          <p:spTgt spid="63"/>
                                        </p:tgtEl>
                                        <p:attrNameLst>
                                          <p:attrName>style.visibility</p:attrName>
                                        </p:attrNameLst>
                                      </p:cBhvr>
                                      <p:to>
                                        <p:strVal val="visible"/>
                                      </p:to>
                                    </p:set>
                                  </p:childTnLst>
                                </p:cTn>
                              </p:par>
                              <p:par>
                                <p:cTn id="11" presetID="0" presetClass="path" presetSubtype="0" repeatCount="indefinite" fill="hold" nodeType="withEffect">
                                  <p:stCondLst>
                                    <p:cond delay="1000"/>
                                  </p:stCondLst>
                                  <p:childTnLst>
                                    <p:animMotion origin="layout" path="M 8.4216E-7 -1.66744E-6 C 0.03125 0.00116 0.06199 0.00255 0.09359 0.00324 C 0.10835 0.00417 0.12311 0.00487 0.13804 0.00625 C 0.16305 0.00556 0.18319 0.00278 0.20681 0.00116 C 0.2134 -0.00092 0.22018 -0.00185 0.22712 -0.00301 C 0.24015 -0.00926 0.25456 -0.01111 0.26862 -0.01227 C 0.27783 -0.01621 0.28859 -0.01737 0.29849 -0.01829 C 0.30318 -0.01968 0.30821 -0.01991 0.31307 -0.0213 C 0.32089 -0.02408 0.32853 -0.02825 0.33686 -0.02964 C 0.35405 -0.03775 0.37315 -0.03983 0.39139 -0.04192 C 0.39764 -0.04446 0.40406 -0.04608 0.41031 -0.04794 C 0.41379 -0.04771 0.41795 -0.04794 0.42264 -0.04701 C 0.42681 -0.04632 0.43046 -0.04029 0.43567 -0.03891 C 0.44261 -0.03219 0.45199 -0.02895 0.46032 -0.02339 C 0.46102 -0.02293 0.46171 -0.02223 0.46275 -0.0213 C 0.4631 -0.02038 0.46397 -0.01922 0.46571 -0.01829 C 0.47022 -0.01482 0.47682 -0.01459 0.48151 -0.01111 C 0.48724 -0.00718 0.49158 -0.00347 0.49748 -0.00092 C 0.50773 0.00834 0.51693 0.01668 0.52908 0.01946 C 0.53256 0.0227 0.53794 0.02386 0.54211 0.02571 C 0.54402 0.02663 0.5494 0.02872 0.5494 0.02895 C 0.55044 0.02988 0.55235 0.03011 0.55391 0.03173 C 0.55878 0.03706 0.55044 0.03358 0.55947 0.0359 C 0.56294 0.03845 0.56538 0.04215 0.56902 0.04516 C 0.57232 0.04771 0.57649 0.04864 0.57927 0.05234 C 0.58118 0.05535 0.58118 0.05558 0.58448 0.05744 C 0.58934 0.06021 0.59385 0.06485 0.59924 0.06763 C 0.60427 0.0704 0.63414 0.05836 0.6383 0.06438 C 0.68137 0.06438 0.69422 0.06415 0.71592 0.06531 C 0.74353 0.06739 0.78868 0.05836 0.80483 0.06137 C 0.8215 0.06114 0.81559 0.05998 0.81715 0.06438 " pathEditMode="relative" rAng="0" ptsTypes="fffffffffffffffffffffffffffffaf">
                                      <p:cBhvr>
                                        <p:cTn id="12" dur="1000" fill="hold"/>
                                        <p:tgtEl>
                                          <p:spTgt spid="63"/>
                                        </p:tgtEl>
                                        <p:attrNameLst>
                                          <p:attrName>ppt_x</p:attrName>
                                          <p:attrName>ppt_y</p:attrName>
                                        </p:attrNameLst>
                                      </p:cBhvr>
                                      <p:rCtr x="41066"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4" name="Rectangle 14"/>
          <p:cNvSpPr>
            <a:spLocks noChangeArrowheads="1"/>
          </p:cNvSpPr>
          <p:nvPr/>
        </p:nvSpPr>
        <p:spPr bwMode="auto">
          <a:xfrm>
            <a:off x="10383521" y="2103120"/>
            <a:ext cx="1143000" cy="110871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12656" name="Freeform 16"/>
          <p:cNvSpPr>
            <a:spLocks/>
          </p:cNvSpPr>
          <p:nvPr/>
        </p:nvSpPr>
        <p:spPr bwMode="auto">
          <a:xfrm>
            <a:off x="10347962" y="4871086"/>
            <a:ext cx="1125221" cy="2274570"/>
          </a:xfrm>
          <a:custGeom>
            <a:avLst/>
            <a:gdLst>
              <a:gd name="T0" fmla="*/ 28 w 443"/>
              <a:gd name="T1" fmla="*/ 1194 h 1194"/>
              <a:gd name="T2" fmla="*/ 443 w 443"/>
              <a:gd name="T3" fmla="*/ 1194 h 1194"/>
              <a:gd name="T4" fmla="*/ 436 w 443"/>
              <a:gd name="T5" fmla="*/ 0 h 1194"/>
              <a:gd name="T6" fmla="*/ 246 w 443"/>
              <a:gd name="T7" fmla="*/ 112 h 1194"/>
              <a:gd name="T8" fmla="*/ 218 w 443"/>
              <a:gd name="T9" fmla="*/ 471 h 1194"/>
              <a:gd name="T10" fmla="*/ 120 w 443"/>
              <a:gd name="T11" fmla="*/ 478 h 1194"/>
              <a:gd name="T12" fmla="*/ 0 w 443"/>
              <a:gd name="T13" fmla="*/ 737 h 1194"/>
              <a:gd name="T14" fmla="*/ 28 w 443"/>
              <a:gd name="T15" fmla="*/ 1194 h 1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3" h="1194">
                <a:moveTo>
                  <a:pt x="28" y="1194"/>
                </a:moveTo>
                <a:lnTo>
                  <a:pt x="443" y="1194"/>
                </a:lnTo>
                <a:lnTo>
                  <a:pt x="436" y="0"/>
                </a:lnTo>
                <a:lnTo>
                  <a:pt x="246" y="112"/>
                </a:lnTo>
                <a:lnTo>
                  <a:pt x="218" y="471"/>
                </a:lnTo>
                <a:lnTo>
                  <a:pt x="120" y="478"/>
                </a:lnTo>
                <a:lnTo>
                  <a:pt x="0" y="737"/>
                </a:lnTo>
                <a:lnTo>
                  <a:pt x="28" y="1194"/>
                </a:lnTo>
                <a:close/>
              </a:path>
            </a:pathLst>
          </a:cu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pic>
        <p:nvPicPr>
          <p:cNvPr id="48131" name="Picture 2" descr="optgemap.pn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920" y="3"/>
            <a:ext cx="14996160" cy="837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12960645" y="7907963"/>
            <a:ext cx="1774845" cy="369332"/>
          </a:xfrm>
          <a:prstGeom prst="rect">
            <a:avLst/>
          </a:prstGeom>
          <a:noFill/>
        </p:spPr>
        <p:txBody>
          <a:bodyPr wrap="none">
            <a:spAutoFit/>
          </a:bodyPr>
          <a:lstStyle/>
          <a:p>
            <a:pPr>
              <a:defRPr/>
            </a:pPr>
            <a:r>
              <a:rPr lang="en-US" dirty="0">
                <a:solidFill>
                  <a:schemeClr val="tx1">
                    <a:lumMod val="65000"/>
                  </a:schemeClr>
                </a:solidFill>
                <a:latin typeface="+mj-lt"/>
              </a:rPr>
              <a:t>The </a:t>
            </a:r>
            <a:r>
              <a:rPr lang="en-US" dirty="0" err="1">
                <a:solidFill>
                  <a:schemeClr val="tx1">
                    <a:lumMod val="65000"/>
                  </a:schemeClr>
                </a:solidFill>
                <a:latin typeface="+mj-lt"/>
              </a:rPr>
              <a:t>Opte</a:t>
            </a:r>
            <a:r>
              <a:rPr lang="en-US" dirty="0">
                <a:solidFill>
                  <a:schemeClr val="tx1">
                    <a:lumMod val="65000"/>
                  </a:schemeClr>
                </a:solidFill>
                <a:latin typeface="+mj-lt"/>
              </a:rPr>
              <a:t> Project</a:t>
            </a:r>
          </a:p>
        </p:txBody>
      </p:sp>
      <p:grpSp>
        <p:nvGrpSpPr>
          <p:cNvPr id="3" name="Group 2"/>
          <p:cNvGrpSpPr/>
          <p:nvPr/>
        </p:nvGrpSpPr>
        <p:grpSpPr>
          <a:xfrm>
            <a:off x="107959" y="1641455"/>
            <a:ext cx="13550325" cy="1333440"/>
            <a:chOff x="107959" y="1641455"/>
            <a:chExt cx="13550325" cy="1333440"/>
          </a:xfrm>
        </p:grpSpPr>
        <p:sp>
          <p:nvSpPr>
            <p:cNvPr id="6" name="Oval 5"/>
            <p:cNvSpPr/>
            <p:nvPr/>
          </p:nvSpPr>
          <p:spPr>
            <a:xfrm>
              <a:off x="756571" y="2051565"/>
              <a:ext cx="151218" cy="186606"/>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7" name="Rectangle 6"/>
            <p:cNvSpPr/>
            <p:nvPr/>
          </p:nvSpPr>
          <p:spPr>
            <a:xfrm>
              <a:off x="107959" y="1641455"/>
              <a:ext cx="607859"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a:t>
              </a:r>
              <a:endPar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8" name="Oval 7"/>
            <p:cNvSpPr/>
            <p:nvPr/>
          </p:nvSpPr>
          <p:spPr>
            <a:xfrm>
              <a:off x="12934668" y="2443754"/>
              <a:ext cx="150773" cy="186606"/>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3085441" y="2051565"/>
              <a:ext cx="572843"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B</a:t>
              </a:r>
              <a:endPar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pSp>
      <p:sp>
        <p:nvSpPr>
          <p:cNvPr id="2" name="Freeform 1"/>
          <p:cNvSpPr/>
          <p:nvPr/>
        </p:nvSpPr>
        <p:spPr>
          <a:xfrm>
            <a:off x="897253" y="2001748"/>
            <a:ext cx="12050798" cy="1062997"/>
          </a:xfrm>
          <a:custGeom>
            <a:avLst/>
            <a:gdLst>
              <a:gd name="connsiteX0" fmla="*/ 0 w 12050798"/>
              <a:gd name="connsiteY0" fmla="*/ 179467 h 1062997"/>
              <a:gd name="connsiteX1" fmla="*/ 179451 w 12050798"/>
              <a:gd name="connsiteY1" fmla="*/ 248493 h 1062997"/>
              <a:gd name="connsiteX2" fmla="*/ 441725 w 12050798"/>
              <a:gd name="connsiteY2" fmla="*/ 124246 h 1062997"/>
              <a:gd name="connsiteX3" fmla="*/ 593567 w 12050798"/>
              <a:gd name="connsiteY3" fmla="*/ 179467 h 1062997"/>
              <a:gd name="connsiteX4" fmla="*/ 773018 w 12050798"/>
              <a:gd name="connsiteY4" fmla="*/ 124246 h 1062997"/>
              <a:gd name="connsiteX5" fmla="*/ 966272 w 12050798"/>
              <a:gd name="connsiteY5" fmla="*/ 138052 h 1062997"/>
              <a:gd name="connsiteX6" fmla="*/ 1463213 w 12050798"/>
              <a:gd name="connsiteY6" fmla="*/ 193272 h 1062997"/>
              <a:gd name="connsiteX7" fmla="*/ 1615055 w 12050798"/>
              <a:gd name="connsiteY7" fmla="*/ 138052 h 1062997"/>
              <a:gd name="connsiteX8" fmla="*/ 1932545 w 12050798"/>
              <a:gd name="connsiteY8" fmla="*/ 662648 h 1062997"/>
              <a:gd name="connsiteX9" fmla="*/ 2236230 w 12050798"/>
              <a:gd name="connsiteY9" fmla="*/ 745479 h 1062997"/>
              <a:gd name="connsiteX10" fmla="*/ 2415681 w 12050798"/>
              <a:gd name="connsiteY10" fmla="*/ 897335 h 1062997"/>
              <a:gd name="connsiteX11" fmla="*/ 2774582 w 12050798"/>
              <a:gd name="connsiteY11" fmla="*/ 731673 h 1062997"/>
              <a:gd name="connsiteX12" fmla="*/ 3340542 w 12050798"/>
              <a:gd name="connsiteY12" fmla="*/ 786894 h 1062997"/>
              <a:gd name="connsiteX13" fmla="*/ 3478581 w 12050798"/>
              <a:gd name="connsiteY13" fmla="*/ 869725 h 1062997"/>
              <a:gd name="connsiteX14" fmla="*/ 3561404 w 12050798"/>
              <a:gd name="connsiteY14" fmla="*/ 1062997 h 1062997"/>
              <a:gd name="connsiteX15" fmla="*/ 4293010 w 12050798"/>
              <a:gd name="connsiteY15" fmla="*/ 814504 h 1062997"/>
              <a:gd name="connsiteX16" fmla="*/ 4610500 w 12050798"/>
              <a:gd name="connsiteY16" fmla="*/ 621232 h 1062997"/>
              <a:gd name="connsiteX17" fmla="*/ 5052224 w 12050798"/>
              <a:gd name="connsiteY17" fmla="*/ 427960 h 1062997"/>
              <a:gd name="connsiteX18" fmla="*/ 5493949 w 12050798"/>
              <a:gd name="connsiteY18" fmla="*/ 414155 h 1062997"/>
              <a:gd name="connsiteX19" fmla="*/ 6625868 w 12050798"/>
              <a:gd name="connsiteY19" fmla="*/ 331324 h 1062997"/>
              <a:gd name="connsiteX20" fmla="*/ 8751667 w 12050798"/>
              <a:gd name="connsiteY20" fmla="*/ 248493 h 1062997"/>
              <a:gd name="connsiteX21" fmla="*/ 8862099 w 12050798"/>
              <a:gd name="connsiteY21" fmla="*/ 414155 h 1062997"/>
              <a:gd name="connsiteX22" fmla="*/ 9013941 w 12050798"/>
              <a:gd name="connsiteY22" fmla="*/ 414155 h 1062997"/>
              <a:gd name="connsiteX23" fmla="*/ 9110569 w 12050798"/>
              <a:gd name="connsiteY23" fmla="*/ 303713 h 1062997"/>
              <a:gd name="connsiteX24" fmla="*/ 9317627 w 12050798"/>
              <a:gd name="connsiteY24" fmla="*/ 110441 h 1062997"/>
              <a:gd name="connsiteX25" fmla="*/ 9648920 w 12050798"/>
              <a:gd name="connsiteY25" fmla="*/ 41415 h 1062997"/>
              <a:gd name="connsiteX26" fmla="*/ 9938802 w 12050798"/>
              <a:gd name="connsiteY26" fmla="*/ 138052 h 1062997"/>
              <a:gd name="connsiteX27" fmla="*/ 10201076 w 12050798"/>
              <a:gd name="connsiteY27" fmla="*/ 220882 h 1062997"/>
              <a:gd name="connsiteX28" fmla="*/ 10449546 w 12050798"/>
              <a:gd name="connsiteY28" fmla="*/ 0 h 1062997"/>
              <a:gd name="connsiteX29" fmla="*/ 10822251 w 12050798"/>
              <a:gd name="connsiteY29" fmla="*/ 41415 h 1062997"/>
              <a:gd name="connsiteX30" fmla="*/ 11029310 w 12050798"/>
              <a:gd name="connsiteY30" fmla="*/ 138052 h 1062997"/>
              <a:gd name="connsiteX31" fmla="*/ 10960290 w 12050798"/>
              <a:gd name="connsiteY31" fmla="*/ 345129 h 1062997"/>
              <a:gd name="connsiteX32" fmla="*/ 11374407 w 12050798"/>
              <a:gd name="connsiteY32" fmla="*/ 414155 h 1062997"/>
              <a:gd name="connsiteX33" fmla="*/ 11374407 w 12050798"/>
              <a:gd name="connsiteY33" fmla="*/ 414155 h 1062997"/>
              <a:gd name="connsiteX34" fmla="*/ 11250172 w 12050798"/>
              <a:gd name="connsiteY34" fmla="*/ 607427 h 1062997"/>
              <a:gd name="connsiteX35" fmla="*/ 12050798 w 12050798"/>
              <a:gd name="connsiteY35" fmla="*/ 552206 h 106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050798" h="1062997">
                <a:moveTo>
                  <a:pt x="0" y="179467"/>
                </a:moveTo>
                <a:lnTo>
                  <a:pt x="179451" y="248493"/>
                </a:lnTo>
                <a:lnTo>
                  <a:pt x="441725" y="124246"/>
                </a:lnTo>
                <a:lnTo>
                  <a:pt x="593567" y="179467"/>
                </a:lnTo>
                <a:lnTo>
                  <a:pt x="773018" y="124246"/>
                </a:lnTo>
                <a:lnTo>
                  <a:pt x="966272" y="138052"/>
                </a:lnTo>
                <a:lnTo>
                  <a:pt x="1463213" y="193272"/>
                </a:lnTo>
                <a:lnTo>
                  <a:pt x="1615055" y="138052"/>
                </a:lnTo>
                <a:lnTo>
                  <a:pt x="1932545" y="662648"/>
                </a:lnTo>
                <a:lnTo>
                  <a:pt x="2236230" y="745479"/>
                </a:lnTo>
                <a:lnTo>
                  <a:pt x="2415681" y="897335"/>
                </a:lnTo>
                <a:lnTo>
                  <a:pt x="2774582" y="731673"/>
                </a:lnTo>
                <a:lnTo>
                  <a:pt x="3340542" y="786894"/>
                </a:lnTo>
                <a:lnTo>
                  <a:pt x="3478581" y="869725"/>
                </a:lnTo>
                <a:lnTo>
                  <a:pt x="3561404" y="1062997"/>
                </a:lnTo>
                <a:lnTo>
                  <a:pt x="4293010" y="814504"/>
                </a:lnTo>
                <a:lnTo>
                  <a:pt x="4610500" y="621232"/>
                </a:lnTo>
                <a:lnTo>
                  <a:pt x="5052224" y="427960"/>
                </a:lnTo>
                <a:lnTo>
                  <a:pt x="5493949" y="414155"/>
                </a:lnTo>
                <a:lnTo>
                  <a:pt x="6625868" y="331324"/>
                </a:lnTo>
                <a:lnTo>
                  <a:pt x="8751667" y="248493"/>
                </a:lnTo>
                <a:lnTo>
                  <a:pt x="8862099" y="414155"/>
                </a:lnTo>
                <a:lnTo>
                  <a:pt x="9013941" y="414155"/>
                </a:lnTo>
                <a:lnTo>
                  <a:pt x="9110569" y="303713"/>
                </a:lnTo>
                <a:lnTo>
                  <a:pt x="9317627" y="110441"/>
                </a:lnTo>
                <a:lnTo>
                  <a:pt x="9648920" y="41415"/>
                </a:lnTo>
                <a:lnTo>
                  <a:pt x="9938802" y="138052"/>
                </a:lnTo>
                <a:lnTo>
                  <a:pt x="10201076" y="220882"/>
                </a:lnTo>
                <a:lnTo>
                  <a:pt x="10449546" y="0"/>
                </a:lnTo>
                <a:lnTo>
                  <a:pt x="10822251" y="41415"/>
                </a:lnTo>
                <a:lnTo>
                  <a:pt x="11029310" y="138052"/>
                </a:lnTo>
                <a:lnTo>
                  <a:pt x="10960290" y="345129"/>
                </a:lnTo>
                <a:lnTo>
                  <a:pt x="11374407" y="414155"/>
                </a:lnTo>
                <a:lnTo>
                  <a:pt x="11374407" y="414155"/>
                </a:lnTo>
                <a:lnTo>
                  <a:pt x="11250172" y="607427"/>
                </a:lnTo>
                <a:lnTo>
                  <a:pt x="12050798" y="552206"/>
                </a:lnTo>
              </a:path>
            </a:pathLst>
          </a:custGeom>
          <a:ln w="38100" cmpd="sng">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37543656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2" name="Title 1"/>
          <p:cNvSpPr>
            <a:spLocks noGrp="1"/>
          </p:cNvSpPr>
          <p:nvPr>
            <p:ph type="title"/>
          </p:nvPr>
        </p:nvSpPr>
        <p:spPr/>
        <p:txBody>
          <a:bodyPr/>
          <a:lstStyle/>
          <a:p>
            <a:endParaRPr lang="en-US" dirty="0"/>
          </a:p>
        </p:txBody>
      </p:sp>
      <p:sp>
        <p:nvSpPr>
          <p:cNvPr id="82" name="Can 81"/>
          <p:cNvSpPr/>
          <p:nvPr/>
        </p:nvSpPr>
        <p:spPr>
          <a:xfrm>
            <a:off x="3354039" y="3559836"/>
            <a:ext cx="1678078" cy="849107"/>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Hardware </a:t>
            </a:r>
            <a:endParaRPr lang="en-US" sz="1400" dirty="0">
              <a:solidFill>
                <a:schemeClr val="tx1">
                  <a:lumMod val="65000"/>
                </a:schemeClr>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grpSp>
        <p:nvGrpSpPr>
          <p:cNvPr id="7" name="Group 6"/>
          <p:cNvGrpSpPr/>
          <p:nvPr/>
        </p:nvGrpSpPr>
        <p:grpSpPr>
          <a:xfrm>
            <a:off x="3354039" y="2512071"/>
            <a:ext cx="8022760" cy="2387788"/>
            <a:chOff x="3354039" y="2512071"/>
            <a:chExt cx="8022760" cy="2387788"/>
          </a:xfrm>
        </p:grpSpPr>
        <p:sp>
          <p:nvSpPr>
            <p:cNvPr id="83" name="Can 82"/>
            <p:cNvSpPr/>
            <p:nvPr/>
          </p:nvSpPr>
          <p:spPr>
            <a:xfrm>
              <a:off x="3354039" y="2884388"/>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cxnSp>
          <p:nvCxnSpPr>
            <p:cNvPr id="26" name="Straight Connector 25"/>
            <p:cNvCxnSpPr/>
            <p:nvPr/>
          </p:nvCxnSpPr>
          <p:spPr>
            <a:xfrm flipV="1">
              <a:off x="4993202" y="2837669"/>
              <a:ext cx="2028187" cy="272648"/>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699467" y="2837669"/>
              <a:ext cx="1460014" cy="596474"/>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249601" y="3434143"/>
              <a:ext cx="1276355" cy="849107"/>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sp>
          <p:nvSpPr>
            <p:cNvPr id="38" name="Can 37"/>
            <p:cNvSpPr/>
            <p:nvPr/>
          </p:nvSpPr>
          <p:spPr>
            <a:xfrm>
              <a:off x="7021389" y="2512071"/>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40" name="Can 39"/>
            <p:cNvSpPr/>
            <p:nvPr/>
          </p:nvSpPr>
          <p:spPr>
            <a:xfrm>
              <a:off x="9698721" y="3367305"/>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36" name="Can 35"/>
            <p:cNvSpPr/>
            <p:nvPr/>
          </p:nvSpPr>
          <p:spPr>
            <a:xfrm>
              <a:off x="5511015" y="4050752"/>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cxnSp>
          <p:nvCxnSpPr>
            <p:cNvPr id="33" name="Straight Connector 32"/>
            <p:cNvCxnSpPr/>
            <p:nvPr/>
          </p:nvCxnSpPr>
          <p:spPr>
            <a:xfrm flipV="1">
              <a:off x="7204034" y="3925328"/>
              <a:ext cx="2494687" cy="389541"/>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19310672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82" name="Can 81"/>
          <p:cNvSpPr/>
          <p:nvPr/>
        </p:nvSpPr>
        <p:spPr>
          <a:xfrm>
            <a:off x="3354039" y="3559836"/>
            <a:ext cx="1678078" cy="849107"/>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Hardware </a:t>
            </a:r>
            <a:endParaRPr lang="en-US" sz="1400" dirty="0">
              <a:solidFill>
                <a:schemeClr val="tx1">
                  <a:lumMod val="65000"/>
                </a:schemeClr>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cxnSp>
        <p:nvCxnSpPr>
          <p:cNvPr id="6" name="Straight Arrow Connector 5"/>
          <p:cNvCxnSpPr/>
          <p:nvPr/>
        </p:nvCxnSpPr>
        <p:spPr>
          <a:xfrm>
            <a:off x="4193078" y="3020104"/>
            <a:ext cx="0" cy="6549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6323262" y="4358487"/>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870520" y="2825933"/>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10521173" y="3693218"/>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20815" y="3660601"/>
            <a:ext cx="301660" cy="369332"/>
          </a:xfrm>
          <a:prstGeom prst="rect">
            <a:avLst/>
          </a:prstGeom>
          <a:noFill/>
        </p:spPr>
        <p:txBody>
          <a:bodyPr wrap="none" rtlCol="0">
            <a:spAutoFit/>
          </a:bodyPr>
          <a:lstStyle/>
          <a:p>
            <a:r>
              <a:rPr lang="en-US" dirty="0" smtClean="0"/>
              <a:t>1</a:t>
            </a:r>
            <a:endParaRPr lang="en-US" dirty="0"/>
          </a:p>
        </p:txBody>
      </p:sp>
      <p:sp>
        <p:nvSpPr>
          <p:cNvPr id="64" name="TextBox 63"/>
          <p:cNvSpPr txBox="1"/>
          <p:nvPr/>
        </p:nvSpPr>
        <p:spPr>
          <a:xfrm>
            <a:off x="4989694" y="3514252"/>
            <a:ext cx="301660" cy="369332"/>
          </a:xfrm>
          <a:prstGeom prst="rect">
            <a:avLst/>
          </a:prstGeom>
          <a:noFill/>
        </p:spPr>
        <p:txBody>
          <a:bodyPr wrap="none" rtlCol="0">
            <a:spAutoFit/>
          </a:bodyPr>
          <a:lstStyle/>
          <a:p>
            <a:r>
              <a:rPr lang="en-US" dirty="0" smtClean="0"/>
              <a:t>2</a:t>
            </a:r>
            <a:endParaRPr lang="en-US" dirty="0"/>
          </a:p>
        </p:txBody>
      </p:sp>
      <p:sp>
        <p:nvSpPr>
          <p:cNvPr id="65" name="TextBox 64"/>
          <p:cNvSpPr txBox="1"/>
          <p:nvPr/>
        </p:nvSpPr>
        <p:spPr>
          <a:xfrm>
            <a:off x="4462311" y="4328951"/>
            <a:ext cx="301660" cy="369332"/>
          </a:xfrm>
          <a:prstGeom prst="rect">
            <a:avLst/>
          </a:prstGeom>
          <a:noFill/>
        </p:spPr>
        <p:txBody>
          <a:bodyPr wrap="none" rtlCol="0">
            <a:spAutoFit/>
          </a:bodyPr>
          <a:lstStyle/>
          <a:p>
            <a:r>
              <a:rPr lang="en-US" dirty="0"/>
              <a:t>3</a:t>
            </a:r>
          </a:p>
        </p:txBody>
      </p:sp>
      <p:sp>
        <p:nvSpPr>
          <p:cNvPr id="68" name="Rectangle 67"/>
          <p:cNvSpPr/>
          <p:nvPr/>
        </p:nvSpPr>
        <p:spPr>
          <a:xfrm>
            <a:off x="13309788" y="4036563"/>
            <a:ext cx="332257" cy="76944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p>
        </p:txBody>
      </p:sp>
      <p:grpSp>
        <p:nvGrpSpPr>
          <p:cNvPr id="15" name="Group 14"/>
          <p:cNvGrpSpPr/>
          <p:nvPr/>
        </p:nvGrpSpPr>
        <p:grpSpPr>
          <a:xfrm>
            <a:off x="3418548" y="3735837"/>
            <a:ext cx="1571865" cy="643569"/>
            <a:chOff x="3366867" y="3765374"/>
            <a:chExt cx="1571865" cy="523220"/>
          </a:xfrm>
        </p:grpSpPr>
        <p:sp>
          <p:nvSpPr>
            <p:cNvPr id="72" name="TextBox 71"/>
            <p:cNvSpPr txBox="1"/>
            <p:nvPr/>
          </p:nvSpPr>
          <p:spPr>
            <a:xfrm>
              <a:off x="3366867" y="3883584"/>
              <a:ext cx="1571865" cy="338554"/>
            </a:xfrm>
            <a:prstGeom prst="rect">
              <a:avLst/>
            </a:prstGeom>
            <a:solidFill>
              <a:schemeClr val="bg1"/>
            </a:solidFill>
            <a:ln>
              <a:noFill/>
            </a:ln>
          </p:spPr>
          <p:txBody>
            <a:bodyPr wrap="none" rtlCol="0">
              <a:spAutoFit/>
            </a:bodyPr>
            <a:lstStyle/>
            <a:p>
              <a:r>
                <a:rPr lang="en-US" sz="1600" dirty="0" smtClean="0"/>
                <a:t>“If     , send to 3”</a:t>
              </a:r>
              <a:endParaRPr lang="en-US" sz="1600" dirty="0"/>
            </a:p>
          </p:txBody>
        </p:sp>
        <p:sp>
          <p:nvSpPr>
            <p:cNvPr id="79" name="Rectangle 78"/>
            <p:cNvSpPr/>
            <p:nvPr/>
          </p:nvSpPr>
          <p:spPr>
            <a:xfrm>
              <a:off x="3608646" y="3765374"/>
              <a:ext cx="332257" cy="5232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p>
          </p:txBody>
        </p:sp>
      </p:grpSp>
      <p:sp>
        <p:nvSpPr>
          <p:cNvPr id="87" name="Can 86"/>
          <p:cNvSpPr/>
          <p:nvPr/>
        </p:nvSpPr>
        <p:spPr>
          <a:xfrm>
            <a:off x="7021389" y="2512071"/>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88" name="Can 87"/>
          <p:cNvSpPr/>
          <p:nvPr/>
        </p:nvSpPr>
        <p:spPr>
          <a:xfrm>
            <a:off x="9698721" y="3367305"/>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89" name="Can 88"/>
          <p:cNvSpPr/>
          <p:nvPr/>
        </p:nvSpPr>
        <p:spPr>
          <a:xfrm>
            <a:off x="5511015" y="4050752"/>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92" name="Can 91"/>
          <p:cNvSpPr/>
          <p:nvPr/>
        </p:nvSpPr>
        <p:spPr>
          <a:xfrm>
            <a:off x="3354039" y="2884388"/>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grpSp>
        <p:nvGrpSpPr>
          <p:cNvPr id="73" name="Group 72"/>
          <p:cNvGrpSpPr/>
          <p:nvPr/>
        </p:nvGrpSpPr>
        <p:grpSpPr>
          <a:xfrm>
            <a:off x="712996" y="3388375"/>
            <a:ext cx="1414565" cy="442746"/>
            <a:chOff x="57238" y="3156576"/>
            <a:chExt cx="2393750" cy="421005"/>
          </a:xfrm>
          <a:solidFill>
            <a:schemeClr val="bg1"/>
          </a:solidFill>
          <a:effectLst/>
        </p:grpSpPr>
        <p:sp>
          <p:nvSpPr>
            <p:cNvPr id="74" name="Rectangle 73"/>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75" name="Rectangle 74"/>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endPar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grpSp>
        <p:nvGrpSpPr>
          <p:cNvPr id="17" name="Group 16"/>
          <p:cNvGrpSpPr/>
          <p:nvPr/>
        </p:nvGrpSpPr>
        <p:grpSpPr>
          <a:xfrm>
            <a:off x="2141214" y="228908"/>
            <a:ext cx="4614686" cy="1741791"/>
            <a:chOff x="2141214" y="228908"/>
            <a:chExt cx="4614686" cy="1741791"/>
          </a:xfrm>
        </p:grpSpPr>
        <p:sp>
          <p:nvSpPr>
            <p:cNvPr id="11" name="Cloud Callout 10"/>
            <p:cNvSpPr/>
            <p:nvPr/>
          </p:nvSpPr>
          <p:spPr>
            <a:xfrm>
              <a:off x="2141214" y="228908"/>
              <a:ext cx="4614686" cy="1741791"/>
            </a:xfrm>
            <a:prstGeom prst="cloudCallout">
              <a:avLst>
                <a:gd name="adj1" fmla="val -4513"/>
                <a:gd name="adj2" fmla="val 79034"/>
              </a:avLst>
            </a:prstGeom>
            <a:solidFill>
              <a:schemeClr val="bg1">
                <a:lumMod val="75000"/>
                <a:lumOff val="2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an 41"/>
            <p:cNvSpPr/>
            <p:nvPr/>
          </p:nvSpPr>
          <p:spPr>
            <a:xfrm>
              <a:off x="4230481" y="592640"/>
              <a:ext cx="475064" cy="18223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61" idx="6"/>
              <a:endCxn id="45" idx="2"/>
            </p:cNvCxnSpPr>
            <p:nvPr/>
          </p:nvCxnSpPr>
          <p:spPr>
            <a:xfrm>
              <a:off x="2817521" y="836066"/>
              <a:ext cx="367946" cy="5440"/>
            </a:xfrm>
            <a:prstGeom prst="line">
              <a:avLst/>
            </a:prstGeom>
            <a:ln w="19050" cmpd="sng">
              <a:solidFill>
                <a:schemeClr val="bg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3557115" y="717752"/>
              <a:ext cx="725073" cy="97915"/>
            </a:xfrm>
            <a:prstGeom prst="line">
              <a:avLst/>
            </a:prstGeom>
            <a:ln w="19050" cap="rnd" cmpd="sng">
              <a:solidFill>
                <a:schemeClr val="bg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45" name="Can 44"/>
            <p:cNvSpPr/>
            <p:nvPr/>
          </p:nvSpPr>
          <p:spPr>
            <a:xfrm>
              <a:off x="3185466" y="750391"/>
              <a:ext cx="475064" cy="18223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3450017" y="889707"/>
              <a:ext cx="528746" cy="321697"/>
            </a:xfrm>
            <a:prstGeom prst="line">
              <a:avLst/>
            </a:prstGeom>
            <a:ln w="19050" cap="rnd" cmpd="sng">
              <a:solidFill>
                <a:srgbClr val="0D0D0D"/>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52" idx="0"/>
            </p:cNvCxnSpPr>
            <p:nvPr/>
          </p:nvCxnSpPr>
          <p:spPr>
            <a:xfrm>
              <a:off x="4585781" y="717753"/>
              <a:ext cx="604984" cy="268131"/>
            </a:xfrm>
            <a:prstGeom prst="line">
              <a:avLst/>
            </a:prstGeom>
            <a:ln w="19050" cap="rnd" cmpd="sng">
              <a:solidFill>
                <a:schemeClr val="bg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a:xfrm>
              <a:off x="4953233" y="894769"/>
              <a:ext cx="475064" cy="18223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a:stCxn id="58" idx="4"/>
            </p:cNvCxnSpPr>
            <p:nvPr/>
          </p:nvCxnSpPr>
          <p:spPr>
            <a:xfrm flipV="1">
              <a:off x="4282188" y="1030182"/>
              <a:ext cx="773953" cy="181223"/>
            </a:xfrm>
            <a:prstGeom prst="line">
              <a:avLst/>
            </a:prstGeom>
            <a:ln w="19050" cap="rnd" cmpd="sng">
              <a:solidFill>
                <a:srgbClr val="0D0D0D"/>
              </a:solidFill>
            </a:ln>
          </p:spPr>
          <p:style>
            <a:lnRef idx="2">
              <a:schemeClr val="accent1"/>
            </a:lnRef>
            <a:fillRef idx="0">
              <a:schemeClr val="accent1"/>
            </a:fillRef>
            <a:effectRef idx="1">
              <a:schemeClr val="accent1"/>
            </a:effectRef>
            <a:fontRef idx="minor">
              <a:schemeClr val="tx1"/>
            </a:fontRef>
          </p:style>
        </p:cxnSp>
        <p:sp>
          <p:nvSpPr>
            <p:cNvPr id="58" name="Can 57"/>
            <p:cNvSpPr/>
            <p:nvPr/>
          </p:nvSpPr>
          <p:spPr>
            <a:xfrm>
              <a:off x="3807123" y="1120290"/>
              <a:ext cx="475064" cy="182230"/>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60" idx="2"/>
              <a:endCxn id="52" idx="4"/>
            </p:cNvCxnSpPr>
            <p:nvPr/>
          </p:nvCxnSpPr>
          <p:spPr>
            <a:xfrm flipH="1" flipV="1">
              <a:off x="5428297" y="985884"/>
              <a:ext cx="421335" cy="2366"/>
            </a:xfrm>
            <a:prstGeom prst="line">
              <a:avLst/>
            </a:prstGeom>
            <a:ln w="19050" cap="rnd" cmpd="sng">
              <a:solidFill>
                <a:srgbClr val="0D0D0D"/>
              </a:solidFill>
            </a:ln>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5849632" y="909374"/>
              <a:ext cx="149898" cy="157751"/>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667180" y="757190"/>
              <a:ext cx="150341" cy="157751"/>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9" name="Freeform 8"/>
            <p:cNvSpPr/>
            <p:nvPr/>
          </p:nvSpPr>
          <p:spPr>
            <a:xfrm>
              <a:off x="3389016" y="827024"/>
              <a:ext cx="2613758" cy="398742"/>
            </a:xfrm>
            <a:custGeom>
              <a:avLst/>
              <a:gdLst>
                <a:gd name="connsiteX0" fmla="*/ 0 w 2613758"/>
                <a:gd name="connsiteY0" fmla="*/ 0 h 398742"/>
                <a:gd name="connsiteX1" fmla="*/ 634981 w 2613758"/>
                <a:gd name="connsiteY1" fmla="*/ 398742 h 398742"/>
                <a:gd name="connsiteX2" fmla="*/ 1808957 w 2613758"/>
                <a:gd name="connsiteY2" fmla="*/ 155066 h 398742"/>
                <a:gd name="connsiteX3" fmla="*/ 2613758 w 2613758"/>
                <a:gd name="connsiteY3" fmla="*/ 155066 h 398742"/>
              </a:gdLst>
              <a:ahLst/>
              <a:cxnLst>
                <a:cxn ang="0">
                  <a:pos x="connsiteX0" y="connsiteY0"/>
                </a:cxn>
                <a:cxn ang="0">
                  <a:pos x="connsiteX1" y="connsiteY1"/>
                </a:cxn>
                <a:cxn ang="0">
                  <a:pos x="connsiteX2" y="connsiteY2"/>
                </a:cxn>
                <a:cxn ang="0">
                  <a:pos x="connsiteX3" y="connsiteY3"/>
                </a:cxn>
              </a:cxnLst>
              <a:rect l="l" t="t" r="r" b="b"/>
              <a:pathLst>
                <a:path w="2613758" h="398742">
                  <a:moveTo>
                    <a:pt x="0" y="0"/>
                  </a:moveTo>
                  <a:lnTo>
                    <a:pt x="634981" y="398742"/>
                  </a:lnTo>
                  <a:lnTo>
                    <a:pt x="1808957" y="155066"/>
                  </a:lnTo>
                  <a:lnTo>
                    <a:pt x="2613758" y="155066"/>
                  </a:lnTo>
                </a:path>
              </a:pathLst>
            </a:custGeom>
            <a:ln w="38100" cmpd="sng">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Rectangle 61"/>
            <p:cNvSpPr/>
            <p:nvPr/>
          </p:nvSpPr>
          <p:spPr>
            <a:xfrm>
              <a:off x="6002774" y="673249"/>
              <a:ext cx="332257" cy="58477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p>
          </p:txBody>
        </p:sp>
      </p:grpSp>
      <p:sp>
        <p:nvSpPr>
          <p:cNvPr id="14" name="TextBox 13"/>
          <p:cNvSpPr txBox="1"/>
          <p:nvPr/>
        </p:nvSpPr>
        <p:spPr>
          <a:xfrm>
            <a:off x="2924330" y="1950154"/>
            <a:ext cx="2498851" cy="646331"/>
          </a:xfrm>
          <a:prstGeom prst="rect">
            <a:avLst/>
          </a:prstGeom>
          <a:solidFill>
            <a:schemeClr val="bg1"/>
          </a:solidFill>
          <a:ln>
            <a:solidFill>
              <a:srgbClr val="FFFFFF"/>
            </a:solidFill>
          </a:ln>
        </p:spPr>
        <p:txBody>
          <a:bodyPr wrap="none" rtlCol="0">
            <a:spAutoFit/>
          </a:bodyPr>
          <a:lstStyle/>
          <a:p>
            <a:r>
              <a:rPr lang="en-US" dirty="0" smtClean="0"/>
              <a:t>“If a packet is going to B, </a:t>
            </a:r>
            <a:br>
              <a:rPr lang="en-US" dirty="0" smtClean="0"/>
            </a:br>
            <a:r>
              <a:rPr lang="en-US" dirty="0" smtClean="0"/>
              <a:t>then send it to output 3”</a:t>
            </a:r>
            <a:endParaRPr lang="en-US" dirty="0"/>
          </a:p>
        </p:txBody>
      </p:sp>
      <p:sp>
        <p:nvSpPr>
          <p:cNvPr id="101" name="TextBox 100"/>
          <p:cNvSpPr txBox="1"/>
          <p:nvPr/>
        </p:nvSpPr>
        <p:spPr>
          <a:xfrm>
            <a:off x="6876469" y="381840"/>
            <a:ext cx="7558479" cy="954107"/>
          </a:xfrm>
          <a:prstGeom prst="rect">
            <a:avLst/>
          </a:prstGeom>
          <a:noFill/>
        </p:spPr>
        <p:txBody>
          <a:bodyPr wrap="none" rtlCol="0">
            <a:spAutoFit/>
          </a:bodyPr>
          <a:lstStyle/>
          <a:p>
            <a:pPr marL="514350" indent="-514350">
              <a:buFont typeface="+mj-lt"/>
              <a:buAutoNum type="arabicPeriod"/>
            </a:pPr>
            <a:r>
              <a:rPr lang="en-US" sz="2800" dirty="0" smtClean="0"/>
              <a:t>Figure out which routers and links are present.</a:t>
            </a:r>
          </a:p>
          <a:p>
            <a:pPr marL="514350" indent="-514350">
              <a:buFont typeface="+mj-lt"/>
              <a:buAutoNum type="arabicPeriod"/>
            </a:pPr>
            <a:r>
              <a:rPr lang="en-US" sz="2800" dirty="0" smtClean="0"/>
              <a:t>Run </a:t>
            </a:r>
            <a:r>
              <a:rPr lang="en-US" sz="2800" dirty="0" err="1" smtClean="0"/>
              <a:t>Dijkstra’s</a:t>
            </a:r>
            <a:r>
              <a:rPr lang="en-US" sz="2800" dirty="0" smtClean="0"/>
              <a:t> algorithm to find shortest paths. </a:t>
            </a:r>
            <a:endParaRPr lang="en-US" sz="2800" dirty="0"/>
          </a:p>
        </p:txBody>
      </p:sp>
    </p:spTree>
    <p:extLst>
      <p:ext uri="{BB962C8B-B14F-4D97-AF65-F5344CB8AC3E}">
        <p14:creationId xmlns:p14="http://schemas.microsoft.com/office/powerpoint/2010/main" xmlns="" val="347107115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4695E-6 4.55843E-6 L -0.00055 -0.07617 " pathEditMode="relative" ptsTypes="AA">
                                      <p:cBhvr>
                                        <p:cTn id="6" dur="1000" fill="hold"/>
                                        <p:tgtEl>
                                          <p:spTgt spid="9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par>
                          <p:cTn id="24" fill="hold">
                            <p:stCondLst>
                              <p:cond delay="500"/>
                            </p:stCondLst>
                            <p:childTnLst>
                              <p:par>
                                <p:cTn id="25" presetID="0" presetClass="path" presetSubtype="0" accel="50000" decel="50000" fill="hold" grpId="1" nodeType="afterEffect">
                                  <p:stCondLst>
                                    <p:cond delay="0"/>
                                  </p:stCondLst>
                                  <p:childTnLst>
                                    <p:animMotion origin="layout" path="M 0 0 L 0 0.21982 " pathEditMode="relative" ptsTypes="AA">
                                      <p:cBhvr>
                                        <p:cTn id="26" dur="1000" fill="hold"/>
                                        <p:tgtEl>
                                          <p:spTgt spid="14"/>
                                        </p:tgtEl>
                                        <p:attrNameLst>
                                          <p:attrName>ppt_x</p:attrName>
                                          <p:attrName>ppt_y</p:attrName>
                                        </p:attrNameLst>
                                      </p:cBhvr>
                                    </p:animMotion>
                                  </p:childTnLst>
                                  <p:subTnLst>
                                    <p:set>
                                      <p:cBhvr override="childStyle">
                                        <p:cTn dur="1" fill="hold" display="0" masterRel="sameClick" afterEffect="1">
                                          <p:stCondLst>
                                            <p:cond evt="end" delay="0">
                                              <p:tn val="25"/>
                                            </p:cond>
                                          </p:stCondLst>
                                        </p:cTn>
                                        <p:tgtEl>
                                          <p:spTgt spid="14"/>
                                        </p:tgtEl>
                                        <p:attrNameLst>
                                          <p:attrName>style.visibility</p:attrName>
                                        </p:attrNameLst>
                                      </p:cBhvr>
                                      <p:to>
                                        <p:strVal val="hidden"/>
                                      </p:to>
                                    </p:set>
                                  </p:sub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nodeType="clickEffect">
                                  <p:stCondLst>
                                    <p:cond delay="0"/>
                                  </p:stCondLst>
                                  <p:childTnLst>
                                    <p:animMotion origin="layout" path="M -4.69503E-6 -6.96105E-6 L 0.12514 -6.96105E-6 " pathEditMode="relative" ptsTypes="AA">
                                      <p:cBhvr>
                                        <p:cTn id="38" dur="1000" fill="hold"/>
                                        <p:tgtEl>
                                          <p:spTgt spid="73"/>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12405 0.00115 L 0.33612 0.20478 L 0.62177 0.10258 L 0.79943 0.10431 " pathEditMode="relative" ptsTypes="AAAA">
                                      <p:cBhvr>
                                        <p:cTn id="42" dur="1000" fill="hold"/>
                                        <p:tgtEl>
                                          <p:spTgt spid="7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4" grpId="0" animBg="1"/>
      <p:bldP spid="14" grpId="1" animBg="1"/>
      <p:bldP spid="10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82" name="Can 81"/>
          <p:cNvSpPr/>
          <p:nvPr/>
        </p:nvSpPr>
        <p:spPr>
          <a:xfrm>
            <a:off x="3354039" y="3559836"/>
            <a:ext cx="1678078" cy="849107"/>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Hardware </a:t>
            </a:r>
            <a:endParaRPr lang="en-US" sz="1400" dirty="0">
              <a:solidFill>
                <a:schemeClr val="tx1">
                  <a:lumMod val="65000"/>
                </a:schemeClr>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cxnSp>
        <p:nvCxnSpPr>
          <p:cNvPr id="30" name="Straight Arrow Connector 29"/>
          <p:cNvCxnSpPr/>
          <p:nvPr/>
        </p:nvCxnSpPr>
        <p:spPr>
          <a:xfrm>
            <a:off x="6323262" y="4358487"/>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870520" y="2825933"/>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10521173" y="3693218"/>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20815" y="3660601"/>
            <a:ext cx="301660" cy="369332"/>
          </a:xfrm>
          <a:prstGeom prst="rect">
            <a:avLst/>
          </a:prstGeom>
          <a:noFill/>
        </p:spPr>
        <p:txBody>
          <a:bodyPr wrap="none" rtlCol="0">
            <a:spAutoFit/>
          </a:bodyPr>
          <a:lstStyle/>
          <a:p>
            <a:r>
              <a:rPr lang="en-US" dirty="0" smtClean="0"/>
              <a:t>1</a:t>
            </a:r>
            <a:endParaRPr lang="en-US" dirty="0"/>
          </a:p>
        </p:txBody>
      </p:sp>
      <p:sp>
        <p:nvSpPr>
          <p:cNvPr id="64" name="TextBox 63"/>
          <p:cNvSpPr txBox="1"/>
          <p:nvPr/>
        </p:nvSpPr>
        <p:spPr>
          <a:xfrm>
            <a:off x="4989694" y="3514252"/>
            <a:ext cx="301660" cy="369332"/>
          </a:xfrm>
          <a:prstGeom prst="rect">
            <a:avLst/>
          </a:prstGeom>
          <a:noFill/>
        </p:spPr>
        <p:txBody>
          <a:bodyPr wrap="none" rtlCol="0">
            <a:spAutoFit/>
          </a:bodyPr>
          <a:lstStyle/>
          <a:p>
            <a:r>
              <a:rPr lang="en-US" dirty="0" smtClean="0"/>
              <a:t>2</a:t>
            </a:r>
            <a:endParaRPr lang="en-US" dirty="0"/>
          </a:p>
        </p:txBody>
      </p:sp>
      <p:sp>
        <p:nvSpPr>
          <p:cNvPr id="65" name="TextBox 64"/>
          <p:cNvSpPr txBox="1"/>
          <p:nvPr/>
        </p:nvSpPr>
        <p:spPr>
          <a:xfrm>
            <a:off x="4462311" y="4328951"/>
            <a:ext cx="301660" cy="369332"/>
          </a:xfrm>
          <a:prstGeom prst="rect">
            <a:avLst/>
          </a:prstGeom>
          <a:noFill/>
        </p:spPr>
        <p:txBody>
          <a:bodyPr wrap="none" rtlCol="0">
            <a:spAutoFit/>
          </a:bodyPr>
          <a:lstStyle/>
          <a:p>
            <a:r>
              <a:rPr lang="en-US" dirty="0"/>
              <a:t>3</a:t>
            </a:r>
          </a:p>
        </p:txBody>
      </p:sp>
      <p:sp>
        <p:nvSpPr>
          <p:cNvPr id="68" name="Rectangle 67"/>
          <p:cNvSpPr/>
          <p:nvPr/>
        </p:nvSpPr>
        <p:spPr>
          <a:xfrm>
            <a:off x="13309788" y="4036563"/>
            <a:ext cx="332257" cy="76944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p>
        </p:txBody>
      </p:sp>
      <p:grpSp>
        <p:nvGrpSpPr>
          <p:cNvPr id="15" name="Group 14"/>
          <p:cNvGrpSpPr/>
          <p:nvPr/>
        </p:nvGrpSpPr>
        <p:grpSpPr>
          <a:xfrm>
            <a:off x="3418548" y="3735837"/>
            <a:ext cx="1571865" cy="643569"/>
            <a:chOff x="3366867" y="3765374"/>
            <a:chExt cx="1571865" cy="523220"/>
          </a:xfrm>
        </p:grpSpPr>
        <p:sp>
          <p:nvSpPr>
            <p:cNvPr id="72" name="TextBox 71"/>
            <p:cNvSpPr txBox="1"/>
            <p:nvPr/>
          </p:nvSpPr>
          <p:spPr>
            <a:xfrm>
              <a:off x="3366867" y="3883584"/>
              <a:ext cx="1571865" cy="338554"/>
            </a:xfrm>
            <a:prstGeom prst="rect">
              <a:avLst/>
            </a:prstGeom>
            <a:solidFill>
              <a:schemeClr val="bg1"/>
            </a:solidFill>
            <a:ln>
              <a:noFill/>
            </a:ln>
          </p:spPr>
          <p:txBody>
            <a:bodyPr wrap="none" rtlCol="0">
              <a:spAutoFit/>
            </a:bodyPr>
            <a:lstStyle/>
            <a:p>
              <a:r>
                <a:rPr lang="en-US" sz="1600" dirty="0" smtClean="0"/>
                <a:t>“If     , send to 3”</a:t>
              </a:r>
              <a:endParaRPr lang="en-US" sz="1600" dirty="0"/>
            </a:p>
          </p:txBody>
        </p:sp>
        <p:sp>
          <p:nvSpPr>
            <p:cNvPr id="79" name="Rectangle 78"/>
            <p:cNvSpPr/>
            <p:nvPr/>
          </p:nvSpPr>
          <p:spPr>
            <a:xfrm>
              <a:off x="3608646" y="3765374"/>
              <a:ext cx="332257" cy="5232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p>
          </p:txBody>
        </p:sp>
      </p:grpSp>
      <p:sp>
        <p:nvSpPr>
          <p:cNvPr id="87" name="Can 86"/>
          <p:cNvSpPr/>
          <p:nvPr/>
        </p:nvSpPr>
        <p:spPr>
          <a:xfrm>
            <a:off x="7021389" y="2512071"/>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88" name="Can 87"/>
          <p:cNvSpPr/>
          <p:nvPr/>
        </p:nvSpPr>
        <p:spPr>
          <a:xfrm>
            <a:off x="9698721" y="3367305"/>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89" name="Can 88"/>
          <p:cNvSpPr/>
          <p:nvPr/>
        </p:nvSpPr>
        <p:spPr>
          <a:xfrm>
            <a:off x="5511015" y="4050752"/>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92" name="Can 91"/>
          <p:cNvSpPr/>
          <p:nvPr/>
        </p:nvSpPr>
        <p:spPr>
          <a:xfrm>
            <a:off x="3354039" y="2884388"/>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101" name="TextBox 100"/>
          <p:cNvSpPr txBox="1"/>
          <p:nvPr/>
        </p:nvSpPr>
        <p:spPr>
          <a:xfrm>
            <a:off x="6876469" y="381840"/>
            <a:ext cx="7558479" cy="954107"/>
          </a:xfrm>
          <a:prstGeom prst="rect">
            <a:avLst/>
          </a:prstGeom>
          <a:noFill/>
        </p:spPr>
        <p:txBody>
          <a:bodyPr wrap="none" rtlCol="0">
            <a:spAutoFit/>
          </a:bodyPr>
          <a:lstStyle/>
          <a:p>
            <a:pPr marL="514350" indent="-514350">
              <a:buFont typeface="+mj-lt"/>
              <a:buAutoNum type="arabicPeriod"/>
            </a:pPr>
            <a:r>
              <a:rPr lang="en-US" sz="2800" dirty="0" smtClean="0"/>
              <a:t>Figure out which routers and links are present.</a:t>
            </a:r>
          </a:p>
          <a:p>
            <a:pPr marL="514350" indent="-514350">
              <a:buFont typeface="+mj-lt"/>
              <a:buAutoNum type="arabicPeriod"/>
            </a:pPr>
            <a:r>
              <a:rPr lang="en-US" sz="2800" dirty="0" smtClean="0"/>
              <a:t>Run </a:t>
            </a:r>
            <a:r>
              <a:rPr lang="en-US" sz="2800" dirty="0" err="1" smtClean="0"/>
              <a:t>Dijkstra’s</a:t>
            </a:r>
            <a:r>
              <a:rPr lang="en-US" sz="2800" dirty="0" smtClean="0"/>
              <a:t> algorithm to find shortest paths. </a:t>
            </a:r>
            <a:endParaRPr lang="en-US" sz="2800" dirty="0"/>
          </a:p>
        </p:txBody>
      </p:sp>
      <p:grpSp>
        <p:nvGrpSpPr>
          <p:cNvPr id="16" name="Group 15"/>
          <p:cNvGrpSpPr/>
          <p:nvPr/>
        </p:nvGrpSpPr>
        <p:grpSpPr>
          <a:xfrm>
            <a:off x="5417817" y="120001"/>
            <a:ext cx="1458652" cy="769441"/>
            <a:chOff x="5606599" y="240142"/>
            <a:chExt cx="1458652" cy="769441"/>
          </a:xfrm>
        </p:grpSpPr>
        <p:sp>
          <p:nvSpPr>
            <p:cNvPr id="2" name="TextBox 1"/>
            <p:cNvSpPr txBox="1"/>
            <p:nvPr/>
          </p:nvSpPr>
          <p:spPr>
            <a:xfrm>
              <a:off x="5606599" y="240142"/>
              <a:ext cx="1159993" cy="769441"/>
            </a:xfrm>
            <a:prstGeom prst="rect">
              <a:avLst/>
            </a:prstGeom>
            <a:noFill/>
          </p:spPr>
          <p:txBody>
            <a:bodyPr wrap="none" rtlCol="0">
              <a:spAutoFit/>
            </a:bodyPr>
            <a:lstStyle/>
            <a:p>
              <a:r>
                <a:rPr lang="en-US" sz="4400" dirty="0" smtClean="0">
                  <a:solidFill>
                    <a:srgbClr val="FFFF00"/>
                  </a:solidFill>
                </a:rPr>
                <a:t>95%</a:t>
              </a:r>
              <a:endParaRPr lang="en-US" sz="4400" dirty="0">
                <a:solidFill>
                  <a:srgbClr val="FFFF00"/>
                </a:solidFill>
              </a:endParaRPr>
            </a:p>
          </p:txBody>
        </p:sp>
        <p:cxnSp>
          <p:nvCxnSpPr>
            <p:cNvPr id="4" name="Straight Arrow Connector 3"/>
            <p:cNvCxnSpPr>
              <a:stCxn id="2" idx="3"/>
            </p:cNvCxnSpPr>
            <p:nvPr/>
          </p:nvCxnSpPr>
          <p:spPr>
            <a:xfrm>
              <a:off x="6766592" y="624863"/>
              <a:ext cx="298659" cy="7662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5644579" y="749149"/>
            <a:ext cx="1231890" cy="769441"/>
            <a:chOff x="5833361" y="869290"/>
            <a:chExt cx="1231890" cy="769441"/>
          </a:xfrm>
        </p:grpSpPr>
        <p:sp>
          <p:nvSpPr>
            <p:cNvPr id="66" name="TextBox 65"/>
            <p:cNvSpPr txBox="1"/>
            <p:nvPr/>
          </p:nvSpPr>
          <p:spPr>
            <a:xfrm>
              <a:off x="5833361" y="869290"/>
              <a:ext cx="874007" cy="769441"/>
            </a:xfrm>
            <a:prstGeom prst="rect">
              <a:avLst/>
            </a:prstGeom>
            <a:noFill/>
          </p:spPr>
          <p:txBody>
            <a:bodyPr wrap="none" rtlCol="0">
              <a:spAutoFit/>
            </a:bodyPr>
            <a:lstStyle/>
            <a:p>
              <a:r>
                <a:rPr lang="en-US" sz="4400" dirty="0" smtClean="0">
                  <a:solidFill>
                    <a:srgbClr val="FFFF00"/>
                  </a:solidFill>
                </a:rPr>
                <a:t>5%</a:t>
              </a:r>
              <a:endParaRPr lang="en-US" sz="4400" dirty="0">
                <a:solidFill>
                  <a:srgbClr val="FFFF00"/>
                </a:solidFill>
              </a:endParaRPr>
            </a:p>
          </p:txBody>
        </p:sp>
        <p:cxnSp>
          <p:nvCxnSpPr>
            <p:cNvPr id="67" name="Straight Arrow Connector 66"/>
            <p:cNvCxnSpPr>
              <a:stCxn id="66" idx="3"/>
            </p:cNvCxnSpPr>
            <p:nvPr/>
          </p:nvCxnSpPr>
          <p:spPr>
            <a:xfrm>
              <a:off x="6707368" y="1254011"/>
              <a:ext cx="357883"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pic>
        <p:nvPicPr>
          <p:cNvPr id="3" name="Picture 2" descr="Screen Shot 2014-04-27 at 11.13.28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832473" y="2170132"/>
            <a:ext cx="8713241" cy="6810349"/>
          </a:xfrm>
          <a:prstGeom prst="rect">
            <a:avLst/>
          </a:prstGeom>
        </p:spPr>
      </p:pic>
    </p:spTree>
    <p:extLst>
      <p:ext uri="{BB962C8B-B14F-4D97-AF65-F5344CB8AC3E}">
        <p14:creationId xmlns:p14="http://schemas.microsoft.com/office/powerpoint/2010/main" xmlns="" val="102725327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82" name="Can 81"/>
          <p:cNvSpPr/>
          <p:nvPr/>
        </p:nvSpPr>
        <p:spPr>
          <a:xfrm>
            <a:off x="3354039" y="3559836"/>
            <a:ext cx="1678078" cy="849107"/>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Hardware </a:t>
            </a:r>
            <a:endParaRPr lang="en-US" sz="1400" dirty="0">
              <a:solidFill>
                <a:schemeClr val="tx1">
                  <a:lumMod val="65000"/>
                </a:schemeClr>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cxnSp>
        <p:nvCxnSpPr>
          <p:cNvPr id="30" name="Straight Arrow Connector 29"/>
          <p:cNvCxnSpPr/>
          <p:nvPr/>
        </p:nvCxnSpPr>
        <p:spPr>
          <a:xfrm>
            <a:off x="6323262" y="4358487"/>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870520" y="2825933"/>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10521173" y="3693218"/>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7" name="Can 86"/>
          <p:cNvSpPr/>
          <p:nvPr/>
        </p:nvSpPr>
        <p:spPr>
          <a:xfrm>
            <a:off x="7021389" y="2512071"/>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88" name="Can 87"/>
          <p:cNvSpPr/>
          <p:nvPr/>
        </p:nvSpPr>
        <p:spPr>
          <a:xfrm>
            <a:off x="9698721" y="3367305"/>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89" name="Can 88"/>
          <p:cNvSpPr/>
          <p:nvPr/>
        </p:nvSpPr>
        <p:spPr>
          <a:xfrm>
            <a:off x="5511015" y="4050752"/>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92" name="Can 91"/>
          <p:cNvSpPr/>
          <p:nvPr/>
        </p:nvSpPr>
        <p:spPr>
          <a:xfrm>
            <a:off x="3354039" y="2884388"/>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101" name="TextBox 100"/>
          <p:cNvSpPr txBox="1"/>
          <p:nvPr/>
        </p:nvSpPr>
        <p:spPr>
          <a:xfrm>
            <a:off x="6876469" y="381840"/>
            <a:ext cx="7558479" cy="954107"/>
          </a:xfrm>
          <a:prstGeom prst="rect">
            <a:avLst/>
          </a:prstGeom>
          <a:noFill/>
        </p:spPr>
        <p:txBody>
          <a:bodyPr wrap="none" rtlCol="0">
            <a:spAutoFit/>
          </a:bodyPr>
          <a:lstStyle/>
          <a:p>
            <a:pPr marL="514350" indent="-514350">
              <a:buFont typeface="+mj-lt"/>
              <a:buAutoNum type="arabicPeriod"/>
            </a:pPr>
            <a:r>
              <a:rPr lang="en-US" sz="2800" dirty="0" smtClean="0"/>
              <a:t>Figure out which routers and links are present.</a:t>
            </a:r>
          </a:p>
          <a:p>
            <a:pPr marL="514350" indent="-514350">
              <a:buFont typeface="+mj-lt"/>
              <a:buAutoNum type="arabicPeriod"/>
            </a:pPr>
            <a:r>
              <a:rPr lang="en-US" sz="2800" dirty="0" smtClean="0"/>
              <a:t>Run </a:t>
            </a:r>
            <a:r>
              <a:rPr lang="en-US" sz="2800" dirty="0" err="1" smtClean="0"/>
              <a:t>Dijkstra’s</a:t>
            </a:r>
            <a:r>
              <a:rPr lang="en-US" sz="2800" dirty="0" smtClean="0"/>
              <a:t> algorithm to find shortest paths. </a:t>
            </a:r>
            <a:endParaRPr lang="en-US" sz="2800" dirty="0"/>
          </a:p>
        </p:txBody>
      </p:sp>
      <p:grpSp>
        <p:nvGrpSpPr>
          <p:cNvPr id="16" name="Group 15"/>
          <p:cNvGrpSpPr/>
          <p:nvPr/>
        </p:nvGrpSpPr>
        <p:grpSpPr>
          <a:xfrm>
            <a:off x="5417817" y="120001"/>
            <a:ext cx="1458652" cy="769441"/>
            <a:chOff x="5606599" y="240142"/>
            <a:chExt cx="1458652" cy="769441"/>
          </a:xfrm>
        </p:grpSpPr>
        <p:sp>
          <p:nvSpPr>
            <p:cNvPr id="2" name="TextBox 1"/>
            <p:cNvSpPr txBox="1"/>
            <p:nvPr/>
          </p:nvSpPr>
          <p:spPr>
            <a:xfrm>
              <a:off x="5606599" y="240142"/>
              <a:ext cx="1159993" cy="769441"/>
            </a:xfrm>
            <a:prstGeom prst="rect">
              <a:avLst/>
            </a:prstGeom>
            <a:noFill/>
          </p:spPr>
          <p:txBody>
            <a:bodyPr wrap="none" rtlCol="0">
              <a:spAutoFit/>
            </a:bodyPr>
            <a:lstStyle/>
            <a:p>
              <a:r>
                <a:rPr lang="en-US" sz="4400" dirty="0" smtClean="0">
                  <a:solidFill>
                    <a:srgbClr val="FFFF00"/>
                  </a:solidFill>
                </a:rPr>
                <a:t>95%</a:t>
              </a:r>
              <a:endParaRPr lang="en-US" sz="4400" dirty="0">
                <a:solidFill>
                  <a:srgbClr val="FFFF00"/>
                </a:solidFill>
              </a:endParaRPr>
            </a:p>
          </p:txBody>
        </p:sp>
        <p:cxnSp>
          <p:nvCxnSpPr>
            <p:cNvPr id="4" name="Straight Arrow Connector 3"/>
            <p:cNvCxnSpPr>
              <a:stCxn id="2" idx="3"/>
            </p:cNvCxnSpPr>
            <p:nvPr/>
          </p:nvCxnSpPr>
          <p:spPr>
            <a:xfrm>
              <a:off x="6766592" y="624863"/>
              <a:ext cx="298659" cy="7662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5644579" y="749149"/>
            <a:ext cx="1231890" cy="769441"/>
            <a:chOff x="5833361" y="869290"/>
            <a:chExt cx="1231890" cy="769441"/>
          </a:xfrm>
        </p:grpSpPr>
        <p:sp>
          <p:nvSpPr>
            <p:cNvPr id="66" name="TextBox 65"/>
            <p:cNvSpPr txBox="1"/>
            <p:nvPr/>
          </p:nvSpPr>
          <p:spPr>
            <a:xfrm>
              <a:off x="5833361" y="869290"/>
              <a:ext cx="874007" cy="769441"/>
            </a:xfrm>
            <a:prstGeom prst="rect">
              <a:avLst/>
            </a:prstGeom>
            <a:noFill/>
          </p:spPr>
          <p:txBody>
            <a:bodyPr wrap="none" rtlCol="0">
              <a:spAutoFit/>
            </a:bodyPr>
            <a:lstStyle/>
            <a:p>
              <a:r>
                <a:rPr lang="en-US" sz="4400" dirty="0" smtClean="0">
                  <a:solidFill>
                    <a:srgbClr val="FFFF00"/>
                  </a:solidFill>
                </a:rPr>
                <a:t>5%</a:t>
              </a:r>
              <a:endParaRPr lang="en-US" sz="4400" dirty="0">
                <a:solidFill>
                  <a:srgbClr val="FFFF00"/>
                </a:solidFill>
              </a:endParaRPr>
            </a:p>
          </p:txBody>
        </p:sp>
        <p:cxnSp>
          <p:nvCxnSpPr>
            <p:cNvPr id="67" name="Straight Arrow Connector 66"/>
            <p:cNvCxnSpPr>
              <a:stCxn id="66" idx="3"/>
            </p:cNvCxnSpPr>
            <p:nvPr/>
          </p:nvCxnSpPr>
          <p:spPr>
            <a:xfrm>
              <a:off x="6707368" y="1254011"/>
              <a:ext cx="357883"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sp>
        <p:nvSpPr>
          <p:cNvPr id="5" name="TextBox 4"/>
          <p:cNvSpPr txBox="1"/>
          <p:nvPr/>
        </p:nvSpPr>
        <p:spPr>
          <a:xfrm>
            <a:off x="2936105" y="2387949"/>
            <a:ext cx="2690160" cy="461665"/>
          </a:xfrm>
          <a:prstGeom prst="rect">
            <a:avLst/>
          </a:prstGeom>
          <a:noFill/>
        </p:spPr>
        <p:txBody>
          <a:bodyPr wrap="none" rtlCol="0">
            <a:spAutoFit/>
          </a:bodyPr>
          <a:lstStyle/>
          <a:p>
            <a:r>
              <a:rPr lang="en-US" sz="2400" dirty="0"/>
              <a:t>5</a:t>
            </a:r>
            <a:r>
              <a:rPr lang="en-US" sz="2400" dirty="0" smtClean="0"/>
              <a:t>0,000 lines of code</a:t>
            </a:r>
            <a:endParaRPr lang="en-US" sz="2400" dirty="0"/>
          </a:p>
        </p:txBody>
      </p:sp>
      <p:sp>
        <p:nvSpPr>
          <p:cNvPr id="38" name="TextBox 37"/>
          <p:cNvSpPr txBox="1"/>
          <p:nvPr/>
        </p:nvSpPr>
        <p:spPr>
          <a:xfrm>
            <a:off x="6577810" y="2036975"/>
            <a:ext cx="2690160" cy="461665"/>
          </a:xfrm>
          <a:prstGeom prst="rect">
            <a:avLst/>
          </a:prstGeom>
          <a:noFill/>
        </p:spPr>
        <p:txBody>
          <a:bodyPr wrap="none" rtlCol="0">
            <a:spAutoFit/>
          </a:bodyPr>
          <a:lstStyle/>
          <a:p>
            <a:r>
              <a:rPr lang="en-US" sz="2400" dirty="0"/>
              <a:t>5</a:t>
            </a:r>
            <a:r>
              <a:rPr lang="en-US" sz="2400" dirty="0" smtClean="0"/>
              <a:t>0,000 lines of code</a:t>
            </a:r>
            <a:endParaRPr lang="en-US" sz="2400" dirty="0"/>
          </a:p>
        </p:txBody>
      </p:sp>
      <p:sp>
        <p:nvSpPr>
          <p:cNvPr id="40" name="TextBox 39"/>
          <p:cNvSpPr txBox="1"/>
          <p:nvPr/>
        </p:nvSpPr>
        <p:spPr>
          <a:xfrm>
            <a:off x="9267970" y="2884388"/>
            <a:ext cx="2690160" cy="461665"/>
          </a:xfrm>
          <a:prstGeom prst="rect">
            <a:avLst/>
          </a:prstGeom>
          <a:noFill/>
        </p:spPr>
        <p:txBody>
          <a:bodyPr wrap="none" rtlCol="0">
            <a:spAutoFit/>
          </a:bodyPr>
          <a:lstStyle/>
          <a:p>
            <a:r>
              <a:rPr lang="en-US" sz="2400" dirty="0"/>
              <a:t>5</a:t>
            </a:r>
            <a:r>
              <a:rPr lang="en-US" sz="2400" dirty="0" smtClean="0"/>
              <a:t>0,000 lines of code</a:t>
            </a:r>
            <a:endParaRPr lang="en-US" sz="2400" dirty="0"/>
          </a:p>
        </p:txBody>
      </p:sp>
      <p:sp>
        <p:nvSpPr>
          <p:cNvPr id="6" name="TextBox 5"/>
          <p:cNvSpPr txBox="1"/>
          <p:nvPr/>
        </p:nvSpPr>
        <p:spPr>
          <a:xfrm>
            <a:off x="2301691" y="6083434"/>
            <a:ext cx="9774806" cy="646331"/>
          </a:xfrm>
          <a:prstGeom prst="rect">
            <a:avLst/>
          </a:prstGeom>
          <a:noFill/>
        </p:spPr>
        <p:txBody>
          <a:bodyPr wrap="none" rtlCol="0">
            <a:spAutoFit/>
          </a:bodyPr>
          <a:lstStyle/>
          <a:p>
            <a:r>
              <a:rPr lang="en-US" sz="3600" dirty="0" smtClean="0"/>
              <a:t>Building a reliable distributed system is really hard! </a:t>
            </a:r>
            <a:endParaRPr lang="en-US" sz="3600" dirty="0"/>
          </a:p>
        </p:txBody>
      </p:sp>
    </p:spTree>
    <p:extLst>
      <p:ext uri="{BB962C8B-B14F-4D97-AF65-F5344CB8AC3E}">
        <p14:creationId xmlns:p14="http://schemas.microsoft.com/office/powerpoint/2010/main" xmlns="" val="41393512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82" name="Can 81"/>
          <p:cNvSpPr/>
          <p:nvPr/>
        </p:nvSpPr>
        <p:spPr>
          <a:xfrm>
            <a:off x="3354039" y="3559836"/>
            <a:ext cx="1678078" cy="849107"/>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Forwarding</a:t>
            </a:r>
            <a:endParaRPr lang="en-US" sz="1400" dirty="0">
              <a:solidFill>
                <a:schemeClr val="tx1">
                  <a:lumMod val="65000"/>
                </a:schemeClr>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grpSp>
        <p:nvGrpSpPr>
          <p:cNvPr id="45" name="Group 44"/>
          <p:cNvGrpSpPr/>
          <p:nvPr/>
        </p:nvGrpSpPr>
        <p:grpSpPr>
          <a:xfrm>
            <a:off x="4193078" y="1921741"/>
            <a:ext cx="6391139" cy="2894767"/>
            <a:chOff x="4193078" y="1921741"/>
            <a:chExt cx="6391139" cy="2894767"/>
          </a:xfrm>
        </p:grpSpPr>
        <p:cxnSp>
          <p:nvCxnSpPr>
            <p:cNvPr id="47" name="Straight Arrow Connector 46"/>
            <p:cNvCxnSpPr/>
            <p:nvPr/>
          </p:nvCxnSpPr>
          <p:spPr>
            <a:xfrm>
              <a:off x="4193078" y="2115818"/>
              <a:ext cx="0" cy="15508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7910472" y="1990516"/>
              <a:ext cx="0" cy="13706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10584217" y="1921741"/>
              <a:ext cx="0" cy="22324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6373068" y="1921741"/>
              <a:ext cx="0" cy="28947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3" name="Rounded Rectangle 2"/>
          <p:cNvSpPr/>
          <p:nvPr/>
        </p:nvSpPr>
        <p:spPr>
          <a:xfrm>
            <a:off x="2646202" y="311872"/>
            <a:ext cx="2195891" cy="912746"/>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err="1" smtClean="0">
                <a:solidFill>
                  <a:srgbClr val="FFFFFF"/>
                </a:solidFill>
              </a:rPr>
              <a:t>Dijkstra</a:t>
            </a:r>
            <a:endParaRPr lang="en-US" sz="4400" dirty="0">
              <a:solidFill>
                <a:srgbClr val="FFFFFF"/>
              </a:solidFill>
            </a:endParaRPr>
          </a:p>
        </p:txBody>
      </p:sp>
      <p:sp>
        <p:nvSpPr>
          <p:cNvPr id="58" name="Rounded Rectangle 57"/>
          <p:cNvSpPr/>
          <p:nvPr/>
        </p:nvSpPr>
        <p:spPr>
          <a:xfrm>
            <a:off x="2896557" y="1921741"/>
            <a:ext cx="9412552" cy="801345"/>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FF"/>
                </a:solidFill>
              </a:rPr>
              <a:t>Network OS</a:t>
            </a:r>
            <a:endParaRPr lang="en-US" sz="4000" dirty="0">
              <a:solidFill>
                <a:srgbClr val="FFFFFF"/>
              </a:solidFill>
            </a:endParaRPr>
          </a:p>
        </p:txBody>
      </p:sp>
      <p:sp>
        <p:nvSpPr>
          <p:cNvPr id="59" name="Rounded Rectangle 58"/>
          <p:cNvSpPr/>
          <p:nvPr/>
        </p:nvSpPr>
        <p:spPr>
          <a:xfrm>
            <a:off x="5065394" y="311872"/>
            <a:ext cx="1500230" cy="912746"/>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FF"/>
                </a:solidFill>
              </a:rPr>
              <a:t>IS-IS</a:t>
            </a:r>
            <a:endParaRPr lang="en-US" sz="4400" dirty="0">
              <a:solidFill>
                <a:srgbClr val="FFFFFF"/>
              </a:solidFill>
            </a:endParaRPr>
          </a:p>
        </p:txBody>
      </p:sp>
      <p:sp>
        <p:nvSpPr>
          <p:cNvPr id="60" name="Rounded Rectangle 59"/>
          <p:cNvSpPr/>
          <p:nvPr/>
        </p:nvSpPr>
        <p:spPr>
          <a:xfrm>
            <a:off x="6788925" y="311872"/>
            <a:ext cx="1451475" cy="912746"/>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FF"/>
                </a:solidFill>
              </a:rPr>
              <a:t>BGP</a:t>
            </a:r>
            <a:endParaRPr lang="en-US" sz="4400" dirty="0">
              <a:solidFill>
                <a:srgbClr val="FFFFFF"/>
              </a:solidFill>
            </a:endParaRPr>
          </a:p>
        </p:txBody>
      </p:sp>
      <p:sp>
        <p:nvSpPr>
          <p:cNvPr id="61" name="Rounded Rectangle 60"/>
          <p:cNvSpPr/>
          <p:nvPr/>
        </p:nvSpPr>
        <p:spPr>
          <a:xfrm>
            <a:off x="8463701" y="311872"/>
            <a:ext cx="1573130" cy="912746"/>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FF"/>
                </a:solidFill>
              </a:rPr>
              <a:t>MPLS</a:t>
            </a:r>
            <a:endParaRPr lang="en-US" sz="4400" dirty="0">
              <a:solidFill>
                <a:srgbClr val="FFFFFF"/>
              </a:solidFill>
            </a:endParaRPr>
          </a:p>
        </p:txBody>
      </p:sp>
      <p:sp>
        <p:nvSpPr>
          <p:cNvPr id="62" name="Rounded Rectangle 61"/>
          <p:cNvSpPr/>
          <p:nvPr/>
        </p:nvSpPr>
        <p:spPr>
          <a:xfrm>
            <a:off x="10260133" y="311872"/>
            <a:ext cx="2550761" cy="912746"/>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FF"/>
                </a:solidFill>
              </a:rPr>
              <a:t>Firewall…</a:t>
            </a:r>
            <a:endParaRPr lang="en-US" sz="4400" dirty="0">
              <a:solidFill>
                <a:srgbClr val="FFFFFF"/>
              </a:solidFill>
            </a:endParaRPr>
          </a:p>
        </p:txBody>
      </p:sp>
      <p:grpSp>
        <p:nvGrpSpPr>
          <p:cNvPr id="29" name="Group 28"/>
          <p:cNvGrpSpPr/>
          <p:nvPr/>
        </p:nvGrpSpPr>
        <p:grpSpPr>
          <a:xfrm>
            <a:off x="5446476" y="1333810"/>
            <a:ext cx="1853184" cy="656706"/>
            <a:chOff x="12092952" y="1849660"/>
            <a:chExt cx="1853184" cy="656706"/>
          </a:xfrm>
        </p:grpSpPr>
        <p:cxnSp>
          <p:nvCxnSpPr>
            <p:cNvPr id="31" name="Straight Connector 30"/>
            <p:cNvCxnSpPr>
              <a:stCxn id="36" idx="7"/>
              <a:endCxn id="38" idx="3"/>
            </p:cNvCxnSpPr>
            <p:nvPr/>
          </p:nvCxnSpPr>
          <p:spPr>
            <a:xfrm flipV="1">
              <a:off x="12321896" y="2019950"/>
              <a:ext cx="298016" cy="133247"/>
            </a:xfrm>
            <a:prstGeom prst="line">
              <a:avLst/>
            </a:prstGeom>
            <a:solidFill>
              <a:schemeClr val="bg1"/>
            </a:solid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43" idx="2"/>
              <a:endCxn id="36" idx="5"/>
            </p:cNvCxnSpPr>
            <p:nvPr/>
          </p:nvCxnSpPr>
          <p:spPr>
            <a:xfrm flipH="1" flipV="1">
              <a:off x="12321896" y="2294270"/>
              <a:ext cx="38065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40" idx="1"/>
              <a:endCxn id="38" idx="5"/>
            </p:cNvCxnSpPr>
            <p:nvPr/>
          </p:nvCxnSpPr>
          <p:spPr>
            <a:xfrm flipH="1" flipV="1">
              <a:off x="12809576" y="2019950"/>
              <a:ext cx="419936" cy="133247"/>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43" idx="6"/>
              <a:endCxn id="40" idx="3"/>
            </p:cNvCxnSpPr>
            <p:nvPr/>
          </p:nvCxnSpPr>
          <p:spPr>
            <a:xfrm flipV="1">
              <a:off x="12970776" y="2294270"/>
              <a:ext cx="25873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40" idx="6"/>
              <a:endCxn id="42" idx="3"/>
            </p:cNvCxnSpPr>
            <p:nvPr/>
          </p:nvCxnSpPr>
          <p:spPr>
            <a:xfrm flipV="1">
              <a:off x="13458456" y="2111390"/>
              <a:ext cx="25873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12092952" y="212398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38" name="Oval 37"/>
            <p:cNvSpPr/>
            <p:nvPr/>
          </p:nvSpPr>
          <p:spPr>
            <a:xfrm>
              <a:off x="12580632" y="184966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0" name="Oval 39"/>
            <p:cNvSpPr/>
            <p:nvPr/>
          </p:nvSpPr>
          <p:spPr>
            <a:xfrm>
              <a:off x="13190232" y="212398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2" name="Oval 41"/>
            <p:cNvSpPr/>
            <p:nvPr/>
          </p:nvSpPr>
          <p:spPr>
            <a:xfrm>
              <a:off x="13677912" y="194110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3" name="Oval 42"/>
            <p:cNvSpPr/>
            <p:nvPr/>
          </p:nvSpPr>
          <p:spPr>
            <a:xfrm>
              <a:off x="12702552" y="230686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grpSp>
      <p:sp>
        <p:nvSpPr>
          <p:cNvPr id="30" name="TextBox 44"/>
          <p:cNvSpPr txBox="1">
            <a:spLocks noChangeArrowheads="1"/>
          </p:cNvSpPr>
          <p:nvPr/>
        </p:nvSpPr>
        <p:spPr bwMode="auto">
          <a:xfrm>
            <a:off x="7596152" y="1315145"/>
            <a:ext cx="328679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600" i="1" dirty="0">
                <a:latin typeface="Arial" charset="0"/>
              </a:rPr>
              <a:t>Global Network Map</a:t>
            </a:r>
          </a:p>
        </p:txBody>
      </p:sp>
    </p:spTree>
    <p:extLst>
      <p:ext uri="{BB962C8B-B14F-4D97-AF65-F5344CB8AC3E}">
        <p14:creationId xmlns:p14="http://schemas.microsoft.com/office/powerpoint/2010/main" xmlns="" val="253584779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9" grpId="0" animBg="1"/>
      <p:bldP spid="60" grpId="0" animBg="1"/>
      <p:bldP spid="61" grpId="0" animBg="1"/>
      <p:bldP spid="62" grpId="0" animBg="1"/>
      <p:bldP spid="62"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Chapter 4: How is SDN being used?</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7745123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54453" y="431694"/>
            <a:ext cx="5815050" cy="3129693"/>
            <a:chOff x="2997265" y="2356865"/>
            <a:chExt cx="4749874" cy="1805679"/>
          </a:xfrm>
          <a:solidFill>
            <a:schemeClr val="tx1"/>
          </a:solidFill>
          <a:effectLst>
            <a:outerShdw blurRad="50800" dist="38100" dir="2700000" algn="tl" rotWithShape="0">
              <a:prstClr val="black">
                <a:alpha val="40000"/>
              </a:prstClr>
            </a:outerShdw>
          </a:effectLst>
        </p:grpSpPr>
        <p:pic>
          <p:nvPicPr>
            <p:cNvPr id="6" name="Picture 5" descr="Screen Shot 2013-11-06 at 9.55.00 PM.png"/>
            <p:cNvPicPr>
              <a:picLocks noChangeAspect="1"/>
            </p:cNvPicPr>
            <p:nvPr/>
          </p:nvPicPr>
          <p:blipFill rotWithShape="1">
            <a:blip r:embed="rId2">
              <a:extLst>
                <a:ext uri="{28A0092B-C50C-407E-A947-70E740481C1C}">
                  <a14:useLocalDpi xmlns:a14="http://schemas.microsoft.com/office/drawing/2010/main" xmlns="" val="0"/>
                </a:ext>
              </a:extLst>
            </a:blip>
            <a:srcRect t="47832" b="19480"/>
            <a:stretch/>
          </p:blipFill>
          <p:spPr>
            <a:xfrm>
              <a:off x="2997265" y="3077872"/>
              <a:ext cx="4749874" cy="1084672"/>
            </a:xfrm>
            <a:prstGeom prst="rect">
              <a:avLst/>
            </a:prstGeom>
            <a:grpFill/>
            <a:ln w="19050" cmpd="sng">
              <a:solidFill>
                <a:schemeClr val="tx1"/>
              </a:solidFill>
            </a:ln>
          </p:spPr>
        </p:pic>
        <p:pic>
          <p:nvPicPr>
            <p:cNvPr id="7" name="Picture 6" descr="Screen Shot 2013-11-06 at 9.55.00 PM.png"/>
            <p:cNvPicPr>
              <a:picLocks noChangeAspect="1"/>
            </p:cNvPicPr>
            <p:nvPr/>
          </p:nvPicPr>
          <p:blipFill rotWithShape="1">
            <a:blip r:embed="rId2">
              <a:extLst>
                <a:ext uri="{28A0092B-C50C-407E-A947-70E740481C1C}">
                  <a14:useLocalDpi xmlns:a14="http://schemas.microsoft.com/office/drawing/2010/main" xmlns="" val="0"/>
                </a:ext>
              </a:extLst>
            </a:blip>
            <a:srcRect b="82071"/>
            <a:stretch/>
          </p:blipFill>
          <p:spPr>
            <a:xfrm>
              <a:off x="2997265" y="2356865"/>
              <a:ext cx="4749874" cy="721007"/>
            </a:xfrm>
            <a:prstGeom prst="rect">
              <a:avLst/>
            </a:prstGeom>
            <a:grpFill/>
            <a:ln w="19050" cmpd="sng">
              <a:solidFill>
                <a:schemeClr val="tx1"/>
              </a:solidFill>
            </a:ln>
          </p:spPr>
        </p:pic>
      </p:grpSp>
      <p:sp>
        <p:nvSpPr>
          <p:cNvPr id="12" name="Rectangle 11"/>
          <p:cNvSpPr/>
          <p:nvPr/>
        </p:nvSpPr>
        <p:spPr>
          <a:xfrm>
            <a:off x="2878552" y="1767614"/>
            <a:ext cx="3365500" cy="409474"/>
          </a:xfrm>
          <a:prstGeom prst="rect">
            <a:avLst/>
          </a:prstGeom>
          <a:noFill/>
          <a:ln w="38100" cmpd="sng">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3-11-06 at 9.19.18 P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104272" y="2592213"/>
            <a:ext cx="5829300" cy="4746625"/>
          </a:xfrm>
          <a:prstGeom prst="rect">
            <a:avLst/>
          </a:prstGeom>
          <a:ln w="19050" cmpd="sng">
            <a:solidFill>
              <a:schemeClr val="tx1"/>
            </a:solidFill>
          </a:ln>
          <a:effectLst>
            <a:outerShdw blurRad="50800" dist="38100" dir="2700000" algn="tl" rotWithShape="0">
              <a:prstClr val="black">
                <a:alpha val="40000"/>
              </a:prstClr>
            </a:outerShdw>
          </a:effectLst>
        </p:spPr>
      </p:pic>
      <p:sp>
        <p:nvSpPr>
          <p:cNvPr id="11" name="Rectangle 10"/>
          <p:cNvSpPr/>
          <p:nvPr/>
        </p:nvSpPr>
        <p:spPr>
          <a:xfrm>
            <a:off x="4248734" y="2592213"/>
            <a:ext cx="5258566" cy="812600"/>
          </a:xfrm>
          <a:prstGeom prst="rect">
            <a:avLst/>
          </a:prstGeom>
          <a:noFill/>
          <a:ln w="38100" cmpd="sng">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8101620" y="3609618"/>
            <a:ext cx="5052940" cy="4619982"/>
            <a:chOff x="4697239" y="1344990"/>
            <a:chExt cx="6375497" cy="5306651"/>
          </a:xfrm>
          <a:effectLst>
            <a:outerShdw blurRad="50800" dist="38100" dir="5400000" algn="t" rotWithShape="0">
              <a:prstClr val="black">
                <a:alpha val="40000"/>
              </a:prstClr>
            </a:outerShdw>
          </a:effectLst>
        </p:grpSpPr>
        <p:pic>
          <p:nvPicPr>
            <p:cNvPr id="9" name="Picture 8" descr="Screen Shot 2013-11-18 at 1.53.22 PM.png"/>
            <p:cNvPicPr>
              <a:picLocks noChangeAspect="1"/>
            </p:cNvPicPr>
            <p:nvPr/>
          </p:nvPicPr>
          <p:blipFill rotWithShape="1">
            <a:blip r:embed="rId4">
              <a:extLst>
                <a:ext uri="{28A0092B-C50C-407E-A947-70E740481C1C}">
                  <a14:useLocalDpi xmlns:a14="http://schemas.microsoft.com/office/drawing/2010/main" xmlns="" val="0"/>
                </a:ext>
              </a:extLst>
            </a:blip>
            <a:srcRect r="30417" b="80014"/>
            <a:stretch/>
          </p:blipFill>
          <p:spPr>
            <a:xfrm>
              <a:off x="4710068" y="1344990"/>
              <a:ext cx="6362668" cy="1291301"/>
            </a:xfrm>
            <a:prstGeom prst="rect">
              <a:avLst/>
            </a:prstGeom>
            <a:ln>
              <a:solidFill>
                <a:schemeClr val="tx1"/>
              </a:solidFill>
            </a:ln>
          </p:spPr>
        </p:pic>
        <p:pic>
          <p:nvPicPr>
            <p:cNvPr id="10" name="Picture 9" descr="Screen Shot 2013-11-18 at 1.53.22 PM.png"/>
            <p:cNvPicPr>
              <a:picLocks noChangeAspect="1"/>
            </p:cNvPicPr>
            <p:nvPr/>
          </p:nvPicPr>
          <p:blipFill rotWithShape="1">
            <a:blip r:embed="rId4">
              <a:extLst>
                <a:ext uri="{28A0092B-C50C-407E-A947-70E740481C1C}">
                  <a14:useLocalDpi xmlns:a14="http://schemas.microsoft.com/office/drawing/2010/main" xmlns="" val="0"/>
                </a:ext>
              </a:extLst>
            </a:blip>
            <a:srcRect l="425" t="42785" r="29992" b="-6143"/>
            <a:stretch/>
          </p:blipFill>
          <p:spPr>
            <a:xfrm>
              <a:off x="4697239" y="2558010"/>
              <a:ext cx="6362668" cy="4093631"/>
            </a:xfrm>
            <a:prstGeom prst="rect">
              <a:avLst/>
            </a:prstGeom>
            <a:ln>
              <a:solidFill>
                <a:schemeClr val="tx1"/>
              </a:solidFill>
            </a:ln>
          </p:spPr>
        </p:pic>
      </p:grpSp>
      <p:sp>
        <p:nvSpPr>
          <p:cNvPr id="13" name="Rectangle 12"/>
          <p:cNvSpPr/>
          <p:nvPr/>
        </p:nvSpPr>
        <p:spPr>
          <a:xfrm>
            <a:off x="8014304" y="4472155"/>
            <a:ext cx="4322762" cy="771104"/>
          </a:xfrm>
          <a:prstGeom prst="rect">
            <a:avLst/>
          </a:prstGeom>
          <a:noFill/>
          <a:ln w="38100" cmpd="sng">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4171396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deployments</a:t>
            </a:r>
            <a:endParaRPr lang="en-US" dirty="0"/>
          </a:p>
        </p:txBody>
      </p:sp>
      <p:sp>
        <p:nvSpPr>
          <p:cNvPr id="3" name="Content Placeholder 2"/>
          <p:cNvSpPr>
            <a:spLocks noGrp="1"/>
          </p:cNvSpPr>
          <p:nvPr>
            <p:ph idx="1"/>
          </p:nvPr>
        </p:nvSpPr>
        <p:spPr>
          <a:xfrm>
            <a:off x="731520" y="2255421"/>
            <a:ext cx="13167360" cy="5431155"/>
          </a:xfrm>
        </p:spPr>
        <p:txBody>
          <a:bodyPr/>
          <a:lstStyle/>
          <a:p>
            <a:pPr marL="0" indent="0">
              <a:buNone/>
            </a:pPr>
            <a:r>
              <a:rPr lang="en-US" dirty="0" smtClean="0"/>
              <a:t>Inter data center networks</a:t>
            </a:r>
          </a:p>
          <a:p>
            <a:pPr marL="0" indent="0">
              <a:buNone/>
            </a:pPr>
            <a:endParaRPr lang="en-US" dirty="0"/>
          </a:p>
          <a:p>
            <a:pPr marL="0" indent="0">
              <a:buNone/>
            </a:pPr>
            <a:r>
              <a:rPr lang="en-US" dirty="0" smtClean="0"/>
              <a:t>Intra data center networks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19" name="Picture 18" descr="Screen Shot 2014-04-27 at 11.32.11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467660" y="2255421"/>
            <a:ext cx="4063908" cy="2776675"/>
          </a:xfrm>
          <a:prstGeom prst="rect">
            <a:avLst/>
          </a:prstGeom>
        </p:spPr>
      </p:pic>
      <p:pic>
        <p:nvPicPr>
          <p:cNvPr id="20" name="Picture 19" descr="Screen Shot 2014-04-27 at 11.34.08 AM.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699210" y="2255421"/>
            <a:ext cx="4076206" cy="2761617"/>
          </a:xfrm>
          <a:prstGeom prst="rect">
            <a:avLst/>
          </a:prstGeom>
        </p:spPr>
      </p:pic>
      <p:sp>
        <p:nvSpPr>
          <p:cNvPr id="21" name="TextBox 20"/>
          <p:cNvSpPr txBox="1"/>
          <p:nvPr/>
        </p:nvSpPr>
        <p:spPr>
          <a:xfrm>
            <a:off x="6917564" y="5048605"/>
            <a:ext cx="1219980" cy="523220"/>
          </a:xfrm>
          <a:prstGeom prst="rect">
            <a:avLst/>
          </a:prstGeom>
          <a:noFill/>
        </p:spPr>
        <p:txBody>
          <a:bodyPr wrap="none" rtlCol="0">
            <a:spAutoFit/>
          </a:bodyPr>
          <a:lstStyle/>
          <a:p>
            <a:r>
              <a:rPr lang="en-US" sz="2800" dirty="0" smtClean="0"/>
              <a:t>Google</a:t>
            </a:r>
            <a:endParaRPr lang="en-US" sz="2800" dirty="0"/>
          </a:p>
        </p:txBody>
      </p:sp>
      <p:sp>
        <p:nvSpPr>
          <p:cNvPr id="22" name="TextBox 21"/>
          <p:cNvSpPr txBox="1"/>
          <p:nvPr/>
        </p:nvSpPr>
        <p:spPr>
          <a:xfrm>
            <a:off x="11197165" y="4992548"/>
            <a:ext cx="1591326" cy="523220"/>
          </a:xfrm>
          <a:prstGeom prst="rect">
            <a:avLst/>
          </a:prstGeom>
          <a:noFill/>
        </p:spPr>
        <p:txBody>
          <a:bodyPr wrap="none" rtlCol="0">
            <a:spAutoFit/>
          </a:bodyPr>
          <a:lstStyle/>
          <a:p>
            <a:r>
              <a:rPr lang="en-US" sz="2800" dirty="0" smtClean="0"/>
              <a:t>Microsoft</a:t>
            </a:r>
            <a:endParaRPr lang="en-US" sz="2800" dirty="0"/>
          </a:p>
        </p:txBody>
      </p:sp>
    </p:spTree>
    <p:extLst>
      <p:ext uri="{BB962C8B-B14F-4D97-AF65-F5344CB8AC3E}">
        <p14:creationId xmlns:p14="http://schemas.microsoft.com/office/powerpoint/2010/main" xmlns="" val="40354308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deployments</a:t>
            </a:r>
            <a:endParaRPr lang="en-US" dirty="0"/>
          </a:p>
        </p:txBody>
      </p:sp>
      <p:sp>
        <p:nvSpPr>
          <p:cNvPr id="3" name="Content Placeholder 2"/>
          <p:cNvSpPr>
            <a:spLocks noGrp="1"/>
          </p:cNvSpPr>
          <p:nvPr>
            <p:ph idx="1"/>
          </p:nvPr>
        </p:nvSpPr>
        <p:spPr>
          <a:xfrm>
            <a:off x="731520" y="2094002"/>
            <a:ext cx="13167360" cy="5431155"/>
          </a:xfrm>
        </p:spPr>
        <p:txBody>
          <a:bodyPr>
            <a:normAutofit/>
          </a:bodyPr>
          <a:lstStyle/>
          <a:p>
            <a:pPr marL="0" indent="0">
              <a:buNone/>
            </a:pPr>
            <a:r>
              <a:rPr lang="en-US" dirty="0" smtClean="0"/>
              <a:t>Public service provider networks (AT&amp;T, NTT, China Telecom, DT, BT, …)</a:t>
            </a:r>
          </a:p>
          <a:p>
            <a:pPr marL="0" indent="0">
              <a:buNone/>
            </a:pPr>
            <a:endParaRPr lang="en-US" dirty="0" smtClean="0"/>
          </a:p>
          <a:p>
            <a:pPr marL="0" indent="0">
              <a:buNone/>
            </a:pPr>
            <a:r>
              <a:rPr lang="en-US" dirty="0" smtClean="0"/>
              <a:t>Enterprise and campus networks</a:t>
            </a:r>
          </a:p>
          <a:p>
            <a:pPr marL="0" indent="0">
              <a:buNone/>
            </a:pPr>
            <a:endParaRPr lang="en-US" dirty="0" smtClean="0"/>
          </a:p>
          <a:p>
            <a:pPr marL="0" indent="0">
              <a:buNone/>
            </a:pPr>
            <a:r>
              <a:rPr lang="en-US" dirty="0" err="1" smtClean="0"/>
              <a:t>WiFi</a:t>
            </a:r>
            <a:r>
              <a:rPr lang="en-US" dirty="0" smtClean="0"/>
              <a:t> networks</a:t>
            </a:r>
          </a:p>
          <a:p>
            <a:pPr marL="0" indent="0">
              <a:buNone/>
            </a:pPr>
            <a:endParaRPr lang="en-US" dirty="0"/>
          </a:p>
          <a:p>
            <a:pPr marL="0" indent="0">
              <a:buNone/>
            </a:pPr>
            <a:r>
              <a:rPr lang="en-US" dirty="0" smtClean="0"/>
              <a:t>Cellular networks</a:t>
            </a:r>
          </a:p>
          <a:p>
            <a:pPr marL="0" indent="0">
              <a:buNone/>
            </a:pPr>
            <a:endParaRPr lang="en-US" dirty="0"/>
          </a:p>
          <a:p>
            <a:pPr marL="0" indent="0">
              <a:buNone/>
            </a:pPr>
            <a:r>
              <a:rPr lang="en-US" dirty="0" smtClean="0"/>
              <a:t>Home networks</a:t>
            </a:r>
            <a:endParaRPr lang="en-US" dirty="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xmlns="" val="42855117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484372" y="3232646"/>
            <a:ext cx="11770921" cy="2234514"/>
            <a:chOff x="1440388" y="5124530"/>
            <a:chExt cx="11770921" cy="2234514"/>
          </a:xfrm>
        </p:grpSpPr>
        <p:sp>
          <p:nvSpPr>
            <p:cNvPr id="36" name="Can 35"/>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a:stCxn id="57" idx="6"/>
              <a:endCxn id="42"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2" name="Can 41"/>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5" name="Can 44"/>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a:stCxn id="49"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9" name="Can 48"/>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a:stCxn id="56" idx="2"/>
              <a:endCxn id="45"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sp>
        <p:nvSpPr>
          <p:cNvPr id="2" name="Title 1"/>
          <p:cNvSpPr>
            <a:spLocks noGrp="1"/>
          </p:cNvSpPr>
          <p:nvPr>
            <p:ph type="title"/>
          </p:nvPr>
        </p:nvSpPr>
        <p:spPr/>
        <p:txBody>
          <a:bodyPr/>
          <a:lstStyle/>
          <a:p>
            <a:r>
              <a:rPr lang="en-US" dirty="0" smtClean="0"/>
              <a:t>Packets may be </a:t>
            </a:r>
            <a:r>
              <a:rPr lang="en-US" dirty="0" smtClean="0">
                <a:solidFill>
                  <a:srgbClr val="FFFF00"/>
                </a:solidFill>
              </a:rPr>
              <a:t>corrupted</a:t>
            </a:r>
            <a:endParaRPr lang="en-US" dirty="0">
              <a:solidFill>
                <a:srgbClr val="FFFF00"/>
              </a:solidFill>
            </a:endParaRPr>
          </a:p>
        </p:txBody>
      </p:sp>
      <p:grpSp>
        <p:nvGrpSpPr>
          <p:cNvPr id="34" name="Group 33"/>
          <p:cNvGrpSpPr/>
          <p:nvPr/>
        </p:nvGrpSpPr>
        <p:grpSpPr>
          <a:xfrm>
            <a:off x="724942" y="3209691"/>
            <a:ext cx="1414565" cy="442746"/>
            <a:chOff x="57238" y="3156576"/>
            <a:chExt cx="2393750" cy="421005"/>
          </a:xfrm>
          <a:solidFill>
            <a:schemeClr val="bg1"/>
          </a:solidFill>
          <a:effectLst/>
        </p:grpSpPr>
        <p:sp>
          <p:nvSpPr>
            <p:cNvPr id="35" name="Rectangle 34"/>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39" name="Rectangle 38"/>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00"/>
                </a:solidFill>
              </a:endParaRPr>
            </a:p>
          </p:txBody>
        </p:sp>
      </p:grpSp>
      <p:grpSp>
        <p:nvGrpSpPr>
          <p:cNvPr id="37" name="Group 36"/>
          <p:cNvGrpSpPr/>
          <p:nvPr/>
        </p:nvGrpSpPr>
        <p:grpSpPr>
          <a:xfrm>
            <a:off x="724065" y="3204270"/>
            <a:ext cx="1414565" cy="442746"/>
            <a:chOff x="57238" y="3156576"/>
            <a:chExt cx="2393750" cy="421005"/>
          </a:xfrm>
          <a:solidFill>
            <a:schemeClr val="bg1"/>
          </a:solidFill>
          <a:effectLst/>
        </p:grpSpPr>
        <p:sp>
          <p:nvSpPr>
            <p:cNvPr id="38" name="Rectangle 37"/>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46" name="Rectangle 45"/>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00"/>
                </a:solidFill>
              </a:endParaRPr>
            </a:p>
          </p:txBody>
        </p:sp>
      </p:grpSp>
      <p:grpSp>
        <p:nvGrpSpPr>
          <p:cNvPr id="8" name="Group 7"/>
          <p:cNvGrpSpPr/>
          <p:nvPr/>
        </p:nvGrpSpPr>
        <p:grpSpPr>
          <a:xfrm>
            <a:off x="5967667" y="2699778"/>
            <a:ext cx="2552990" cy="692929"/>
            <a:chOff x="3329942" y="3097260"/>
            <a:chExt cx="1595619" cy="577441"/>
          </a:xfrm>
        </p:grpSpPr>
        <p:sp>
          <p:nvSpPr>
            <p:cNvPr id="6" name="Explosion 1 5"/>
            <p:cNvSpPr/>
            <p:nvPr/>
          </p:nvSpPr>
          <p:spPr>
            <a:xfrm>
              <a:off x="3329942" y="3097260"/>
              <a:ext cx="1595619" cy="577441"/>
            </a:xfrm>
            <a:prstGeom prst="irregularSeal1">
              <a:avLst/>
            </a:prstGeom>
            <a:solidFill>
              <a:srgbClr val="FF66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51" name="Rectangle 50"/>
            <p:cNvSpPr/>
            <p:nvPr/>
          </p:nvSpPr>
          <p:spPr>
            <a:xfrm>
              <a:off x="4642251" y="3243026"/>
              <a:ext cx="283310" cy="368955"/>
            </a:xfrm>
            <a:prstGeom prst="rect">
              <a:avLst/>
            </a:prstGeom>
            <a:solidFill>
              <a:schemeClr val="bg1"/>
            </a:solid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00"/>
                </a:solidFill>
              </a:endParaRPr>
            </a:p>
          </p:txBody>
        </p:sp>
      </p:grpSp>
      <p:pic>
        <p:nvPicPr>
          <p:cNvPr id="60" name="Picture 59" descr="comp2.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flipH="1">
            <a:off x="86324" y="2629018"/>
            <a:ext cx="2127560" cy="1329725"/>
          </a:xfrm>
          <a:prstGeom prst="rect">
            <a:avLst/>
          </a:prstGeom>
        </p:spPr>
      </p:pic>
    </p:spTree>
    <p:extLst>
      <p:ext uri="{BB962C8B-B14F-4D97-AF65-F5344CB8AC3E}">
        <p14:creationId xmlns:p14="http://schemas.microsoft.com/office/powerpoint/2010/main" xmlns="" val="33427323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0" presetClass="path" presetSubtype="0" decel="50000" fill="hold" nodeType="withEffect">
                                  <p:stCondLst>
                                    <p:cond delay="0"/>
                                  </p:stCondLst>
                                  <p:childTnLst>
                                    <p:animMotion origin="layout" path="M 8.4216E-7 -1.66744E-6 C 0.03125 0.00116 0.06199 0.00255 0.09359 0.00324 C 0.10835 0.00417 0.12311 0.00487 0.13804 0.00625 C 0.16305 0.00556 0.18319 0.00278 0.20681 0.00116 C 0.2134 -0.00092 0.22018 -0.00185 0.22712 -0.00301 C 0.24015 -0.00926 0.25456 -0.01111 0.26862 -0.01227 C 0.27783 -0.01621 0.28859 -0.01737 0.29849 -0.01829 C 0.30318 -0.01968 0.30821 -0.01991 0.31307 -0.0213 C 0.32089 -0.02408 0.32853 -0.02825 0.33686 -0.02964 C 0.35405 -0.03775 0.37315 -0.03983 0.39139 -0.04192 C 0.39764 -0.04446 0.40406 -0.04608 0.41031 -0.04794 C 0.41379 -0.04771 0.41795 -0.04794 0.42264 -0.04701 C 0.42681 -0.04632 0.43046 -0.04029 0.43567 -0.03891 C 0.44261 -0.03219 0.45199 -0.02895 0.46032 -0.02339 C 0.46102 -0.02293 0.46171 -0.02223 0.46275 -0.0213 C 0.4631 -0.02038 0.46397 -0.01922 0.46571 -0.01829 C 0.47022 -0.01482 0.47682 -0.01459 0.48151 -0.01111 C 0.48724 -0.00718 0.49158 -0.00347 0.49748 -0.00092 C 0.50773 0.00834 0.51693 0.01668 0.52908 0.01946 C 0.53256 0.0227 0.53794 0.02386 0.54211 0.02571 C 0.54402 0.02663 0.5494 0.02872 0.5494 0.02895 C 0.55044 0.02988 0.55235 0.03011 0.55391 0.03173 C 0.55878 0.03706 0.55044 0.03358 0.55947 0.0359 C 0.56294 0.03845 0.56538 0.04215 0.56902 0.04516 C 0.57232 0.04771 0.57649 0.04864 0.57927 0.05234 C 0.58118 0.05535 0.58118 0.05558 0.58448 0.05744 C 0.58934 0.06021 0.59385 0.06485 0.59924 0.06763 C 0.60427 0.0704 0.63414 0.05836 0.6383 0.06438 C 0.68137 0.06438 0.69422 0.06415 0.71592 0.06531 C 0.74353 0.06739 0.78868 0.05836 0.80483 0.06137 C 0.8215 0.06114 0.81559 0.05998 0.81715 0.06438 " pathEditMode="relative" rAng="0" ptsTypes="fffffffffffffffffffffffffffffaf">
                                      <p:cBhvr>
                                        <p:cTn id="8" dur="1000" fill="hold"/>
                                        <p:tgtEl>
                                          <p:spTgt spid="34"/>
                                        </p:tgtEl>
                                        <p:attrNameLst>
                                          <p:attrName>ppt_x</p:attrName>
                                          <p:attrName>ppt_y</p:attrName>
                                        </p:attrNameLst>
                                      </p:cBhvr>
                                      <p:rCtr x="41066" y="1112"/>
                                    </p:animMotion>
                                  </p:childTnLst>
                                  <p:subTnLst>
                                    <p:set>
                                      <p:cBhvr override="childStyle">
                                        <p:cTn dur="1" fill="hold" display="0" masterRel="sameClick" afterEffect="1">
                                          <p:stCondLst>
                                            <p:cond evt="end" delay="0">
                                              <p:tn val="7"/>
                                            </p:cond>
                                          </p:stCondLst>
                                        </p:cTn>
                                        <p:tgtEl>
                                          <p:spTgt spid="34"/>
                                        </p:tgtEl>
                                        <p:attrNameLst>
                                          <p:attrName>style.visibility</p:attrName>
                                        </p:attrNameLst>
                                      </p:cBhvr>
                                      <p:to>
                                        <p:strVal val="hidden"/>
                                      </p:to>
                                    </p:set>
                                  </p:sub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childTnLst>
                          </p:cTn>
                        </p:par>
                        <p:par>
                          <p:cTn id="12" fill="hold">
                            <p:stCondLst>
                              <p:cond delay="1000"/>
                            </p:stCondLst>
                            <p:childTnLst>
                              <p:par>
                                <p:cTn id="13" presetID="0" presetClass="path" presetSubtype="0" fill="hold" nodeType="afterEffect">
                                  <p:stCondLst>
                                    <p:cond delay="0"/>
                                  </p:stCondLst>
                                  <p:childTnLst>
                                    <p:animMotion origin="layout" path="M 2.9941E-6 -3.03985E-6 L 0.16637 0.00209 L 0.40986 -0.05051 " pathEditMode="relative" ptsTypes="AAA">
                                      <p:cBhvr>
                                        <p:cTn id="14" dur="500" fill="hold"/>
                                        <p:tgtEl>
                                          <p:spTgt spid="37"/>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37"/>
                                        </p:tgtEl>
                                        <p:attrNameLst>
                                          <p:attrName>style.visibility</p:attrName>
                                        </p:attrNameLst>
                                      </p:cBhvr>
                                      <p:to>
                                        <p:strVal val="hidden"/>
                                      </p:to>
                                    </p:set>
                                  </p:subTnLst>
                                </p:cTn>
                              </p:par>
                            </p:childTnLst>
                          </p:cTn>
                        </p:par>
                        <p:par>
                          <p:cTn id="15" fill="hold">
                            <p:stCondLst>
                              <p:cond delay="1500"/>
                            </p:stCondLst>
                            <p:childTnLst>
                              <p:par>
                                <p:cTn id="16" presetID="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fill="hold" nodeType="clickEffect">
                                  <p:stCondLst>
                                    <p:cond delay="0"/>
                                  </p:stCondLst>
                                  <p:childTnLst>
                                    <p:animMotion origin="layout" path="M -1.01424E-6 -4.73587E-6 L 0.20407 0.12813 L 0.40309 0.13045 " pathEditMode="relative" ptsTypes="AAA">
                                      <p:cBhvr>
                                        <p:cTn id="21" dur="500" fill="hold"/>
                                        <p:tgtEl>
                                          <p:spTgt spid="8"/>
                                        </p:tgtEl>
                                        <p:attrNameLst>
                                          <p:attrName>ppt_x</p:attrName>
                                          <p:attrName>ppt_y</p:attrName>
                                        </p:attrNameLst>
                                      </p:cBhvr>
                                    </p:animMotion>
                                  </p:childTnLst>
                                  <p:subTnLst>
                                    <p:set>
                                      <p:cBhvr override="childStyle">
                                        <p:cTn dur="1" fill="hold" display="0" masterRel="sameClick" afterEffect="1">
                                          <p:stCondLst>
                                            <p:cond evt="end" delay="0">
                                              <p:tn val="20"/>
                                            </p:cond>
                                          </p:stCondLst>
                                        </p:cTn>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500381" y="2733676"/>
            <a:ext cx="13167360" cy="5431154"/>
          </a:xfrm>
        </p:spPr>
        <p:txBody>
          <a:bodyPr/>
          <a:lstStyle/>
          <a:p>
            <a:pPr marL="734749" indent="-734749" algn="ctr">
              <a:buNone/>
            </a:pPr>
            <a:r>
              <a:rPr lang="en-US" sz="5700" dirty="0">
                <a:latin typeface="Calibri" charset="0"/>
                <a:ea typeface="ＭＳ Ｐゴシック" charset="0"/>
                <a:cs typeface="ＭＳ Ｐゴシック" charset="0"/>
              </a:rPr>
              <a:t>R</a:t>
            </a:r>
            <a:r>
              <a:rPr lang="en-US" sz="5700" dirty="0" smtClean="0">
                <a:latin typeface="Calibri" charset="0"/>
                <a:ea typeface="ＭＳ Ｐゴシック" charset="0"/>
                <a:cs typeface="ＭＳ Ｐゴシック" charset="0"/>
              </a:rPr>
              <a:t>esearchers can now try out new </a:t>
            </a:r>
            <a:br>
              <a:rPr lang="en-US" sz="5700" dirty="0" smtClean="0">
                <a:latin typeface="Calibri" charset="0"/>
                <a:ea typeface="ＭＳ Ｐゴシック" charset="0"/>
                <a:cs typeface="ＭＳ Ｐゴシック" charset="0"/>
              </a:rPr>
            </a:br>
            <a:r>
              <a:rPr lang="en-US" sz="5700" dirty="0" smtClean="0">
                <a:latin typeface="Calibri" charset="0"/>
                <a:ea typeface="ＭＳ Ｐゴシック" charset="0"/>
                <a:cs typeface="ＭＳ Ｐゴシック" charset="0"/>
              </a:rPr>
              <a:t>ideas </a:t>
            </a:r>
            <a:r>
              <a:rPr lang="en-US" sz="5700" dirty="0">
                <a:latin typeface="Calibri" charset="0"/>
                <a:ea typeface="ＭＳ Ｐゴシック" charset="0"/>
                <a:cs typeface="ＭＳ Ｐゴシック" charset="0"/>
              </a:rPr>
              <a:t>in </a:t>
            </a:r>
            <a:r>
              <a:rPr lang="en-US" sz="5700" dirty="0" smtClean="0">
                <a:latin typeface="Calibri" charset="0"/>
                <a:ea typeface="ＭＳ Ｐゴシック" charset="0"/>
                <a:cs typeface="ＭＳ Ｐゴシック" charset="0"/>
              </a:rPr>
              <a:t>the Internet, at scale</a:t>
            </a:r>
            <a:endParaRPr lang="en-US" sz="5700" dirty="0">
              <a:latin typeface="Calibri" charset="0"/>
              <a:ea typeface="ＭＳ Ｐゴシック" charset="0"/>
              <a:cs typeface="ＭＳ Ｐゴシック" charset="0"/>
            </a:endParaRPr>
          </a:p>
          <a:p>
            <a:pPr marL="734749" indent="-734749" algn="ctr">
              <a:buNone/>
            </a:pPr>
            <a:endParaRPr lang="en-US" sz="5700"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xmlns="" val="17661342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Problem</a:t>
            </a:r>
          </a:p>
        </p:txBody>
      </p:sp>
      <p:sp>
        <p:nvSpPr>
          <p:cNvPr id="4" name="Rounded Rectangle 3"/>
          <p:cNvSpPr/>
          <p:nvPr/>
        </p:nvSpPr>
        <p:spPr>
          <a:xfrm>
            <a:off x="2049781" y="1451349"/>
            <a:ext cx="10248899" cy="3093981"/>
          </a:xfrm>
          <a:prstGeom prst="roundRect">
            <a:avLst/>
          </a:prstGeom>
          <a:no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lvl="1" algn="ctr">
              <a:defRPr/>
            </a:pPr>
            <a:r>
              <a:rPr lang="en-US" sz="4000" dirty="0">
                <a:solidFill>
                  <a:schemeClr val="tx1"/>
                </a:solidFill>
              </a:rPr>
              <a:t>Many good research ideas </a:t>
            </a:r>
            <a:br>
              <a:rPr lang="en-US" sz="4000" dirty="0">
                <a:solidFill>
                  <a:schemeClr val="tx1"/>
                </a:solidFill>
              </a:rPr>
            </a:br>
            <a:r>
              <a:rPr lang="en-US" sz="4000" dirty="0">
                <a:solidFill>
                  <a:schemeClr val="tx1"/>
                </a:solidFill>
              </a:rPr>
              <a:t>on college campuses…</a:t>
            </a:r>
          </a:p>
          <a:p>
            <a:pPr lvl="1" algn="ctr">
              <a:defRPr/>
            </a:pPr>
            <a:endParaRPr lang="en-US" sz="4000" dirty="0">
              <a:solidFill>
                <a:schemeClr val="tx1"/>
              </a:solidFill>
            </a:endParaRPr>
          </a:p>
          <a:p>
            <a:pPr lvl="1" algn="ctr">
              <a:defRPr/>
            </a:pPr>
            <a:r>
              <a:rPr lang="en-US" sz="4000" dirty="0">
                <a:solidFill>
                  <a:schemeClr val="tx1"/>
                </a:solidFill>
              </a:rPr>
              <a:t>No way to test new ideas at scale, on real networks, with real user traffic</a:t>
            </a:r>
          </a:p>
        </p:txBody>
      </p:sp>
      <p:sp>
        <p:nvSpPr>
          <p:cNvPr id="5" name="Rounded Rectangle 4"/>
          <p:cNvSpPr/>
          <p:nvPr/>
        </p:nvSpPr>
        <p:spPr>
          <a:xfrm>
            <a:off x="2049781" y="4691416"/>
            <a:ext cx="10248899" cy="1907505"/>
          </a:xfrm>
          <a:prstGeom prst="roundRect">
            <a:avLst/>
          </a:prstGeom>
          <a:no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lvl="1" algn="ctr">
              <a:defRPr/>
            </a:pPr>
            <a:r>
              <a:rPr lang="en-US" sz="4000" dirty="0">
                <a:solidFill>
                  <a:schemeClr val="tx1"/>
                </a:solidFill>
              </a:rPr>
              <a:t>Consequence: Almost no </a:t>
            </a:r>
            <a:br>
              <a:rPr lang="en-US" sz="4000" dirty="0">
                <a:solidFill>
                  <a:schemeClr val="tx1"/>
                </a:solidFill>
              </a:rPr>
            </a:br>
            <a:r>
              <a:rPr lang="en-US" sz="4000" dirty="0">
                <a:solidFill>
                  <a:schemeClr val="tx1"/>
                </a:solidFill>
              </a:rPr>
              <a:t>technology transfer</a:t>
            </a:r>
          </a:p>
        </p:txBody>
      </p:sp>
      <p:sp>
        <p:nvSpPr>
          <p:cNvPr id="2" name="TextBox 1"/>
          <p:cNvSpPr txBox="1"/>
          <p:nvPr/>
        </p:nvSpPr>
        <p:spPr>
          <a:xfrm>
            <a:off x="2807023" y="7125489"/>
            <a:ext cx="9491657" cy="809006"/>
          </a:xfrm>
          <a:prstGeom prst="rect">
            <a:avLst/>
          </a:prstGeom>
          <a:noFill/>
        </p:spPr>
        <p:txBody>
          <a:bodyPr wrap="none" lIns="130622" tIns="65311" rIns="130622" bIns="65311" rtlCol="0">
            <a:spAutoFit/>
          </a:bodyPr>
          <a:lstStyle/>
          <a:p>
            <a:r>
              <a:rPr lang="en-US" sz="4400" dirty="0"/>
              <a:t>With SDN, this is changing very rapidly...</a:t>
            </a:r>
          </a:p>
        </p:txBody>
      </p:sp>
    </p:spTree>
    <p:extLst>
      <p:ext uri="{BB962C8B-B14F-4D97-AF65-F5344CB8AC3E}">
        <p14:creationId xmlns:p14="http://schemas.microsoft.com/office/powerpoint/2010/main" xmlns="" val="1599555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3"/>
          <p:cNvSpPr>
            <a:spLocks noGrp="1"/>
          </p:cNvSpPr>
          <p:nvPr>
            <p:ph type="ctrTitle"/>
          </p:nvPr>
        </p:nvSpPr>
        <p:spPr>
          <a:xfrm>
            <a:off x="1097280" y="2556510"/>
            <a:ext cx="12435840" cy="2239547"/>
          </a:xfrm>
        </p:spPr>
        <p:txBody>
          <a:bodyPr>
            <a:normAutofit fontScale="90000"/>
          </a:bodyPr>
          <a:lstStyle/>
          <a:p>
            <a:r>
              <a:rPr lang="en-US" sz="5300" dirty="0" smtClean="0">
                <a:latin typeface="Calibri" charset="0"/>
                <a:ea typeface="ＭＳ Ｐゴシック" charset="0"/>
                <a:cs typeface="ＭＳ Ｐゴシック" charset="0"/>
              </a:rPr>
              <a:t>Research Example #1 </a:t>
            </a:r>
            <a:r>
              <a:rPr lang="en-US" sz="5300" dirty="0">
                <a:latin typeface="Calibri" charset="0"/>
                <a:ea typeface="ＭＳ Ｐゴシック" charset="0"/>
                <a:cs typeface="ＭＳ Ｐゴシック" charset="0"/>
              </a:rPr>
              <a:t/>
            </a:r>
            <a:br>
              <a:rPr lang="en-US" sz="5300" dirty="0">
                <a:latin typeface="Calibri" charset="0"/>
                <a:ea typeface="ＭＳ Ｐゴシック" charset="0"/>
                <a:cs typeface="ＭＳ Ｐゴシック" charset="0"/>
              </a:rPr>
            </a:br>
            <a:r>
              <a:rPr lang="en-US" dirty="0">
                <a:solidFill>
                  <a:srgbClr val="FFFF00"/>
                </a:solidFill>
                <a:latin typeface="Calibri" charset="0"/>
                <a:ea typeface="ＭＳ Ｐゴシック" charset="0"/>
                <a:cs typeface="ＭＳ Ｐゴシック" charset="0"/>
              </a:rPr>
              <a:t>Load-balancing as </a:t>
            </a:r>
            <a:br>
              <a:rPr lang="en-US" dirty="0">
                <a:solidFill>
                  <a:srgbClr val="FFFF00"/>
                </a:solidFill>
                <a:latin typeface="Calibri" charset="0"/>
                <a:ea typeface="ＭＳ Ｐゴシック" charset="0"/>
                <a:cs typeface="ＭＳ Ｐゴシック" charset="0"/>
              </a:rPr>
            </a:br>
            <a:r>
              <a:rPr lang="en-US" dirty="0">
                <a:solidFill>
                  <a:srgbClr val="FFFF00"/>
                </a:solidFill>
                <a:latin typeface="Calibri" charset="0"/>
                <a:ea typeface="ＭＳ Ｐゴシック" charset="0"/>
                <a:cs typeface="ＭＳ Ｐゴシック" charset="0"/>
              </a:rPr>
              <a:t>a network primitive</a:t>
            </a:r>
          </a:p>
        </p:txBody>
      </p:sp>
      <p:sp>
        <p:nvSpPr>
          <p:cNvPr id="59394" name="TextBox 5"/>
          <p:cNvSpPr txBox="1">
            <a:spLocks noChangeArrowheads="1"/>
          </p:cNvSpPr>
          <p:nvPr/>
        </p:nvSpPr>
        <p:spPr bwMode="auto">
          <a:xfrm>
            <a:off x="3162302" y="5101590"/>
            <a:ext cx="7564947" cy="532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622" tIns="65311" rIns="130622" bIns="6531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a:t>Nikhil Handigol, Mario Flajslik, Srini Seetharaman </a:t>
            </a:r>
          </a:p>
        </p:txBody>
      </p:sp>
    </p:spTree>
    <p:extLst>
      <p:ext uri="{BB962C8B-B14F-4D97-AF65-F5344CB8AC3E}">
        <p14:creationId xmlns:p14="http://schemas.microsoft.com/office/powerpoint/2010/main" xmlns="" val="885563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36"/>
          <p:cNvGrpSpPr>
            <a:grpSpLocks/>
          </p:cNvGrpSpPr>
          <p:nvPr/>
        </p:nvGrpSpPr>
        <p:grpSpPr bwMode="auto">
          <a:xfrm>
            <a:off x="733261" y="1059266"/>
            <a:ext cx="13491162" cy="6721057"/>
            <a:chOff x="2334" y="544"/>
            <a:chExt cx="2854" cy="1715"/>
          </a:xfrm>
          <a:solidFill>
            <a:schemeClr val="accent1">
              <a:lumMod val="75000"/>
            </a:schemeClr>
          </a:solidFill>
          <a:effectLst>
            <a:outerShdw blurRad="165100" dist="101600" dir="2700000">
              <a:srgbClr val="000000"/>
            </a:outerShdw>
          </a:effectLst>
        </p:grpSpPr>
        <p:sp>
          <p:nvSpPr>
            <p:cNvPr id="57" name="Freeform 937"/>
            <p:cNvSpPr>
              <a:spLocks/>
            </p:cNvSpPr>
            <p:nvPr/>
          </p:nvSpPr>
          <p:spPr bwMode="auto">
            <a:xfrm>
              <a:off x="2471" y="544"/>
              <a:ext cx="365" cy="259"/>
            </a:xfrm>
            <a:custGeom>
              <a:avLst/>
              <a:gdLst>
                <a:gd name="T0" fmla="*/ 26 w 730"/>
                <a:gd name="T1" fmla="*/ 112 h 517"/>
                <a:gd name="T2" fmla="*/ 17 w 730"/>
                <a:gd name="T3" fmla="*/ 255 h 517"/>
                <a:gd name="T4" fmla="*/ 34 w 730"/>
                <a:gd name="T5" fmla="*/ 255 h 517"/>
                <a:gd name="T6" fmla="*/ 24 w 730"/>
                <a:gd name="T7" fmla="*/ 285 h 517"/>
                <a:gd name="T8" fmla="*/ 11 w 730"/>
                <a:gd name="T9" fmla="*/ 268 h 517"/>
                <a:gd name="T10" fmla="*/ 0 w 730"/>
                <a:gd name="T11" fmla="*/ 304 h 517"/>
                <a:gd name="T12" fmla="*/ 51 w 730"/>
                <a:gd name="T13" fmla="*/ 333 h 517"/>
                <a:gd name="T14" fmla="*/ 53 w 730"/>
                <a:gd name="T15" fmla="*/ 346 h 517"/>
                <a:gd name="T16" fmla="*/ 66 w 730"/>
                <a:gd name="T17" fmla="*/ 348 h 517"/>
                <a:gd name="T18" fmla="*/ 133 w 730"/>
                <a:gd name="T19" fmla="*/ 452 h 517"/>
                <a:gd name="T20" fmla="*/ 207 w 730"/>
                <a:gd name="T21" fmla="*/ 449 h 517"/>
                <a:gd name="T22" fmla="*/ 262 w 730"/>
                <a:gd name="T23" fmla="*/ 473 h 517"/>
                <a:gd name="T24" fmla="*/ 289 w 730"/>
                <a:gd name="T25" fmla="*/ 469 h 517"/>
                <a:gd name="T26" fmla="*/ 456 w 730"/>
                <a:gd name="T27" fmla="*/ 473 h 517"/>
                <a:gd name="T28" fmla="*/ 646 w 730"/>
                <a:gd name="T29" fmla="*/ 517 h 517"/>
                <a:gd name="T30" fmla="*/ 650 w 730"/>
                <a:gd name="T31" fmla="*/ 460 h 517"/>
                <a:gd name="T32" fmla="*/ 730 w 730"/>
                <a:gd name="T33" fmla="*/ 129 h 517"/>
                <a:gd name="T34" fmla="*/ 224 w 730"/>
                <a:gd name="T35" fmla="*/ 0 h 517"/>
                <a:gd name="T36" fmla="*/ 228 w 730"/>
                <a:gd name="T37" fmla="*/ 97 h 517"/>
                <a:gd name="T38" fmla="*/ 203 w 730"/>
                <a:gd name="T39" fmla="*/ 177 h 517"/>
                <a:gd name="T40" fmla="*/ 199 w 730"/>
                <a:gd name="T41" fmla="*/ 219 h 517"/>
                <a:gd name="T42" fmla="*/ 146 w 730"/>
                <a:gd name="T43" fmla="*/ 234 h 517"/>
                <a:gd name="T44" fmla="*/ 142 w 730"/>
                <a:gd name="T45" fmla="*/ 213 h 517"/>
                <a:gd name="T46" fmla="*/ 186 w 730"/>
                <a:gd name="T47" fmla="*/ 186 h 517"/>
                <a:gd name="T48" fmla="*/ 182 w 730"/>
                <a:gd name="T49" fmla="*/ 165 h 517"/>
                <a:gd name="T50" fmla="*/ 144 w 730"/>
                <a:gd name="T51" fmla="*/ 169 h 517"/>
                <a:gd name="T52" fmla="*/ 173 w 730"/>
                <a:gd name="T53" fmla="*/ 144 h 517"/>
                <a:gd name="T54" fmla="*/ 194 w 730"/>
                <a:gd name="T55" fmla="*/ 127 h 517"/>
                <a:gd name="T56" fmla="*/ 30 w 730"/>
                <a:gd name="T57" fmla="*/ 25 h 517"/>
                <a:gd name="T58" fmla="*/ 17 w 730"/>
                <a:gd name="T59" fmla="*/ 53 h 517"/>
                <a:gd name="T60" fmla="*/ 26 w 730"/>
                <a:gd name="T61" fmla="*/ 112 h 517"/>
                <a:gd name="T62" fmla="*/ 26 w 730"/>
                <a:gd name="T63" fmla="*/ 112 h 5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0"/>
                <a:gd name="T97" fmla="*/ 0 h 517"/>
                <a:gd name="T98" fmla="*/ 730 w 730"/>
                <a:gd name="T99" fmla="*/ 517 h 5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0" h="517">
                  <a:moveTo>
                    <a:pt x="26" y="112"/>
                  </a:moveTo>
                  <a:lnTo>
                    <a:pt x="17" y="255"/>
                  </a:lnTo>
                  <a:lnTo>
                    <a:pt x="34" y="255"/>
                  </a:lnTo>
                  <a:lnTo>
                    <a:pt x="24" y="285"/>
                  </a:lnTo>
                  <a:lnTo>
                    <a:pt x="11" y="268"/>
                  </a:lnTo>
                  <a:lnTo>
                    <a:pt x="0" y="304"/>
                  </a:lnTo>
                  <a:lnTo>
                    <a:pt x="51" y="333"/>
                  </a:lnTo>
                  <a:lnTo>
                    <a:pt x="53" y="346"/>
                  </a:lnTo>
                  <a:lnTo>
                    <a:pt x="66" y="348"/>
                  </a:lnTo>
                  <a:lnTo>
                    <a:pt x="133" y="452"/>
                  </a:lnTo>
                  <a:lnTo>
                    <a:pt x="207" y="449"/>
                  </a:lnTo>
                  <a:lnTo>
                    <a:pt x="262" y="473"/>
                  </a:lnTo>
                  <a:lnTo>
                    <a:pt x="289" y="469"/>
                  </a:lnTo>
                  <a:lnTo>
                    <a:pt x="456" y="473"/>
                  </a:lnTo>
                  <a:lnTo>
                    <a:pt x="646" y="517"/>
                  </a:lnTo>
                  <a:lnTo>
                    <a:pt x="650" y="460"/>
                  </a:lnTo>
                  <a:lnTo>
                    <a:pt x="730" y="129"/>
                  </a:lnTo>
                  <a:lnTo>
                    <a:pt x="224" y="0"/>
                  </a:lnTo>
                  <a:lnTo>
                    <a:pt x="228" y="97"/>
                  </a:lnTo>
                  <a:lnTo>
                    <a:pt x="203" y="177"/>
                  </a:lnTo>
                  <a:lnTo>
                    <a:pt x="199" y="219"/>
                  </a:lnTo>
                  <a:lnTo>
                    <a:pt x="146" y="234"/>
                  </a:lnTo>
                  <a:lnTo>
                    <a:pt x="142" y="213"/>
                  </a:lnTo>
                  <a:lnTo>
                    <a:pt x="186" y="186"/>
                  </a:lnTo>
                  <a:lnTo>
                    <a:pt x="182" y="165"/>
                  </a:lnTo>
                  <a:lnTo>
                    <a:pt x="144" y="169"/>
                  </a:lnTo>
                  <a:lnTo>
                    <a:pt x="173" y="144"/>
                  </a:lnTo>
                  <a:lnTo>
                    <a:pt x="194" y="127"/>
                  </a:lnTo>
                  <a:lnTo>
                    <a:pt x="30" y="25"/>
                  </a:lnTo>
                  <a:lnTo>
                    <a:pt x="17" y="53"/>
                  </a:lnTo>
                  <a:lnTo>
                    <a:pt x="26" y="112"/>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58" name="Freeform 938"/>
            <p:cNvSpPr>
              <a:spLocks/>
            </p:cNvSpPr>
            <p:nvPr/>
          </p:nvSpPr>
          <p:spPr bwMode="auto">
            <a:xfrm>
              <a:off x="2808" y="1093"/>
              <a:ext cx="309" cy="377"/>
            </a:xfrm>
            <a:custGeom>
              <a:avLst/>
              <a:gdLst>
                <a:gd name="T0" fmla="*/ 135 w 618"/>
                <a:gd name="T1" fmla="*/ 0 h 752"/>
                <a:gd name="T2" fmla="*/ 433 w 618"/>
                <a:gd name="T3" fmla="*/ 55 h 752"/>
                <a:gd name="T4" fmla="*/ 410 w 618"/>
                <a:gd name="T5" fmla="*/ 186 h 752"/>
                <a:gd name="T6" fmla="*/ 618 w 618"/>
                <a:gd name="T7" fmla="*/ 218 h 752"/>
                <a:gd name="T8" fmla="*/ 538 w 618"/>
                <a:gd name="T9" fmla="*/ 752 h 752"/>
                <a:gd name="T10" fmla="*/ 0 w 618"/>
                <a:gd name="T11" fmla="*/ 663 h 752"/>
                <a:gd name="T12" fmla="*/ 135 w 618"/>
                <a:gd name="T13" fmla="*/ 0 h 752"/>
                <a:gd name="T14" fmla="*/ 135 w 618"/>
                <a:gd name="T15" fmla="*/ 0 h 752"/>
                <a:gd name="T16" fmla="*/ 0 60000 65536"/>
                <a:gd name="T17" fmla="*/ 0 60000 65536"/>
                <a:gd name="T18" fmla="*/ 0 60000 65536"/>
                <a:gd name="T19" fmla="*/ 0 60000 65536"/>
                <a:gd name="T20" fmla="*/ 0 60000 65536"/>
                <a:gd name="T21" fmla="*/ 0 60000 65536"/>
                <a:gd name="T22" fmla="*/ 0 60000 65536"/>
                <a:gd name="T23" fmla="*/ 0 60000 65536"/>
                <a:gd name="T24" fmla="*/ 0 w 618"/>
                <a:gd name="T25" fmla="*/ 0 h 752"/>
                <a:gd name="T26" fmla="*/ 618 w 618"/>
                <a:gd name="T27" fmla="*/ 752 h 7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8" h="752">
                  <a:moveTo>
                    <a:pt x="135" y="0"/>
                  </a:moveTo>
                  <a:lnTo>
                    <a:pt x="433" y="55"/>
                  </a:lnTo>
                  <a:lnTo>
                    <a:pt x="410" y="186"/>
                  </a:lnTo>
                  <a:lnTo>
                    <a:pt x="618" y="218"/>
                  </a:lnTo>
                  <a:lnTo>
                    <a:pt x="538" y="752"/>
                  </a:lnTo>
                  <a:lnTo>
                    <a:pt x="0" y="663"/>
                  </a:lnTo>
                  <a:lnTo>
                    <a:pt x="135" y="0"/>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59" name="Freeform 939"/>
            <p:cNvSpPr>
              <a:spLocks/>
            </p:cNvSpPr>
            <p:nvPr/>
          </p:nvSpPr>
          <p:spPr bwMode="auto">
            <a:xfrm>
              <a:off x="2375" y="702"/>
              <a:ext cx="435" cy="360"/>
            </a:xfrm>
            <a:custGeom>
              <a:avLst/>
              <a:gdLst>
                <a:gd name="T0" fmla="*/ 0 w 871"/>
                <a:gd name="T1" fmla="*/ 537 h 720"/>
                <a:gd name="T2" fmla="*/ 38 w 871"/>
                <a:gd name="T3" fmla="*/ 355 h 720"/>
                <a:gd name="T4" fmla="*/ 82 w 871"/>
                <a:gd name="T5" fmla="*/ 302 h 720"/>
                <a:gd name="T6" fmla="*/ 188 w 871"/>
                <a:gd name="T7" fmla="*/ 0 h 720"/>
                <a:gd name="T8" fmla="*/ 243 w 871"/>
                <a:gd name="T9" fmla="*/ 15 h 720"/>
                <a:gd name="T10" fmla="*/ 245 w 871"/>
                <a:gd name="T11" fmla="*/ 28 h 720"/>
                <a:gd name="T12" fmla="*/ 258 w 871"/>
                <a:gd name="T13" fmla="*/ 30 h 720"/>
                <a:gd name="T14" fmla="*/ 325 w 871"/>
                <a:gd name="T15" fmla="*/ 134 h 720"/>
                <a:gd name="T16" fmla="*/ 399 w 871"/>
                <a:gd name="T17" fmla="*/ 133 h 720"/>
                <a:gd name="T18" fmla="*/ 454 w 871"/>
                <a:gd name="T19" fmla="*/ 157 h 720"/>
                <a:gd name="T20" fmla="*/ 481 w 871"/>
                <a:gd name="T21" fmla="*/ 152 h 720"/>
                <a:gd name="T22" fmla="*/ 648 w 871"/>
                <a:gd name="T23" fmla="*/ 157 h 720"/>
                <a:gd name="T24" fmla="*/ 838 w 871"/>
                <a:gd name="T25" fmla="*/ 199 h 720"/>
                <a:gd name="T26" fmla="*/ 848 w 871"/>
                <a:gd name="T27" fmla="*/ 224 h 720"/>
                <a:gd name="T28" fmla="*/ 871 w 871"/>
                <a:gd name="T29" fmla="*/ 256 h 720"/>
                <a:gd name="T30" fmla="*/ 806 w 871"/>
                <a:gd name="T31" fmla="*/ 353 h 720"/>
                <a:gd name="T32" fmla="*/ 766 w 871"/>
                <a:gd name="T33" fmla="*/ 389 h 720"/>
                <a:gd name="T34" fmla="*/ 760 w 871"/>
                <a:gd name="T35" fmla="*/ 416 h 720"/>
                <a:gd name="T36" fmla="*/ 783 w 871"/>
                <a:gd name="T37" fmla="*/ 444 h 720"/>
                <a:gd name="T38" fmla="*/ 756 w 871"/>
                <a:gd name="T39" fmla="*/ 503 h 720"/>
                <a:gd name="T40" fmla="*/ 703 w 871"/>
                <a:gd name="T41" fmla="*/ 720 h 720"/>
                <a:gd name="T42" fmla="*/ 410 w 871"/>
                <a:gd name="T43" fmla="*/ 650 h 720"/>
                <a:gd name="T44" fmla="*/ 0 w 871"/>
                <a:gd name="T45" fmla="*/ 537 h 720"/>
                <a:gd name="T46" fmla="*/ 0 w 871"/>
                <a:gd name="T47" fmla="*/ 537 h 7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71"/>
                <a:gd name="T73" fmla="*/ 0 h 720"/>
                <a:gd name="T74" fmla="*/ 871 w 871"/>
                <a:gd name="T75" fmla="*/ 720 h 7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71" h="720">
                  <a:moveTo>
                    <a:pt x="0" y="537"/>
                  </a:moveTo>
                  <a:lnTo>
                    <a:pt x="38" y="355"/>
                  </a:lnTo>
                  <a:lnTo>
                    <a:pt x="82" y="302"/>
                  </a:lnTo>
                  <a:lnTo>
                    <a:pt x="188" y="0"/>
                  </a:lnTo>
                  <a:lnTo>
                    <a:pt x="243" y="15"/>
                  </a:lnTo>
                  <a:lnTo>
                    <a:pt x="245" y="28"/>
                  </a:lnTo>
                  <a:lnTo>
                    <a:pt x="258" y="30"/>
                  </a:lnTo>
                  <a:lnTo>
                    <a:pt x="325" y="134"/>
                  </a:lnTo>
                  <a:lnTo>
                    <a:pt x="399" y="133"/>
                  </a:lnTo>
                  <a:lnTo>
                    <a:pt x="454" y="157"/>
                  </a:lnTo>
                  <a:lnTo>
                    <a:pt x="481" y="152"/>
                  </a:lnTo>
                  <a:lnTo>
                    <a:pt x="648" y="157"/>
                  </a:lnTo>
                  <a:lnTo>
                    <a:pt x="838" y="199"/>
                  </a:lnTo>
                  <a:lnTo>
                    <a:pt x="848" y="224"/>
                  </a:lnTo>
                  <a:lnTo>
                    <a:pt x="871" y="256"/>
                  </a:lnTo>
                  <a:lnTo>
                    <a:pt x="806" y="353"/>
                  </a:lnTo>
                  <a:lnTo>
                    <a:pt x="766" y="389"/>
                  </a:lnTo>
                  <a:lnTo>
                    <a:pt x="760" y="416"/>
                  </a:lnTo>
                  <a:lnTo>
                    <a:pt x="783" y="444"/>
                  </a:lnTo>
                  <a:lnTo>
                    <a:pt x="756" y="503"/>
                  </a:lnTo>
                  <a:lnTo>
                    <a:pt x="703" y="720"/>
                  </a:lnTo>
                  <a:lnTo>
                    <a:pt x="410" y="650"/>
                  </a:lnTo>
                  <a:lnTo>
                    <a:pt x="0" y="537"/>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60" name="Freeform 940"/>
            <p:cNvSpPr>
              <a:spLocks/>
            </p:cNvSpPr>
            <p:nvPr/>
          </p:nvSpPr>
          <p:spPr bwMode="auto">
            <a:xfrm>
              <a:off x="2334" y="971"/>
              <a:ext cx="433" cy="721"/>
            </a:xfrm>
            <a:custGeom>
              <a:avLst/>
              <a:gdLst>
                <a:gd name="T0" fmla="*/ 29 w 865"/>
                <a:gd name="T1" fmla="*/ 293 h 1443"/>
                <a:gd name="T2" fmla="*/ 4 w 865"/>
                <a:gd name="T3" fmla="*/ 405 h 1443"/>
                <a:gd name="T4" fmla="*/ 87 w 865"/>
                <a:gd name="T5" fmla="*/ 586 h 1443"/>
                <a:gd name="T6" fmla="*/ 103 w 865"/>
                <a:gd name="T7" fmla="*/ 574 h 1443"/>
                <a:gd name="T8" fmla="*/ 129 w 865"/>
                <a:gd name="T9" fmla="*/ 650 h 1443"/>
                <a:gd name="T10" fmla="*/ 87 w 865"/>
                <a:gd name="T11" fmla="*/ 597 h 1443"/>
                <a:gd name="T12" fmla="*/ 78 w 865"/>
                <a:gd name="T13" fmla="*/ 681 h 1443"/>
                <a:gd name="T14" fmla="*/ 125 w 865"/>
                <a:gd name="T15" fmla="*/ 732 h 1443"/>
                <a:gd name="T16" fmla="*/ 93 w 865"/>
                <a:gd name="T17" fmla="*/ 803 h 1443"/>
                <a:gd name="T18" fmla="*/ 184 w 865"/>
                <a:gd name="T19" fmla="*/ 994 h 1443"/>
                <a:gd name="T20" fmla="*/ 164 w 865"/>
                <a:gd name="T21" fmla="*/ 1065 h 1443"/>
                <a:gd name="T22" fmla="*/ 283 w 865"/>
                <a:gd name="T23" fmla="*/ 1120 h 1443"/>
                <a:gd name="T24" fmla="*/ 327 w 865"/>
                <a:gd name="T25" fmla="*/ 1177 h 1443"/>
                <a:gd name="T26" fmla="*/ 378 w 865"/>
                <a:gd name="T27" fmla="*/ 1196 h 1443"/>
                <a:gd name="T28" fmla="*/ 378 w 865"/>
                <a:gd name="T29" fmla="*/ 1230 h 1443"/>
                <a:gd name="T30" fmla="*/ 411 w 865"/>
                <a:gd name="T31" fmla="*/ 1238 h 1443"/>
                <a:gd name="T32" fmla="*/ 481 w 865"/>
                <a:gd name="T33" fmla="*/ 1348 h 1443"/>
                <a:gd name="T34" fmla="*/ 481 w 865"/>
                <a:gd name="T35" fmla="*/ 1426 h 1443"/>
                <a:gd name="T36" fmla="*/ 789 w 865"/>
                <a:gd name="T37" fmla="*/ 1443 h 1443"/>
                <a:gd name="T38" fmla="*/ 770 w 865"/>
                <a:gd name="T39" fmla="*/ 1413 h 1443"/>
                <a:gd name="T40" fmla="*/ 779 w 865"/>
                <a:gd name="T41" fmla="*/ 1365 h 1443"/>
                <a:gd name="T42" fmla="*/ 829 w 865"/>
                <a:gd name="T43" fmla="*/ 1287 h 1443"/>
                <a:gd name="T44" fmla="*/ 865 w 865"/>
                <a:gd name="T45" fmla="*/ 1264 h 1443"/>
                <a:gd name="T46" fmla="*/ 844 w 865"/>
                <a:gd name="T47" fmla="*/ 1236 h 1443"/>
                <a:gd name="T48" fmla="*/ 831 w 865"/>
                <a:gd name="T49" fmla="*/ 1160 h 1443"/>
                <a:gd name="T50" fmla="*/ 388 w 865"/>
                <a:gd name="T51" fmla="*/ 497 h 1443"/>
                <a:gd name="T52" fmla="*/ 492 w 865"/>
                <a:gd name="T53" fmla="*/ 113 h 1443"/>
                <a:gd name="T54" fmla="*/ 82 w 865"/>
                <a:gd name="T55" fmla="*/ 0 h 1443"/>
                <a:gd name="T56" fmla="*/ 70 w 865"/>
                <a:gd name="T57" fmla="*/ 23 h 1443"/>
                <a:gd name="T58" fmla="*/ 0 w 865"/>
                <a:gd name="T59" fmla="*/ 192 h 1443"/>
                <a:gd name="T60" fmla="*/ 29 w 865"/>
                <a:gd name="T61" fmla="*/ 293 h 1443"/>
                <a:gd name="T62" fmla="*/ 29 w 865"/>
                <a:gd name="T63" fmla="*/ 293 h 14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65"/>
                <a:gd name="T97" fmla="*/ 0 h 1443"/>
                <a:gd name="T98" fmla="*/ 865 w 865"/>
                <a:gd name="T99" fmla="*/ 1443 h 14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65" h="1443">
                  <a:moveTo>
                    <a:pt x="29" y="293"/>
                  </a:moveTo>
                  <a:lnTo>
                    <a:pt x="4" y="405"/>
                  </a:lnTo>
                  <a:lnTo>
                    <a:pt x="87" y="586"/>
                  </a:lnTo>
                  <a:lnTo>
                    <a:pt x="103" y="574"/>
                  </a:lnTo>
                  <a:lnTo>
                    <a:pt x="129" y="650"/>
                  </a:lnTo>
                  <a:lnTo>
                    <a:pt x="87" y="597"/>
                  </a:lnTo>
                  <a:lnTo>
                    <a:pt x="78" y="681"/>
                  </a:lnTo>
                  <a:lnTo>
                    <a:pt x="125" y="732"/>
                  </a:lnTo>
                  <a:lnTo>
                    <a:pt x="93" y="803"/>
                  </a:lnTo>
                  <a:lnTo>
                    <a:pt x="184" y="994"/>
                  </a:lnTo>
                  <a:lnTo>
                    <a:pt x="164" y="1065"/>
                  </a:lnTo>
                  <a:lnTo>
                    <a:pt x="283" y="1120"/>
                  </a:lnTo>
                  <a:lnTo>
                    <a:pt x="327" y="1177"/>
                  </a:lnTo>
                  <a:lnTo>
                    <a:pt x="378" y="1196"/>
                  </a:lnTo>
                  <a:lnTo>
                    <a:pt x="378" y="1230"/>
                  </a:lnTo>
                  <a:lnTo>
                    <a:pt x="411" y="1238"/>
                  </a:lnTo>
                  <a:lnTo>
                    <a:pt x="481" y="1348"/>
                  </a:lnTo>
                  <a:lnTo>
                    <a:pt x="481" y="1426"/>
                  </a:lnTo>
                  <a:lnTo>
                    <a:pt x="789" y="1443"/>
                  </a:lnTo>
                  <a:lnTo>
                    <a:pt x="770" y="1413"/>
                  </a:lnTo>
                  <a:lnTo>
                    <a:pt x="779" y="1365"/>
                  </a:lnTo>
                  <a:lnTo>
                    <a:pt x="829" y="1287"/>
                  </a:lnTo>
                  <a:lnTo>
                    <a:pt x="865" y="1264"/>
                  </a:lnTo>
                  <a:lnTo>
                    <a:pt x="844" y="1236"/>
                  </a:lnTo>
                  <a:lnTo>
                    <a:pt x="831" y="1160"/>
                  </a:lnTo>
                  <a:lnTo>
                    <a:pt x="388" y="497"/>
                  </a:lnTo>
                  <a:lnTo>
                    <a:pt x="492" y="113"/>
                  </a:lnTo>
                  <a:lnTo>
                    <a:pt x="82" y="0"/>
                  </a:lnTo>
                  <a:lnTo>
                    <a:pt x="70" y="23"/>
                  </a:lnTo>
                  <a:lnTo>
                    <a:pt x="0" y="192"/>
                  </a:lnTo>
                  <a:lnTo>
                    <a:pt x="29" y="293"/>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61" name="Freeform 941"/>
            <p:cNvSpPr>
              <a:spLocks/>
            </p:cNvSpPr>
            <p:nvPr/>
          </p:nvSpPr>
          <p:spPr bwMode="auto">
            <a:xfrm>
              <a:off x="2528" y="1027"/>
              <a:ext cx="348" cy="523"/>
            </a:xfrm>
            <a:custGeom>
              <a:avLst/>
              <a:gdLst>
                <a:gd name="T0" fmla="*/ 0 w 696"/>
                <a:gd name="T1" fmla="*/ 384 h 1047"/>
                <a:gd name="T2" fmla="*/ 443 w 696"/>
                <a:gd name="T3" fmla="*/ 1047 h 1047"/>
                <a:gd name="T4" fmla="*/ 458 w 696"/>
                <a:gd name="T5" fmla="*/ 904 h 1047"/>
                <a:gd name="T6" fmla="*/ 483 w 696"/>
                <a:gd name="T7" fmla="*/ 897 h 1047"/>
                <a:gd name="T8" fmla="*/ 525 w 696"/>
                <a:gd name="T9" fmla="*/ 921 h 1047"/>
                <a:gd name="T10" fmla="*/ 561 w 696"/>
                <a:gd name="T11" fmla="*/ 796 h 1047"/>
                <a:gd name="T12" fmla="*/ 696 w 696"/>
                <a:gd name="T13" fmla="*/ 133 h 1047"/>
                <a:gd name="T14" fmla="*/ 397 w 696"/>
                <a:gd name="T15" fmla="*/ 70 h 1047"/>
                <a:gd name="T16" fmla="*/ 104 w 696"/>
                <a:gd name="T17" fmla="*/ 0 h 1047"/>
                <a:gd name="T18" fmla="*/ 0 w 696"/>
                <a:gd name="T19" fmla="*/ 384 h 1047"/>
                <a:gd name="T20" fmla="*/ 0 w 696"/>
                <a:gd name="T21" fmla="*/ 384 h 10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6"/>
                <a:gd name="T34" fmla="*/ 0 h 1047"/>
                <a:gd name="T35" fmla="*/ 696 w 696"/>
                <a:gd name="T36" fmla="*/ 1047 h 10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6" h="1047">
                  <a:moveTo>
                    <a:pt x="0" y="384"/>
                  </a:moveTo>
                  <a:lnTo>
                    <a:pt x="443" y="1047"/>
                  </a:lnTo>
                  <a:lnTo>
                    <a:pt x="458" y="904"/>
                  </a:lnTo>
                  <a:lnTo>
                    <a:pt x="483" y="897"/>
                  </a:lnTo>
                  <a:lnTo>
                    <a:pt x="525" y="921"/>
                  </a:lnTo>
                  <a:lnTo>
                    <a:pt x="561" y="796"/>
                  </a:lnTo>
                  <a:lnTo>
                    <a:pt x="696" y="133"/>
                  </a:lnTo>
                  <a:lnTo>
                    <a:pt x="397" y="70"/>
                  </a:lnTo>
                  <a:lnTo>
                    <a:pt x="104" y="0"/>
                  </a:lnTo>
                  <a:lnTo>
                    <a:pt x="0" y="384"/>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62" name="Freeform 942"/>
            <p:cNvSpPr>
              <a:spLocks/>
            </p:cNvSpPr>
            <p:nvPr/>
          </p:nvSpPr>
          <p:spPr bwMode="auto">
            <a:xfrm>
              <a:off x="2727" y="608"/>
              <a:ext cx="327" cy="513"/>
            </a:xfrm>
            <a:custGeom>
              <a:avLst/>
              <a:gdLst>
                <a:gd name="T0" fmla="*/ 0 w 654"/>
                <a:gd name="T1" fmla="*/ 909 h 1027"/>
                <a:gd name="T2" fmla="*/ 53 w 654"/>
                <a:gd name="T3" fmla="*/ 692 h 1027"/>
                <a:gd name="T4" fmla="*/ 80 w 654"/>
                <a:gd name="T5" fmla="*/ 633 h 1027"/>
                <a:gd name="T6" fmla="*/ 57 w 654"/>
                <a:gd name="T7" fmla="*/ 605 h 1027"/>
                <a:gd name="T8" fmla="*/ 63 w 654"/>
                <a:gd name="T9" fmla="*/ 578 h 1027"/>
                <a:gd name="T10" fmla="*/ 103 w 654"/>
                <a:gd name="T11" fmla="*/ 542 h 1027"/>
                <a:gd name="T12" fmla="*/ 168 w 654"/>
                <a:gd name="T13" fmla="*/ 445 h 1027"/>
                <a:gd name="T14" fmla="*/ 145 w 654"/>
                <a:gd name="T15" fmla="*/ 413 h 1027"/>
                <a:gd name="T16" fmla="*/ 135 w 654"/>
                <a:gd name="T17" fmla="*/ 388 h 1027"/>
                <a:gd name="T18" fmla="*/ 139 w 654"/>
                <a:gd name="T19" fmla="*/ 333 h 1027"/>
                <a:gd name="T20" fmla="*/ 219 w 654"/>
                <a:gd name="T21" fmla="*/ 0 h 1027"/>
                <a:gd name="T22" fmla="*/ 304 w 654"/>
                <a:gd name="T23" fmla="*/ 19 h 1027"/>
                <a:gd name="T24" fmla="*/ 276 w 654"/>
                <a:gd name="T25" fmla="*/ 149 h 1027"/>
                <a:gd name="T26" fmla="*/ 295 w 654"/>
                <a:gd name="T27" fmla="*/ 194 h 1027"/>
                <a:gd name="T28" fmla="*/ 297 w 654"/>
                <a:gd name="T29" fmla="*/ 223 h 1027"/>
                <a:gd name="T30" fmla="*/ 287 w 654"/>
                <a:gd name="T31" fmla="*/ 228 h 1027"/>
                <a:gd name="T32" fmla="*/ 320 w 654"/>
                <a:gd name="T33" fmla="*/ 259 h 1027"/>
                <a:gd name="T34" fmla="*/ 354 w 654"/>
                <a:gd name="T35" fmla="*/ 342 h 1027"/>
                <a:gd name="T36" fmla="*/ 365 w 654"/>
                <a:gd name="T37" fmla="*/ 417 h 1027"/>
                <a:gd name="T38" fmla="*/ 371 w 654"/>
                <a:gd name="T39" fmla="*/ 457 h 1027"/>
                <a:gd name="T40" fmla="*/ 346 w 654"/>
                <a:gd name="T41" fmla="*/ 495 h 1027"/>
                <a:gd name="T42" fmla="*/ 363 w 654"/>
                <a:gd name="T43" fmla="*/ 512 h 1027"/>
                <a:gd name="T44" fmla="*/ 409 w 654"/>
                <a:gd name="T45" fmla="*/ 487 h 1027"/>
                <a:gd name="T46" fmla="*/ 439 w 654"/>
                <a:gd name="T47" fmla="*/ 618 h 1027"/>
                <a:gd name="T48" fmla="*/ 460 w 654"/>
                <a:gd name="T49" fmla="*/ 626 h 1027"/>
                <a:gd name="T50" fmla="*/ 464 w 654"/>
                <a:gd name="T51" fmla="*/ 664 h 1027"/>
                <a:gd name="T52" fmla="*/ 523 w 654"/>
                <a:gd name="T53" fmla="*/ 679 h 1027"/>
                <a:gd name="T54" fmla="*/ 616 w 654"/>
                <a:gd name="T55" fmla="*/ 679 h 1027"/>
                <a:gd name="T56" fmla="*/ 654 w 654"/>
                <a:gd name="T57" fmla="*/ 696 h 1027"/>
                <a:gd name="T58" fmla="*/ 599 w 654"/>
                <a:gd name="T59" fmla="*/ 1027 h 1027"/>
                <a:gd name="T60" fmla="*/ 299 w 654"/>
                <a:gd name="T61" fmla="*/ 972 h 1027"/>
                <a:gd name="T62" fmla="*/ 0 w 654"/>
                <a:gd name="T63" fmla="*/ 909 h 1027"/>
                <a:gd name="T64" fmla="*/ 0 w 654"/>
                <a:gd name="T65" fmla="*/ 909 h 10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54"/>
                <a:gd name="T100" fmla="*/ 0 h 1027"/>
                <a:gd name="T101" fmla="*/ 654 w 654"/>
                <a:gd name="T102" fmla="*/ 1027 h 10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54" h="1027">
                  <a:moveTo>
                    <a:pt x="0" y="909"/>
                  </a:moveTo>
                  <a:lnTo>
                    <a:pt x="53" y="692"/>
                  </a:lnTo>
                  <a:lnTo>
                    <a:pt x="80" y="633"/>
                  </a:lnTo>
                  <a:lnTo>
                    <a:pt x="57" y="605"/>
                  </a:lnTo>
                  <a:lnTo>
                    <a:pt x="63" y="578"/>
                  </a:lnTo>
                  <a:lnTo>
                    <a:pt x="103" y="542"/>
                  </a:lnTo>
                  <a:lnTo>
                    <a:pt x="168" y="445"/>
                  </a:lnTo>
                  <a:lnTo>
                    <a:pt x="145" y="413"/>
                  </a:lnTo>
                  <a:lnTo>
                    <a:pt x="135" y="388"/>
                  </a:lnTo>
                  <a:lnTo>
                    <a:pt x="139" y="333"/>
                  </a:lnTo>
                  <a:lnTo>
                    <a:pt x="219" y="0"/>
                  </a:lnTo>
                  <a:lnTo>
                    <a:pt x="304" y="19"/>
                  </a:lnTo>
                  <a:lnTo>
                    <a:pt x="276" y="149"/>
                  </a:lnTo>
                  <a:lnTo>
                    <a:pt x="295" y="194"/>
                  </a:lnTo>
                  <a:lnTo>
                    <a:pt x="297" y="223"/>
                  </a:lnTo>
                  <a:lnTo>
                    <a:pt x="287" y="228"/>
                  </a:lnTo>
                  <a:lnTo>
                    <a:pt x="320" y="259"/>
                  </a:lnTo>
                  <a:lnTo>
                    <a:pt x="354" y="342"/>
                  </a:lnTo>
                  <a:lnTo>
                    <a:pt x="365" y="417"/>
                  </a:lnTo>
                  <a:lnTo>
                    <a:pt x="371" y="457"/>
                  </a:lnTo>
                  <a:lnTo>
                    <a:pt x="346" y="495"/>
                  </a:lnTo>
                  <a:lnTo>
                    <a:pt x="363" y="512"/>
                  </a:lnTo>
                  <a:lnTo>
                    <a:pt x="409" y="487"/>
                  </a:lnTo>
                  <a:lnTo>
                    <a:pt x="439" y="618"/>
                  </a:lnTo>
                  <a:lnTo>
                    <a:pt x="460" y="626"/>
                  </a:lnTo>
                  <a:lnTo>
                    <a:pt x="464" y="664"/>
                  </a:lnTo>
                  <a:lnTo>
                    <a:pt x="523" y="679"/>
                  </a:lnTo>
                  <a:lnTo>
                    <a:pt x="616" y="679"/>
                  </a:lnTo>
                  <a:lnTo>
                    <a:pt x="654" y="696"/>
                  </a:lnTo>
                  <a:lnTo>
                    <a:pt x="599" y="1027"/>
                  </a:lnTo>
                  <a:lnTo>
                    <a:pt x="299" y="972"/>
                  </a:lnTo>
                  <a:lnTo>
                    <a:pt x="0" y="909"/>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63" name="Freeform 943"/>
            <p:cNvSpPr>
              <a:spLocks/>
            </p:cNvSpPr>
            <p:nvPr/>
          </p:nvSpPr>
          <p:spPr bwMode="auto">
            <a:xfrm>
              <a:off x="2864" y="617"/>
              <a:ext cx="559" cy="346"/>
            </a:xfrm>
            <a:custGeom>
              <a:avLst/>
              <a:gdLst>
                <a:gd name="T0" fmla="*/ 19 w 1118"/>
                <a:gd name="T1" fmla="*/ 175 h 692"/>
                <a:gd name="T2" fmla="*/ 21 w 1118"/>
                <a:gd name="T3" fmla="*/ 204 h 692"/>
                <a:gd name="T4" fmla="*/ 11 w 1118"/>
                <a:gd name="T5" fmla="*/ 209 h 692"/>
                <a:gd name="T6" fmla="*/ 44 w 1118"/>
                <a:gd name="T7" fmla="*/ 240 h 692"/>
                <a:gd name="T8" fmla="*/ 78 w 1118"/>
                <a:gd name="T9" fmla="*/ 323 h 692"/>
                <a:gd name="T10" fmla="*/ 89 w 1118"/>
                <a:gd name="T11" fmla="*/ 398 h 692"/>
                <a:gd name="T12" fmla="*/ 95 w 1118"/>
                <a:gd name="T13" fmla="*/ 438 h 692"/>
                <a:gd name="T14" fmla="*/ 70 w 1118"/>
                <a:gd name="T15" fmla="*/ 476 h 692"/>
                <a:gd name="T16" fmla="*/ 87 w 1118"/>
                <a:gd name="T17" fmla="*/ 493 h 692"/>
                <a:gd name="T18" fmla="*/ 133 w 1118"/>
                <a:gd name="T19" fmla="*/ 468 h 692"/>
                <a:gd name="T20" fmla="*/ 163 w 1118"/>
                <a:gd name="T21" fmla="*/ 599 h 692"/>
                <a:gd name="T22" fmla="*/ 184 w 1118"/>
                <a:gd name="T23" fmla="*/ 607 h 692"/>
                <a:gd name="T24" fmla="*/ 188 w 1118"/>
                <a:gd name="T25" fmla="*/ 645 h 692"/>
                <a:gd name="T26" fmla="*/ 205 w 1118"/>
                <a:gd name="T27" fmla="*/ 662 h 692"/>
                <a:gd name="T28" fmla="*/ 247 w 1118"/>
                <a:gd name="T29" fmla="*/ 660 h 692"/>
                <a:gd name="T30" fmla="*/ 340 w 1118"/>
                <a:gd name="T31" fmla="*/ 660 h 692"/>
                <a:gd name="T32" fmla="*/ 378 w 1118"/>
                <a:gd name="T33" fmla="*/ 677 h 692"/>
                <a:gd name="T34" fmla="*/ 390 w 1118"/>
                <a:gd name="T35" fmla="*/ 609 h 692"/>
                <a:gd name="T36" fmla="*/ 694 w 1118"/>
                <a:gd name="T37" fmla="*/ 654 h 692"/>
                <a:gd name="T38" fmla="*/ 1068 w 1118"/>
                <a:gd name="T39" fmla="*/ 692 h 692"/>
                <a:gd name="T40" fmla="*/ 1080 w 1118"/>
                <a:gd name="T41" fmla="*/ 567 h 692"/>
                <a:gd name="T42" fmla="*/ 1118 w 1118"/>
                <a:gd name="T43" fmla="*/ 162 h 692"/>
                <a:gd name="T44" fmla="*/ 622 w 1118"/>
                <a:gd name="T45" fmla="*/ 105 h 692"/>
                <a:gd name="T46" fmla="*/ 376 w 1118"/>
                <a:gd name="T47" fmla="*/ 67 h 692"/>
                <a:gd name="T48" fmla="*/ 28 w 1118"/>
                <a:gd name="T49" fmla="*/ 0 h 692"/>
                <a:gd name="T50" fmla="*/ 0 w 1118"/>
                <a:gd name="T51" fmla="*/ 130 h 692"/>
                <a:gd name="T52" fmla="*/ 19 w 1118"/>
                <a:gd name="T53" fmla="*/ 175 h 692"/>
                <a:gd name="T54" fmla="*/ 19 w 1118"/>
                <a:gd name="T55" fmla="*/ 175 h 6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18"/>
                <a:gd name="T85" fmla="*/ 0 h 692"/>
                <a:gd name="T86" fmla="*/ 1118 w 1118"/>
                <a:gd name="T87" fmla="*/ 692 h 69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18" h="692">
                  <a:moveTo>
                    <a:pt x="19" y="175"/>
                  </a:moveTo>
                  <a:lnTo>
                    <a:pt x="21" y="204"/>
                  </a:lnTo>
                  <a:lnTo>
                    <a:pt x="11" y="209"/>
                  </a:lnTo>
                  <a:lnTo>
                    <a:pt x="44" y="240"/>
                  </a:lnTo>
                  <a:lnTo>
                    <a:pt x="78" y="323"/>
                  </a:lnTo>
                  <a:lnTo>
                    <a:pt x="89" y="398"/>
                  </a:lnTo>
                  <a:lnTo>
                    <a:pt x="95" y="438"/>
                  </a:lnTo>
                  <a:lnTo>
                    <a:pt x="70" y="476"/>
                  </a:lnTo>
                  <a:lnTo>
                    <a:pt x="87" y="493"/>
                  </a:lnTo>
                  <a:lnTo>
                    <a:pt x="133" y="468"/>
                  </a:lnTo>
                  <a:lnTo>
                    <a:pt x="163" y="599"/>
                  </a:lnTo>
                  <a:lnTo>
                    <a:pt x="184" y="607"/>
                  </a:lnTo>
                  <a:lnTo>
                    <a:pt x="188" y="645"/>
                  </a:lnTo>
                  <a:lnTo>
                    <a:pt x="205" y="662"/>
                  </a:lnTo>
                  <a:lnTo>
                    <a:pt x="247" y="660"/>
                  </a:lnTo>
                  <a:lnTo>
                    <a:pt x="340" y="660"/>
                  </a:lnTo>
                  <a:lnTo>
                    <a:pt x="378" y="677"/>
                  </a:lnTo>
                  <a:lnTo>
                    <a:pt x="390" y="609"/>
                  </a:lnTo>
                  <a:lnTo>
                    <a:pt x="694" y="654"/>
                  </a:lnTo>
                  <a:lnTo>
                    <a:pt x="1068" y="692"/>
                  </a:lnTo>
                  <a:lnTo>
                    <a:pt x="1080" y="567"/>
                  </a:lnTo>
                  <a:lnTo>
                    <a:pt x="1118" y="162"/>
                  </a:lnTo>
                  <a:lnTo>
                    <a:pt x="622" y="105"/>
                  </a:lnTo>
                  <a:lnTo>
                    <a:pt x="376" y="67"/>
                  </a:lnTo>
                  <a:lnTo>
                    <a:pt x="28" y="0"/>
                  </a:lnTo>
                  <a:lnTo>
                    <a:pt x="0" y="130"/>
                  </a:lnTo>
                  <a:lnTo>
                    <a:pt x="19" y="175"/>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64" name="Freeform 944"/>
            <p:cNvSpPr>
              <a:spLocks/>
            </p:cNvSpPr>
            <p:nvPr/>
          </p:nvSpPr>
          <p:spPr bwMode="auto">
            <a:xfrm>
              <a:off x="2705" y="1425"/>
              <a:ext cx="372" cy="420"/>
            </a:xfrm>
            <a:custGeom>
              <a:avLst/>
              <a:gdLst>
                <a:gd name="T0" fmla="*/ 48 w 746"/>
                <a:gd name="T1" fmla="*/ 534 h 840"/>
                <a:gd name="T2" fmla="*/ 29 w 746"/>
                <a:gd name="T3" fmla="*/ 504 h 840"/>
                <a:gd name="T4" fmla="*/ 38 w 746"/>
                <a:gd name="T5" fmla="*/ 456 h 840"/>
                <a:gd name="T6" fmla="*/ 88 w 746"/>
                <a:gd name="T7" fmla="*/ 378 h 840"/>
                <a:gd name="T8" fmla="*/ 124 w 746"/>
                <a:gd name="T9" fmla="*/ 355 h 840"/>
                <a:gd name="T10" fmla="*/ 103 w 746"/>
                <a:gd name="T11" fmla="*/ 327 h 840"/>
                <a:gd name="T12" fmla="*/ 90 w 746"/>
                <a:gd name="T13" fmla="*/ 251 h 840"/>
                <a:gd name="T14" fmla="*/ 105 w 746"/>
                <a:gd name="T15" fmla="*/ 108 h 840"/>
                <a:gd name="T16" fmla="*/ 130 w 746"/>
                <a:gd name="T17" fmla="*/ 101 h 840"/>
                <a:gd name="T18" fmla="*/ 172 w 746"/>
                <a:gd name="T19" fmla="*/ 125 h 840"/>
                <a:gd name="T20" fmla="*/ 208 w 746"/>
                <a:gd name="T21" fmla="*/ 0 h 840"/>
                <a:gd name="T22" fmla="*/ 746 w 746"/>
                <a:gd name="T23" fmla="*/ 89 h 840"/>
                <a:gd name="T24" fmla="*/ 634 w 746"/>
                <a:gd name="T25" fmla="*/ 840 h 840"/>
                <a:gd name="T26" fmla="*/ 468 w 746"/>
                <a:gd name="T27" fmla="*/ 817 h 840"/>
                <a:gd name="T28" fmla="*/ 366 w 746"/>
                <a:gd name="T29" fmla="*/ 789 h 840"/>
                <a:gd name="T30" fmla="*/ 154 w 746"/>
                <a:gd name="T31" fmla="*/ 705 h 840"/>
                <a:gd name="T32" fmla="*/ 0 w 746"/>
                <a:gd name="T33" fmla="*/ 576 h 840"/>
                <a:gd name="T34" fmla="*/ 48 w 746"/>
                <a:gd name="T35" fmla="*/ 534 h 840"/>
                <a:gd name="T36" fmla="*/ 48 w 746"/>
                <a:gd name="T37" fmla="*/ 534 h 8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46"/>
                <a:gd name="T58" fmla="*/ 0 h 840"/>
                <a:gd name="T59" fmla="*/ 746 w 746"/>
                <a:gd name="T60" fmla="*/ 840 h 8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46" h="840">
                  <a:moveTo>
                    <a:pt x="48" y="534"/>
                  </a:moveTo>
                  <a:lnTo>
                    <a:pt x="29" y="504"/>
                  </a:lnTo>
                  <a:lnTo>
                    <a:pt x="38" y="456"/>
                  </a:lnTo>
                  <a:lnTo>
                    <a:pt x="88" y="378"/>
                  </a:lnTo>
                  <a:lnTo>
                    <a:pt x="124" y="355"/>
                  </a:lnTo>
                  <a:lnTo>
                    <a:pt x="103" y="327"/>
                  </a:lnTo>
                  <a:lnTo>
                    <a:pt x="90" y="251"/>
                  </a:lnTo>
                  <a:lnTo>
                    <a:pt x="105" y="108"/>
                  </a:lnTo>
                  <a:lnTo>
                    <a:pt x="130" y="101"/>
                  </a:lnTo>
                  <a:lnTo>
                    <a:pt x="172" y="125"/>
                  </a:lnTo>
                  <a:lnTo>
                    <a:pt x="208" y="0"/>
                  </a:lnTo>
                  <a:lnTo>
                    <a:pt x="746" y="89"/>
                  </a:lnTo>
                  <a:lnTo>
                    <a:pt x="634" y="840"/>
                  </a:lnTo>
                  <a:lnTo>
                    <a:pt x="468" y="817"/>
                  </a:lnTo>
                  <a:lnTo>
                    <a:pt x="366" y="789"/>
                  </a:lnTo>
                  <a:lnTo>
                    <a:pt x="154" y="705"/>
                  </a:lnTo>
                  <a:lnTo>
                    <a:pt x="0" y="576"/>
                  </a:lnTo>
                  <a:lnTo>
                    <a:pt x="48" y="534"/>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65" name="Freeform 945"/>
            <p:cNvSpPr>
              <a:spLocks/>
            </p:cNvSpPr>
            <p:nvPr/>
          </p:nvSpPr>
          <p:spPr bwMode="auto">
            <a:xfrm>
              <a:off x="3014" y="921"/>
              <a:ext cx="385" cy="310"/>
            </a:xfrm>
            <a:custGeom>
              <a:avLst/>
              <a:gdLst>
                <a:gd name="T0" fmla="*/ 0 w 770"/>
                <a:gd name="T1" fmla="*/ 530 h 619"/>
                <a:gd name="T2" fmla="*/ 92 w 770"/>
                <a:gd name="T3" fmla="*/ 0 h 619"/>
                <a:gd name="T4" fmla="*/ 396 w 770"/>
                <a:gd name="T5" fmla="*/ 45 h 619"/>
                <a:gd name="T6" fmla="*/ 770 w 770"/>
                <a:gd name="T7" fmla="*/ 83 h 619"/>
                <a:gd name="T8" fmla="*/ 744 w 770"/>
                <a:gd name="T9" fmla="*/ 351 h 619"/>
                <a:gd name="T10" fmla="*/ 719 w 770"/>
                <a:gd name="T11" fmla="*/ 619 h 619"/>
                <a:gd name="T12" fmla="*/ 208 w 770"/>
                <a:gd name="T13" fmla="*/ 562 h 619"/>
                <a:gd name="T14" fmla="*/ 0 w 770"/>
                <a:gd name="T15" fmla="*/ 530 h 619"/>
                <a:gd name="T16" fmla="*/ 0 w 770"/>
                <a:gd name="T17" fmla="*/ 530 h 6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0"/>
                <a:gd name="T28" fmla="*/ 0 h 619"/>
                <a:gd name="T29" fmla="*/ 770 w 770"/>
                <a:gd name="T30" fmla="*/ 619 h 6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0" h="619">
                  <a:moveTo>
                    <a:pt x="0" y="530"/>
                  </a:moveTo>
                  <a:lnTo>
                    <a:pt x="92" y="0"/>
                  </a:lnTo>
                  <a:lnTo>
                    <a:pt x="396" y="45"/>
                  </a:lnTo>
                  <a:lnTo>
                    <a:pt x="770" y="83"/>
                  </a:lnTo>
                  <a:lnTo>
                    <a:pt x="744" y="351"/>
                  </a:lnTo>
                  <a:lnTo>
                    <a:pt x="719" y="619"/>
                  </a:lnTo>
                  <a:lnTo>
                    <a:pt x="208" y="562"/>
                  </a:lnTo>
                  <a:lnTo>
                    <a:pt x="0" y="530"/>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66" name="Freeform 946"/>
            <p:cNvSpPr>
              <a:spLocks/>
            </p:cNvSpPr>
            <p:nvPr/>
          </p:nvSpPr>
          <p:spPr bwMode="auto">
            <a:xfrm>
              <a:off x="3077" y="1203"/>
              <a:ext cx="399" cy="306"/>
            </a:xfrm>
            <a:custGeom>
              <a:avLst/>
              <a:gdLst>
                <a:gd name="T0" fmla="*/ 80 w 796"/>
                <a:gd name="T1" fmla="*/ 0 h 612"/>
                <a:gd name="T2" fmla="*/ 591 w 796"/>
                <a:gd name="T3" fmla="*/ 57 h 612"/>
                <a:gd name="T4" fmla="*/ 796 w 796"/>
                <a:gd name="T5" fmla="*/ 74 h 612"/>
                <a:gd name="T6" fmla="*/ 789 w 796"/>
                <a:gd name="T7" fmla="*/ 207 h 612"/>
                <a:gd name="T8" fmla="*/ 760 w 796"/>
                <a:gd name="T9" fmla="*/ 612 h 612"/>
                <a:gd name="T10" fmla="*/ 656 w 796"/>
                <a:gd name="T11" fmla="*/ 605 h 612"/>
                <a:gd name="T12" fmla="*/ 331 w 796"/>
                <a:gd name="T13" fmla="*/ 576 h 612"/>
                <a:gd name="T14" fmla="*/ 0 w 796"/>
                <a:gd name="T15" fmla="*/ 534 h 612"/>
                <a:gd name="T16" fmla="*/ 80 w 796"/>
                <a:gd name="T17" fmla="*/ 0 h 612"/>
                <a:gd name="T18" fmla="*/ 80 w 796"/>
                <a:gd name="T19" fmla="*/ 0 h 6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6"/>
                <a:gd name="T31" fmla="*/ 0 h 612"/>
                <a:gd name="T32" fmla="*/ 796 w 796"/>
                <a:gd name="T33" fmla="*/ 612 h 6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6" h="612">
                  <a:moveTo>
                    <a:pt x="80" y="0"/>
                  </a:moveTo>
                  <a:lnTo>
                    <a:pt x="591" y="57"/>
                  </a:lnTo>
                  <a:lnTo>
                    <a:pt x="796" y="74"/>
                  </a:lnTo>
                  <a:lnTo>
                    <a:pt x="789" y="207"/>
                  </a:lnTo>
                  <a:lnTo>
                    <a:pt x="760" y="612"/>
                  </a:lnTo>
                  <a:lnTo>
                    <a:pt x="656" y="605"/>
                  </a:lnTo>
                  <a:lnTo>
                    <a:pt x="331" y="576"/>
                  </a:lnTo>
                  <a:lnTo>
                    <a:pt x="0" y="534"/>
                  </a:lnTo>
                  <a:lnTo>
                    <a:pt x="80" y="0"/>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67" name="Freeform 947"/>
            <p:cNvSpPr>
              <a:spLocks/>
            </p:cNvSpPr>
            <p:nvPr/>
          </p:nvSpPr>
          <p:spPr bwMode="auto">
            <a:xfrm>
              <a:off x="3021" y="1470"/>
              <a:ext cx="384" cy="382"/>
            </a:xfrm>
            <a:custGeom>
              <a:avLst/>
              <a:gdLst>
                <a:gd name="T0" fmla="*/ 97 w 768"/>
                <a:gd name="T1" fmla="*/ 764 h 764"/>
                <a:gd name="T2" fmla="*/ 106 w 768"/>
                <a:gd name="T3" fmla="*/ 707 h 764"/>
                <a:gd name="T4" fmla="*/ 298 w 768"/>
                <a:gd name="T5" fmla="*/ 732 h 764"/>
                <a:gd name="T6" fmla="*/ 290 w 768"/>
                <a:gd name="T7" fmla="*/ 704 h 764"/>
                <a:gd name="T8" fmla="*/ 705 w 768"/>
                <a:gd name="T9" fmla="*/ 742 h 764"/>
                <a:gd name="T10" fmla="*/ 768 w 768"/>
                <a:gd name="T11" fmla="*/ 71 h 764"/>
                <a:gd name="T12" fmla="*/ 443 w 768"/>
                <a:gd name="T13" fmla="*/ 42 h 764"/>
                <a:gd name="T14" fmla="*/ 112 w 768"/>
                <a:gd name="T15" fmla="*/ 0 h 764"/>
                <a:gd name="T16" fmla="*/ 0 w 768"/>
                <a:gd name="T17" fmla="*/ 751 h 764"/>
                <a:gd name="T18" fmla="*/ 97 w 768"/>
                <a:gd name="T19" fmla="*/ 764 h 764"/>
                <a:gd name="T20" fmla="*/ 97 w 768"/>
                <a:gd name="T21" fmla="*/ 764 h 7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8"/>
                <a:gd name="T34" fmla="*/ 0 h 764"/>
                <a:gd name="T35" fmla="*/ 768 w 768"/>
                <a:gd name="T36" fmla="*/ 764 h 7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8" h="764">
                  <a:moveTo>
                    <a:pt x="97" y="764"/>
                  </a:moveTo>
                  <a:lnTo>
                    <a:pt x="106" y="707"/>
                  </a:lnTo>
                  <a:lnTo>
                    <a:pt x="298" y="732"/>
                  </a:lnTo>
                  <a:lnTo>
                    <a:pt x="290" y="704"/>
                  </a:lnTo>
                  <a:lnTo>
                    <a:pt x="705" y="742"/>
                  </a:lnTo>
                  <a:lnTo>
                    <a:pt x="768" y="71"/>
                  </a:lnTo>
                  <a:lnTo>
                    <a:pt x="443" y="42"/>
                  </a:lnTo>
                  <a:lnTo>
                    <a:pt x="112" y="0"/>
                  </a:lnTo>
                  <a:lnTo>
                    <a:pt x="0" y="751"/>
                  </a:lnTo>
                  <a:lnTo>
                    <a:pt x="97" y="764"/>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68" name="Freeform 948"/>
            <p:cNvSpPr>
              <a:spLocks/>
            </p:cNvSpPr>
            <p:nvPr/>
          </p:nvSpPr>
          <p:spPr bwMode="auto">
            <a:xfrm>
              <a:off x="3167" y="1540"/>
              <a:ext cx="763" cy="719"/>
            </a:xfrm>
            <a:custGeom>
              <a:avLst/>
              <a:gdLst>
                <a:gd name="T0" fmla="*/ 0 w 1527"/>
                <a:gd name="T1" fmla="*/ 563 h 1439"/>
                <a:gd name="T2" fmla="*/ 415 w 1527"/>
                <a:gd name="T3" fmla="*/ 601 h 1439"/>
                <a:gd name="T4" fmla="*/ 472 w 1527"/>
                <a:gd name="T5" fmla="*/ 0 h 1439"/>
                <a:gd name="T6" fmla="*/ 803 w 1527"/>
                <a:gd name="T7" fmla="*/ 19 h 1439"/>
                <a:gd name="T8" fmla="*/ 791 w 1527"/>
                <a:gd name="T9" fmla="*/ 277 h 1439"/>
                <a:gd name="T10" fmla="*/ 824 w 1527"/>
                <a:gd name="T11" fmla="*/ 304 h 1439"/>
                <a:gd name="T12" fmla="*/ 854 w 1527"/>
                <a:gd name="T13" fmla="*/ 304 h 1439"/>
                <a:gd name="T14" fmla="*/ 879 w 1527"/>
                <a:gd name="T15" fmla="*/ 329 h 1439"/>
                <a:gd name="T16" fmla="*/ 928 w 1527"/>
                <a:gd name="T17" fmla="*/ 340 h 1439"/>
                <a:gd name="T18" fmla="*/ 1029 w 1527"/>
                <a:gd name="T19" fmla="*/ 384 h 1439"/>
                <a:gd name="T20" fmla="*/ 1046 w 1527"/>
                <a:gd name="T21" fmla="*/ 365 h 1439"/>
                <a:gd name="T22" fmla="*/ 1111 w 1527"/>
                <a:gd name="T23" fmla="*/ 403 h 1439"/>
                <a:gd name="T24" fmla="*/ 1196 w 1527"/>
                <a:gd name="T25" fmla="*/ 401 h 1439"/>
                <a:gd name="T26" fmla="*/ 1255 w 1527"/>
                <a:gd name="T27" fmla="*/ 384 h 1439"/>
                <a:gd name="T28" fmla="*/ 1337 w 1527"/>
                <a:gd name="T29" fmla="*/ 369 h 1439"/>
                <a:gd name="T30" fmla="*/ 1411 w 1527"/>
                <a:gd name="T31" fmla="*/ 409 h 1439"/>
                <a:gd name="T32" fmla="*/ 1423 w 1527"/>
                <a:gd name="T33" fmla="*/ 422 h 1439"/>
                <a:gd name="T34" fmla="*/ 1463 w 1527"/>
                <a:gd name="T35" fmla="*/ 422 h 1439"/>
                <a:gd name="T36" fmla="*/ 1470 w 1527"/>
                <a:gd name="T37" fmla="*/ 635 h 1439"/>
                <a:gd name="T38" fmla="*/ 1527 w 1527"/>
                <a:gd name="T39" fmla="*/ 739 h 1439"/>
                <a:gd name="T40" fmla="*/ 1506 w 1527"/>
                <a:gd name="T41" fmla="*/ 821 h 1439"/>
                <a:gd name="T42" fmla="*/ 1510 w 1527"/>
                <a:gd name="T43" fmla="*/ 889 h 1439"/>
                <a:gd name="T44" fmla="*/ 1485 w 1527"/>
                <a:gd name="T45" fmla="*/ 924 h 1439"/>
                <a:gd name="T46" fmla="*/ 1495 w 1527"/>
                <a:gd name="T47" fmla="*/ 935 h 1439"/>
                <a:gd name="T48" fmla="*/ 1432 w 1527"/>
                <a:gd name="T49" fmla="*/ 954 h 1439"/>
                <a:gd name="T50" fmla="*/ 1383 w 1527"/>
                <a:gd name="T51" fmla="*/ 960 h 1439"/>
                <a:gd name="T52" fmla="*/ 1392 w 1527"/>
                <a:gd name="T53" fmla="*/ 924 h 1439"/>
                <a:gd name="T54" fmla="*/ 1366 w 1527"/>
                <a:gd name="T55" fmla="*/ 945 h 1439"/>
                <a:gd name="T56" fmla="*/ 1367 w 1527"/>
                <a:gd name="T57" fmla="*/ 986 h 1439"/>
                <a:gd name="T58" fmla="*/ 1333 w 1527"/>
                <a:gd name="T59" fmla="*/ 1030 h 1439"/>
                <a:gd name="T60" fmla="*/ 1153 w 1527"/>
                <a:gd name="T61" fmla="*/ 1121 h 1439"/>
                <a:gd name="T62" fmla="*/ 1096 w 1527"/>
                <a:gd name="T63" fmla="*/ 1180 h 1439"/>
                <a:gd name="T64" fmla="*/ 1042 w 1527"/>
                <a:gd name="T65" fmla="*/ 1308 h 1439"/>
                <a:gd name="T66" fmla="*/ 1086 w 1527"/>
                <a:gd name="T67" fmla="*/ 1439 h 1439"/>
                <a:gd name="T68" fmla="*/ 1044 w 1527"/>
                <a:gd name="T69" fmla="*/ 1439 h 1439"/>
                <a:gd name="T70" fmla="*/ 848 w 1527"/>
                <a:gd name="T71" fmla="*/ 1370 h 1439"/>
                <a:gd name="T72" fmla="*/ 827 w 1527"/>
                <a:gd name="T73" fmla="*/ 1313 h 1439"/>
                <a:gd name="T74" fmla="*/ 807 w 1527"/>
                <a:gd name="T75" fmla="*/ 1289 h 1439"/>
                <a:gd name="T76" fmla="*/ 801 w 1527"/>
                <a:gd name="T77" fmla="*/ 1213 h 1439"/>
                <a:gd name="T78" fmla="*/ 763 w 1527"/>
                <a:gd name="T79" fmla="*/ 1186 h 1439"/>
                <a:gd name="T80" fmla="*/ 658 w 1527"/>
                <a:gd name="T81" fmla="*/ 984 h 1439"/>
                <a:gd name="T82" fmla="*/ 607 w 1527"/>
                <a:gd name="T83" fmla="*/ 946 h 1439"/>
                <a:gd name="T84" fmla="*/ 592 w 1527"/>
                <a:gd name="T85" fmla="*/ 914 h 1439"/>
                <a:gd name="T86" fmla="*/ 438 w 1527"/>
                <a:gd name="T87" fmla="*/ 907 h 1439"/>
                <a:gd name="T88" fmla="*/ 356 w 1527"/>
                <a:gd name="T89" fmla="*/ 1002 h 1439"/>
                <a:gd name="T90" fmla="*/ 217 w 1527"/>
                <a:gd name="T91" fmla="*/ 903 h 1439"/>
                <a:gd name="T92" fmla="*/ 175 w 1527"/>
                <a:gd name="T93" fmla="*/ 766 h 1439"/>
                <a:gd name="T94" fmla="*/ 42 w 1527"/>
                <a:gd name="T95" fmla="*/ 639 h 1439"/>
                <a:gd name="T96" fmla="*/ 27 w 1527"/>
                <a:gd name="T97" fmla="*/ 597 h 1439"/>
                <a:gd name="T98" fmla="*/ 8 w 1527"/>
                <a:gd name="T99" fmla="*/ 591 h 1439"/>
                <a:gd name="T100" fmla="*/ 0 w 1527"/>
                <a:gd name="T101" fmla="*/ 563 h 1439"/>
                <a:gd name="T102" fmla="*/ 0 w 1527"/>
                <a:gd name="T103" fmla="*/ 563 h 143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7"/>
                <a:gd name="T157" fmla="*/ 0 h 1439"/>
                <a:gd name="T158" fmla="*/ 1527 w 1527"/>
                <a:gd name="T159" fmla="*/ 1439 h 143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7" h="1439">
                  <a:moveTo>
                    <a:pt x="0" y="563"/>
                  </a:moveTo>
                  <a:lnTo>
                    <a:pt x="415" y="601"/>
                  </a:lnTo>
                  <a:lnTo>
                    <a:pt x="472" y="0"/>
                  </a:lnTo>
                  <a:lnTo>
                    <a:pt x="803" y="19"/>
                  </a:lnTo>
                  <a:lnTo>
                    <a:pt x="791" y="277"/>
                  </a:lnTo>
                  <a:lnTo>
                    <a:pt x="824" y="304"/>
                  </a:lnTo>
                  <a:lnTo>
                    <a:pt x="854" y="304"/>
                  </a:lnTo>
                  <a:lnTo>
                    <a:pt x="879" y="329"/>
                  </a:lnTo>
                  <a:lnTo>
                    <a:pt x="928" y="340"/>
                  </a:lnTo>
                  <a:lnTo>
                    <a:pt x="1029" y="384"/>
                  </a:lnTo>
                  <a:lnTo>
                    <a:pt x="1046" y="365"/>
                  </a:lnTo>
                  <a:lnTo>
                    <a:pt x="1111" y="403"/>
                  </a:lnTo>
                  <a:lnTo>
                    <a:pt x="1196" y="401"/>
                  </a:lnTo>
                  <a:lnTo>
                    <a:pt x="1255" y="384"/>
                  </a:lnTo>
                  <a:lnTo>
                    <a:pt x="1337" y="369"/>
                  </a:lnTo>
                  <a:lnTo>
                    <a:pt x="1411" y="409"/>
                  </a:lnTo>
                  <a:lnTo>
                    <a:pt x="1423" y="422"/>
                  </a:lnTo>
                  <a:lnTo>
                    <a:pt x="1463" y="422"/>
                  </a:lnTo>
                  <a:lnTo>
                    <a:pt x="1470" y="635"/>
                  </a:lnTo>
                  <a:lnTo>
                    <a:pt x="1527" y="739"/>
                  </a:lnTo>
                  <a:lnTo>
                    <a:pt x="1506" y="821"/>
                  </a:lnTo>
                  <a:lnTo>
                    <a:pt x="1510" y="889"/>
                  </a:lnTo>
                  <a:lnTo>
                    <a:pt x="1485" y="924"/>
                  </a:lnTo>
                  <a:lnTo>
                    <a:pt x="1495" y="935"/>
                  </a:lnTo>
                  <a:lnTo>
                    <a:pt x="1432" y="954"/>
                  </a:lnTo>
                  <a:lnTo>
                    <a:pt x="1383" y="960"/>
                  </a:lnTo>
                  <a:lnTo>
                    <a:pt x="1392" y="924"/>
                  </a:lnTo>
                  <a:lnTo>
                    <a:pt x="1366" y="945"/>
                  </a:lnTo>
                  <a:lnTo>
                    <a:pt x="1367" y="986"/>
                  </a:lnTo>
                  <a:lnTo>
                    <a:pt x="1333" y="1030"/>
                  </a:lnTo>
                  <a:lnTo>
                    <a:pt x="1153" y="1121"/>
                  </a:lnTo>
                  <a:lnTo>
                    <a:pt x="1096" y="1180"/>
                  </a:lnTo>
                  <a:lnTo>
                    <a:pt x="1042" y="1308"/>
                  </a:lnTo>
                  <a:lnTo>
                    <a:pt x="1086" y="1439"/>
                  </a:lnTo>
                  <a:lnTo>
                    <a:pt x="1044" y="1439"/>
                  </a:lnTo>
                  <a:lnTo>
                    <a:pt x="848" y="1370"/>
                  </a:lnTo>
                  <a:lnTo>
                    <a:pt x="827" y="1313"/>
                  </a:lnTo>
                  <a:lnTo>
                    <a:pt x="807" y="1289"/>
                  </a:lnTo>
                  <a:lnTo>
                    <a:pt x="801" y="1213"/>
                  </a:lnTo>
                  <a:lnTo>
                    <a:pt x="763" y="1186"/>
                  </a:lnTo>
                  <a:lnTo>
                    <a:pt x="658" y="984"/>
                  </a:lnTo>
                  <a:lnTo>
                    <a:pt x="607" y="946"/>
                  </a:lnTo>
                  <a:lnTo>
                    <a:pt x="592" y="914"/>
                  </a:lnTo>
                  <a:lnTo>
                    <a:pt x="438" y="907"/>
                  </a:lnTo>
                  <a:lnTo>
                    <a:pt x="356" y="1002"/>
                  </a:lnTo>
                  <a:lnTo>
                    <a:pt x="217" y="903"/>
                  </a:lnTo>
                  <a:lnTo>
                    <a:pt x="175" y="766"/>
                  </a:lnTo>
                  <a:lnTo>
                    <a:pt x="42" y="639"/>
                  </a:lnTo>
                  <a:lnTo>
                    <a:pt x="27" y="597"/>
                  </a:lnTo>
                  <a:lnTo>
                    <a:pt x="8" y="591"/>
                  </a:lnTo>
                  <a:lnTo>
                    <a:pt x="0" y="563"/>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69" name="Freeform 949"/>
            <p:cNvSpPr>
              <a:spLocks/>
            </p:cNvSpPr>
            <p:nvPr/>
          </p:nvSpPr>
          <p:spPr bwMode="auto">
            <a:xfrm>
              <a:off x="3404" y="698"/>
              <a:ext cx="360" cy="220"/>
            </a:xfrm>
            <a:custGeom>
              <a:avLst/>
              <a:gdLst>
                <a:gd name="T0" fmla="*/ 38 w 718"/>
                <a:gd name="T1" fmla="*/ 0 h 441"/>
                <a:gd name="T2" fmla="*/ 663 w 718"/>
                <a:gd name="T3" fmla="*/ 32 h 441"/>
                <a:gd name="T4" fmla="*/ 667 w 718"/>
                <a:gd name="T5" fmla="*/ 142 h 441"/>
                <a:gd name="T6" fmla="*/ 696 w 718"/>
                <a:gd name="T7" fmla="*/ 234 h 441"/>
                <a:gd name="T8" fmla="*/ 699 w 718"/>
                <a:gd name="T9" fmla="*/ 348 h 441"/>
                <a:gd name="T10" fmla="*/ 718 w 718"/>
                <a:gd name="T11" fmla="*/ 441 h 441"/>
                <a:gd name="T12" fmla="*/ 340 w 718"/>
                <a:gd name="T13" fmla="*/ 429 h 441"/>
                <a:gd name="T14" fmla="*/ 0 w 718"/>
                <a:gd name="T15" fmla="*/ 405 h 441"/>
                <a:gd name="T16" fmla="*/ 38 w 718"/>
                <a:gd name="T17" fmla="*/ 0 h 441"/>
                <a:gd name="T18" fmla="*/ 38 w 718"/>
                <a:gd name="T19" fmla="*/ 0 h 4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8"/>
                <a:gd name="T31" fmla="*/ 0 h 441"/>
                <a:gd name="T32" fmla="*/ 718 w 718"/>
                <a:gd name="T33" fmla="*/ 441 h 4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8" h="441">
                  <a:moveTo>
                    <a:pt x="38" y="0"/>
                  </a:moveTo>
                  <a:lnTo>
                    <a:pt x="663" y="32"/>
                  </a:lnTo>
                  <a:lnTo>
                    <a:pt x="667" y="142"/>
                  </a:lnTo>
                  <a:lnTo>
                    <a:pt x="696" y="234"/>
                  </a:lnTo>
                  <a:lnTo>
                    <a:pt x="699" y="348"/>
                  </a:lnTo>
                  <a:lnTo>
                    <a:pt x="718" y="441"/>
                  </a:lnTo>
                  <a:lnTo>
                    <a:pt x="340" y="429"/>
                  </a:lnTo>
                  <a:lnTo>
                    <a:pt x="0" y="405"/>
                  </a:lnTo>
                  <a:lnTo>
                    <a:pt x="38" y="0"/>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70" name="Freeform 950"/>
            <p:cNvSpPr>
              <a:spLocks/>
            </p:cNvSpPr>
            <p:nvPr/>
          </p:nvSpPr>
          <p:spPr bwMode="auto">
            <a:xfrm>
              <a:off x="3385" y="900"/>
              <a:ext cx="384" cy="251"/>
            </a:xfrm>
            <a:custGeom>
              <a:avLst/>
              <a:gdLst>
                <a:gd name="T0" fmla="*/ 38 w 768"/>
                <a:gd name="T1" fmla="*/ 0 h 502"/>
                <a:gd name="T2" fmla="*/ 378 w 768"/>
                <a:gd name="T3" fmla="*/ 24 h 502"/>
                <a:gd name="T4" fmla="*/ 756 w 768"/>
                <a:gd name="T5" fmla="*/ 36 h 502"/>
                <a:gd name="T6" fmla="*/ 732 w 768"/>
                <a:gd name="T7" fmla="*/ 83 h 502"/>
                <a:gd name="T8" fmla="*/ 768 w 768"/>
                <a:gd name="T9" fmla="*/ 118 h 502"/>
                <a:gd name="T10" fmla="*/ 766 w 768"/>
                <a:gd name="T11" fmla="*/ 365 h 502"/>
                <a:gd name="T12" fmla="*/ 751 w 768"/>
                <a:gd name="T13" fmla="*/ 363 h 502"/>
                <a:gd name="T14" fmla="*/ 753 w 768"/>
                <a:gd name="T15" fmla="*/ 395 h 502"/>
                <a:gd name="T16" fmla="*/ 764 w 768"/>
                <a:gd name="T17" fmla="*/ 420 h 502"/>
                <a:gd name="T18" fmla="*/ 756 w 768"/>
                <a:gd name="T19" fmla="*/ 443 h 502"/>
                <a:gd name="T20" fmla="*/ 764 w 768"/>
                <a:gd name="T21" fmla="*/ 502 h 502"/>
                <a:gd name="T22" fmla="*/ 747 w 768"/>
                <a:gd name="T23" fmla="*/ 496 h 502"/>
                <a:gd name="T24" fmla="*/ 728 w 768"/>
                <a:gd name="T25" fmla="*/ 473 h 502"/>
                <a:gd name="T26" fmla="*/ 659 w 768"/>
                <a:gd name="T27" fmla="*/ 450 h 502"/>
                <a:gd name="T28" fmla="*/ 593 w 768"/>
                <a:gd name="T29" fmla="*/ 454 h 502"/>
                <a:gd name="T30" fmla="*/ 555 w 768"/>
                <a:gd name="T31" fmla="*/ 426 h 502"/>
                <a:gd name="T32" fmla="*/ 0 w 768"/>
                <a:gd name="T33" fmla="*/ 393 h 502"/>
                <a:gd name="T34" fmla="*/ 38 w 768"/>
                <a:gd name="T35" fmla="*/ 0 h 502"/>
                <a:gd name="T36" fmla="*/ 38 w 76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68"/>
                <a:gd name="T58" fmla="*/ 0 h 502"/>
                <a:gd name="T59" fmla="*/ 768 w 76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68" h="502">
                  <a:moveTo>
                    <a:pt x="38" y="0"/>
                  </a:moveTo>
                  <a:lnTo>
                    <a:pt x="378" y="24"/>
                  </a:lnTo>
                  <a:lnTo>
                    <a:pt x="756" y="36"/>
                  </a:lnTo>
                  <a:lnTo>
                    <a:pt x="732" y="83"/>
                  </a:lnTo>
                  <a:lnTo>
                    <a:pt x="768" y="118"/>
                  </a:lnTo>
                  <a:lnTo>
                    <a:pt x="766" y="365"/>
                  </a:lnTo>
                  <a:lnTo>
                    <a:pt x="751" y="363"/>
                  </a:lnTo>
                  <a:lnTo>
                    <a:pt x="753" y="395"/>
                  </a:lnTo>
                  <a:lnTo>
                    <a:pt x="764" y="420"/>
                  </a:lnTo>
                  <a:lnTo>
                    <a:pt x="756" y="443"/>
                  </a:lnTo>
                  <a:lnTo>
                    <a:pt x="764" y="502"/>
                  </a:lnTo>
                  <a:lnTo>
                    <a:pt x="747" y="496"/>
                  </a:lnTo>
                  <a:lnTo>
                    <a:pt x="728" y="473"/>
                  </a:lnTo>
                  <a:lnTo>
                    <a:pt x="659" y="450"/>
                  </a:lnTo>
                  <a:lnTo>
                    <a:pt x="593" y="454"/>
                  </a:lnTo>
                  <a:lnTo>
                    <a:pt x="555" y="426"/>
                  </a:lnTo>
                  <a:lnTo>
                    <a:pt x="0" y="393"/>
                  </a:lnTo>
                  <a:lnTo>
                    <a:pt x="38" y="0"/>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71" name="Freeform 951"/>
            <p:cNvSpPr>
              <a:spLocks/>
            </p:cNvSpPr>
            <p:nvPr/>
          </p:nvSpPr>
          <p:spPr bwMode="auto">
            <a:xfrm>
              <a:off x="3373" y="1097"/>
              <a:ext cx="451" cy="220"/>
            </a:xfrm>
            <a:custGeom>
              <a:avLst/>
              <a:gdLst>
                <a:gd name="T0" fmla="*/ 25 w 901"/>
                <a:gd name="T1" fmla="*/ 0 h 439"/>
                <a:gd name="T2" fmla="*/ 580 w 901"/>
                <a:gd name="T3" fmla="*/ 33 h 439"/>
                <a:gd name="T4" fmla="*/ 618 w 901"/>
                <a:gd name="T5" fmla="*/ 61 h 439"/>
                <a:gd name="T6" fmla="*/ 684 w 901"/>
                <a:gd name="T7" fmla="*/ 57 h 439"/>
                <a:gd name="T8" fmla="*/ 753 w 901"/>
                <a:gd name="T9" fmla="*/ 80 h 439"/>
                <a:gd name="T10" fmla="*/ 772 w 901"/>
                <a:gd name="T11" fmla="*/ 103 h 439"/>
                <a:gd name="T12" fmla="*/ 789 w 901"/>
                <a:gd name="T13" fmla="*/ 109 h 439"/>
                <a:gd name="T14" fmla="*/ 819 w 901"/>
                <a:gd name="T15" fmla="*/ 192 h 439"/>
                <a:gd name="T16" fmla="*/ 819 w 901"/>
                <a:gd name="T17" fmla="*/ 217 h 439"/>
                <a:gd name="T18" fmla="*/ 840 w 901"/>
                <a:gd name="T19" fmla="*/ 257 h 439"/>
                <a:gd name="T20" fmla="*/ 850 w 901"/>
                <a:gd name="T21" fmla="*/ 320 h 439"/>
                <a:gd name="T22" fmla="*/ 844 w 901"/>
                <a:gd name="T23" fmla="*/ 339 h 439"/>
                <a:gd name="T24" fmla="*/ 857 w 901"/>
                <a:gd name="T25" fmla="*/ 359 h 439"/>
                <a:gd name="T26" fmla="*/ 901 w 901"/>
                <a:gd name="T27" fmla="*/ 439 h 439"/>
                <a:gd name="T28" fmla="*/ 500 w 901"/>
                <a:gd name="T29" fmla="*/ 435 h 439"/>
                <a:gd name="T30" fmla="*/ 198 w 901"/>
                <a:gd name="T31" fmla="*/ 418 h 439"/>
                <a:gd name="T32" fmla="*/ 205 w 901"/>
                <a:gd name="T33" fmla="*/ 285 h 439"/>
                <a:gd name="T34" fmla="*/ 0 w 901"/>
                <a:gd name="T35" fmla="*/ 268 h 439"/>
                <a:gd name="T36" fmla="*/ 25 w 901"/>
                <a:gd name="T37" fmla="*/ 0 h 439"/>
                <a:gd name="T38" fmla="*/ 25 w 901"/>
                <a:gd name="T39" fmla="*/ 0 h 4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01"/>
                <a:gd name="T61" fmla="*/ 0 h 439"/>
                <a:gd name="T62" fmla="*/ 901 w 901"/>
                <a:gd name="T63" fmla="*/ 439 h 4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01" h="439">
                  <a:moveTo>
                    <a:pt x="25" y="0"/>
                  </a:moveTo>
                  <a:lnTo>
                    <a:pt x="580" y="33"/>
                  </a:lnTo>
                  <a:lnTo>
                    <a:pt x="618" y="61"/>
                  </a:lnTo>
                  <a:lnTo>
                    <a:pt x="684" y="57"/>
                  </a:lnTo>
                  <a:lnTo>
                    <a:pt x="753" y="80"/>
                  </a:lnTo>
                  <a:lnTo>
                    <a:pt x="772" y="103"/>
                  </a:lnTo>
                  <a:lnTo>
                    <a:pt x="789" y="109"/>
                  </a:lnTo>
                  <a:lnTo>
                    <a:pt x="819" y="192"/>
                  </a:lnTo>
                  <a:lnTo>
                    <a:pt x="819" y="217"/>
                  </a:lnTo>
                  <a:lnTo>
                    <a:pt x="840" y="257"/>
                  </a:lnTo>
                  <a:lnTo>
                    <a:pt x="850" y="320"/>
                  </a:lnTo>
                  <a:lnTo>
                    <a:pt x="844" y="339"/>
                  </a:lnTo>
                  <a:lnTo>
                    <a:pt x="857" y="359"/>
                  </a:lnTo>
                  <a:lnTo>
                    <a:pt x="901" y="439"/>
                  </a:lnTo>
                  <a:lnTo>
                    <a:pt x="500" y="435"/>
                  </a:lnTo>
                  <a:lnTo>
                    <a:pt x="198" y="418"/>
                  </a:lnTo>
                  <a:lnTo>
                    <a:pt x="205" y="285"/>
                  </a:lnTo>
                  <a:lnTo>
                    <a:pt x="0" y="268"/>
                  </a:lnTo>
                  <a:lnTo>
                    <a:pt x="25" y="0"/>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72" name="Freeform 952"/>
            <p:cNvSpPr>
              <a:spLocks/>
            </p:cNvSpPr>
            <p:nvPr/>
          </p:nvSpPr>
          <p:spPr bwMode="auto">
            <a:xfrm>
              <a:off x="3458" y="1306"/>
              <a:ext cx="406" cy="213"/>
            </a:xfrm>
            <a:custGeom>
              <a:avLst/>
              <a:gdLst>
                <a:gd name="T0" fmla="*/ 29 w 812"/>
                <a:gd name="T1" fmla="*/ 0 h 426"/>
                <a:gd name="T2" fmla="*/ 331 w 812"/>
                <a:gd name="T3" fmla="*/ 17 h 426"/>
                <a:gd name="T4" fmla="*/ 732 w 812"/>
                <a:gd name="T5" fmla="*/ 21 h 426"/>
                <a:gd name="T6" fmla="*/ 755 w 812"/>
                <a:gd name="T7" fmla="*/ 40 h 426"/>
                <a:gd name="T8" fmla="*/ 766 w 812"/>
                <a:gd name="T9" fmla="*/ 36 h 426"/>
                <a:gd name="T10" fmla="*/ 782 w 812"/>
                <a:gd name="T11" fmla="*/ 57 h 426"/>
                <a:gd name="T12" fmla="*/ 768 w 812"/>
                <a:gd name="T13" fmla="*/ 57 h 426"/>
                <a:gd name="T14" fmla="*/ 755 w 812"/>
                <a:gd name="T15" fmla="*/ 86 h 426"/>
                <a:gd name="T16" fmla="*/ 787 w 812"/>
                <a:gd name="T17" fmla="*/ 132 h 426"/>
                <a:gd name="T18" fmla="*/ 812 w 812"/>
                <a:gd name="T19" fmla="*/ 137 h 426"/>
                <a:gd name="T20" fmla="*/ 808 w 812"/>
                <a:gd name="T21" fmla="*/ 424 h 426"/>
                <a:gd name="T22" fmla="*/ 464 w 812"/>
                <a:gd name="T23" fmla="*/ 426 h 426"/>
                <a:gd name="T24" fmla="*/ 0 w 812"/>
                <a:gd name="T25" fmla="*/ 405 h 426"/>
                <a:gd name="T26" fmla="*/ 29 w 812"/>
                <a:gd name="T27" fmla="*/ 0 h 426"/>
                <a:gd name="T28" fmla="*/ 29 w 812"/>
                <a:gd name="T29" fmla="*/ 0 h 4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2"/>
                <a:gd name="T46" fmla="*/ 0 h 426"/>
                <a:gd name="T47" fmla="*/ 812 w 812"/>
                <a:gd name="T48" fmla="*/ 426 h 4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2" h="426">
                  <a:moveTo>
                    <a:pt x="29" y="0"/>
                  </a:moveTo>
                  <a:lnTo>
                    <a:pt x="331" y="17"/>
                  </a:lnTo>
                  <a:lnTo>
                    <a:pt x="732" y="21"/>
                  </a:lnTo>
                  <a:lnTo>
                    <a:pt x="755" y="40"/>
                  </a:lnTo>
                  <a:lnTo>
                    <a:pt x="766" y="36"/>
                  </a:lnTo>
                  <a:lnTo>
                    <a:pt x="782" y="57"/>
                  </a:lnTo>
                  <a:lnTo>
                    <a:pt x="768" y="57"/>
                  </a:lnTo>
                  <a:lnTo>
                    <a:pt x="755" y="86"/>
                  </a:lnTo>
                  <a:lnTo>
                    <a:pt x="787" y="132"/>
                  </a:lnTo>
                  <a:lnTo>
                    <a:pt x="812" y="137"/>
                  </a:lnTo>
                  <a:lnTo>
                    <a:pt x="808" y="424"/>
                  </a:lnTo>
                  <a:lnTo>
                    <a:pt x="464" y="426"/>
                  </a:lnTo>
                  <a:lnTo>
                    <a:pt x="0" y="405"/>
                  </a:lnTo>
                  <a:lnTo>
                    <a:pt x="29" y="0"/>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73" name="Freeform 953"/>
            <p:cNvSpPr>
              <a:spLocks/>
            </p:cNvSpPr>
            <p:nvPr/>
          </p:nvSpPr>
          <p:spPr bwMode="auto">
            <a:xfrm>
              <a:off x="3402" y="1505"/>
              <a:ext cx="472" cy="239"/>
            </a:xfrm>
            <a:custGeom>
              <a:avLst/>
              <a:gdLst>
                <a:gd name="T0" fmla="*/ 6 w 943"/>
                <a:gd name="T1" fmla="*/ 0 h 479"/>
                <a:gd name="T2" fmla="*/ 110 w 943"/>
                <a:gd name="T3" fmla="*/ 7 h 479"/>
                <a:gd name="T4" fmla="*/ 574 w 943"/>
                <a:gd name="T5" fmla="*/ 28 h 479"/>
                <a:gd name="T6" fmla="*/ 918 w 943"/>
                <a:gd name="T7" fmla="*/ 26 h 479"/>
                <a:gd name="T8" fmla="*/ 922 w 943"/>
                <a:gd name="T9" fmla="*/ 97 h 479"/>
                <a:gd name="T10" fmla="*/ 943 w 943"/>
                <a:gd name="T11" fmla="*/ 247 h 479"/>
                <a:gd name="T12" fmla="*/ 939 w 943"/>
                <a:gd name="T13" fmla="*/ 479 h 479"/>
                <a:gd name="T14" fmla="*/ 865 w 943"/>
                <a:gd name="T15" fmla="*/ 439 h 479"/>
                <a:gd name="T16" fmla="*/ 783 w 943"/>
                <a:gd name="T17" fmla="*/ 454 h 479"/>
                <a:gd name="T18" fmla="*/ 724 w 943"/>
                <a:gd name="T19" fmla="*/ 471 h 479"/>
                <a:gd name="T20" fmla="*/ 639 w 943"/>
                <a:gd name="T21" fmla="*/ 473 h 479"/>
                <a:gd name="T22" fmla="*/ 574 w 943"/>
                <a:gd name="T23" fmla="*/ 435 h 479"/>
                <a:gd name="T24" fmla="*/ 557 w 943"/>
                <a:gd name="T25" fmla="*/ 454 h 479"/>
                <a:gd name="T26" fmla="*/ 456 w 943"/>
                <a:gd name="T27" fmla="*/ 410 h 479"/>
                <a:gd name="T28" fmla="*/ 407 w 943"/>
                <a:gd name="T29" fmla="*/ 399 h 479"/>
                <a:gd name="T30" fmla="*/ 382 w 943"/>
                <a:gd name="T31" fmla="*/ 376 h 479"/>
                <a:gd name="T32" fmla="*/ 352 w 943"/>
                <a:gd name="T33" fmla="*/ 374 h 479"/>
                <a:gd name="T34" fmla="*/ 319 w 943"/>
                <a:gd name="T35" fmla="*/ 347 h 479"/>
                <a:gd name="T36" fmla="*/ 331 w 943"/>
                <a:gd name="T37" fmla="*/ 89 h 479"/>
                <a:gd name="T38" fmla="*/ 0 w 943"/>
                <a:gd name="T39" fmla="*/ 70 h 479"/>
                <a:gd name="T40" fmla="*/ 6 w 943"/>
                <a:gd name="T41" fmla="*/ 0 h 479"/>
                <a:gd name="T42" fmla="*/ 6 w 943"/>
                <a:gd name="T43" fmla="*/ 0 h 4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43"/>
                <a:gd name="T67" fmla="*/ 0 h 479"/>
                <a:gd name="T68" fmla="*/ 943 w 943"/>
                <a:gd name="T69" fmla="*/ 479 h 4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43" h="479">
                  <a:moveTo>
                    <a:pt x="6" y="0"/>
                  </a:moveTo>
                  <a:lnTo>
                    <a:pt x="110" y="7"/>
                  </a:lnTo>
                  <a:lnTo>
                    <a:pt x="574" y="28"/>
                  </a:lnTo>
                  <a:lnTo>
                    <a:pt x="918" y="26"/>
                  </a:lnTo>
                  <a:lnTo>
                    <a:pt x="922" y="97"/>
                  </a:lnTo>
                  <a:lnTo>
                    <a:pt x="943" y="247"/>
                  </a:lnTo>
                  <a:lnTo>
                    <a:pt x="939" y="479"/>
                  </a:lnTo>
                  <a:lnTo>
                    <a:pt x="865" y="439"/>
                  </a:lnTo>
                  <a:lnTo>
                    <a:pt x="783" y="454"/>
                  </a:lnTo>
                  <a:lnTo>
                    <a:pt x="724" y="471"/>
                  </a:lnTo>
                  <a:lnTo>
                    <a:pt x="639" y="473"/>
                  </a:lnTo>
                  <a:lnTo>
                    <a:pt x="574" y="435"/>
                  </a:lnTo>
                  <a:lnTo>
                    <a:pt x="557" y="454"/>
                  </a:lnTo>
                  <a:lnTo>
                    <a:pt x="456" y="410"/>
                  </a:lnTo>
                  <a:lnTo>
                    <a:pt x="407" y="399"/>
                  </a:lnTo>
                  <a:lnTo>
                    <a:pt x="382" y="376"/>
                  </a:lnTo>
                  <a:lnTo>
                    <a:pt x="352" y="374"/>
                  </a:lnTo>
                  <a:lnTo>
                    <a:pt x="319" y="347"/>
                  </a:lnTo>
                  <a:lnTo>
                    <a:pt x="331" y="89"/>
                  </a:lnTo>
                  <a:lnTo>
                    <a:pt x="0" y="70"/>
                  </a:lnTo>
                  <a:lnTo>
                    <a:pt x="6" y="0"/>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74" name="Freeform 954"/>
            <p:cNvSpPr>
              <a:spLocks/>
            </p:cNvSpPr>
            <p:nvPr/>
          </p:nvSpPr>
          <p:spPr bwMode="auto">
            <a:xfrm>
              <a:off x="3736" y="696"/>
              <a:ext cx="356" cy="387"/>
            </a:xfrm>
            <a:custGeom>
              <a:avLst/>
              <a:gdLst>
                <a:gd name="T0" fmla="*/ 4 w 711"/>
                <a:gd name="T1" fmla="*/ 146 h 774"/>
                <a:gd name="T2" fmla="*/ 33 w 711"/>
                <a:gd name="T3" fmla="*/ 238 h 774"/>
                <a:gd name="T4" fmla="*/ 36 w 711"/>
                <a:gd name="T5" fmla="*/ 352 h 774"/>
                <a:gd name="T6" fmla="*/ 55 w 711"/>
                <a:gd name="T7" fmla="*/ 445 h 774"/>
                <a:gd name="T8" fmla="*/ 31 w 711"/>
                <a:gd name="T9" fmla="*/ 492 h 774"/>
                <a:gd name="T10" fmla="*/ 67 w 711"/>
                <a:gd name="T11" fmla="*/ 527 h 774"/>
                <a:gd name="T12" fmla="*/ 65 w 711"/>
                <a:gd name="T13" fmla="*/ 774 h 774"/>
                <a:gd name="T14" fmla="*/ 584 w 711"/>
                <a:gd name="T15" fmla="*/ 764 h 774"/>
                <a:gd name="T16" fmla="*/ 576 w 711"/>
                <a:gd name="T17" fmla="*/ 715 h 774"/>
                <a:gd name="T18" fmla="*/ 519 w 711"/>
                <a:gd name="T19" fmla="*/ 673 h 774"/>
                <a:gd name="T20" fmla="*/ 493 w 711"/>
                <a:gd name="T21" fmla="*/ 643 h 774"/>
                <a:gd name="T22" fmla="*/ 422 w 711"/>
                <a:gd name="T23" fmla="*/ 599 h 774"/>
                <a:gd name="T24" fmla="*/ 424 w 711"/>
                <a:gd name="T25" fmla="*/ 529 h 774"/>
                <a:gd name="T26" fmla="*/ 409 w 711"/>
                <a:gd name="T27" fmla="*/ 481 h 774"/>
                <a:gd name="T28" fmla="*/ 466 w 711"/>
                <a:gd name="T29" fmla="*/ 413 h 774"/>
                <a:gd name="T30" fmla="*/ 462 w 711"/>
                <a:gd name="T31" fmla="*/ 344 h 774"/>
                <a:gd name="T32" fmla="*/ 557 w 711"/>
                <a:gd name="T33" fmla="*/ 274 h 774"/>
                <a:gd name="T34" fmla="*/ 580 w 711"/>
                <a:gd name="T35" fmla="*/ 234 h 774"/>
                <a:gd name="T36" fmla="*/ 711 w 711"/>
                <a:gd name="T37" fmla="*/ 165 h 774"/>
                <a:gd name="T38" fmla="*/ 652 w 711"/>
                <a:gd name="T39" fmla="*/ 141 h 774"/>
                <a:gd name="T40" fmla="*/ 601 w 711"/>
                <a:gd name="T41" fmla="*/ 146 h 774"/>
                <a:gd name="T42" fmla="*/ 590 w 711"/>
                <a:gd name="T43" fmla="*/ 127 h 774"/>
                <a:gd name="T44" fmla="*/ 495 w 711"/>
                <a:gd name="T45" fmla="*/ 126 h 774"/>
                <a:gd name="T46" fmla="*/ 432 w 711"/>
                <a:gd name="T47" fmla="*/ 107 h 774"/>
                <a:gd name="T48" fmla="*/ 301 w 711"/>
                <a:gd name="T49" fmla="*/ 93 h 774"/>
                <a:gd name="T50" fmla="*/ 282 w 711"/>
                <a:gd name="T51" fmla="*/ 70 h 774"/>
                <a:gd name="T52" fmla="*/ 228 w 711"/>
                <a:gd name="T53" fmla="*/ 50 h 774"/>
                <a:gd name="T54" fmla="*/ 219 w 711"/>
                <a:gd name="T55" fmla="*/ 0 h 774"/>
                <a:gd name="T56" fmla="*/ 187 w 711"/>
                <a:gd name="T57" fmla="*/ 0 h 774"/>
                <a:gd name="T58" fmla="*/ 187 w 711"/>
                <a:gd name="T59" fmla="*/ 36 h 774"/>
                <a:gd name="T60" fmla="*/ 0 w 711"/>
                <a:gd name="T61" fmla="*/ 36 h 774"/>
                <a:gd name="T62" fmla="*/ 4 w 711"/>
                <a:gd name="T63" fmla="*/ 146 h 774"/>
                <a:gd name="T64" fmla="*/ 4 w 711"/>
                <a:gd name="T65" fmla="*/ 146 h 7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1"/>
                <a:gd name="T100" fmla="*/ 0 h 774"/>
                <a:gd name="T101" fmla="*/ 711 w 711"/>
                <a:gd name="T102" fmla="*/ 774 h 7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1" h="774">
                  <a:moveTo>
                    <a:pt x="4" y="146"/>
                  </a:moveTo>
                  <a:lnTo>
                    <a:pt x="33" y="238"/>
                  </a:lnTo>
                  <a:lnTo>
                    <a:pt x="36" y="352"/>
                  </a:lnTo>
                  <a:lnTo>
                    <a:pt x="55" y="445"/>
                  </a:lnTo>
                  <a:lnTo>
                    <a:pt x="31" y="492"/>
                  </a:lnTo>
                  <a:lnTo>
                    <a:pt x="67" y="527"/>
                  </a:lnTo>
                  <a:lnTo>
                    <a:pt x="65" y="774"/>
                  </a:lnTo>
                  <a:lnTo>
                    <a:pt x="584" y="764"/>
                  </a:lnTo>
                  <a:lnTo>
                    <a:pt x="576" y="715"/>
                  </a:lnTo>
                  <a:lnTo>
                    <a:pt x="519" y="673"/>
                  </a:lnTo>
                  <a:lnTo>
                    <a:pt x="493" y="643"/>
                  </a:lnTo>
                  <a:lnTo>
                    <a:pt x="422" y="599"/>
                  </a:lnTo>
                  <a:lnTo>
                    <a:pt x="424" y="529"/>
                  </a:lnTo>
                  <a:lnTo>
                    <a:pt x="409" y="481"/>
                  </a:lnTo>
                  <a:lnTo>
                    <a:pt x="466" y="413"/>
                  </a:lnTo>
                  <a:lnTo>
                    <a:pt x="462" y="344"/>
                  </a:lnTo>
                  <a:lnTo>
                    <a:pt x="557" y="274"/>
                  </a:lnTo>
                  <a:lnTo>
                    <a:pt x="580" y="234"/>
                  </a:lnTo>
                  <a:lnTo>
                    <a:pt x="711" y="165"/>
                  </a:lnTo>
                  <a:lnTo>
                    <a:pt x="652" y="141"/>
                  </a:lnTo>
                  <a:lnTo>
                    <a:pt x="601" y="146"/>
                  </a:lnTo>
                  <a:lnTo>
                    <a:pt x="590" y="127"/>
                  </a:lnTo>
                  <a:lnTo>
                    <a:pt x="495" y="126"/>
                  </a:lnTo>
                  <a:lnTo>
                    <a:pt x="432" y="107"/>
                  </a:lnTo>
                  <a:lnTo>
                    <a:pt x="301" y="93"/>
                  </a:lnTo>
                  <a:lnTo>
                    <a:pt x="282" y="70"/>
                  </a:lnTo>
                  <a:lnTo>
                    <a:pt x="228" y="50"/>
                  </a:lnTo>
                  <a:lnTo>
                    <a:pt x="219" y="0"/>
                  </a:lnTo>
                  <a:lnTo>
                    <a:pt x="187" y="0"/>
                  </a:lnTo>
                  <a:lnTo>
                    <a:pt x="187" y="36"/>
                  </a:lnTo>
                  <a:lnTo>
                    <a:pt x="0" y="36"/>
                  </a:lnTo>
                  <a:lnTo>
                    <a:pt x="4" y="146"/>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75" name="Freeform 955"/>
            <p:cNvSpPr>
              <a:spLocks/>
            </p:cNvSpPr>
            <p:nvPr/>
          </p:nvSpPr>
          <p:spPr bwMode="auto">
            <a:xfrm>
              <a:off x="3761" y="1078"/>
              <a:ext cx="326" cy="210"/>
            </a:xfrm>
            <a:custGeom>
              <a:avLst/>
              <a:gdLst>
                <a:gd name="T0" fmla="*/ 2 w 652"/>
                <a:gd name="T1" fmla="*/ 40 h 420"/>
                <a:gd name="T2" fmla="*/ 13 w 652"/>
                <a:gd name="T3" fmla="*/ 65 h 420"/>
                <a:gd name="T4" fmla="*/ 5 w 652"/>
                <a:gd name="T5" fmla="*/ 88 h 420"/>
                <a:gd name="T6" fmla="*/ 13 w 652"/>
                <a:gd name="T7" fmla="*/ 147 h 420"/>
                <a:gd name="T8" fmla="*/ 43 w 652"/>
                <a:gd name="T9" fmla="*/ 230 h 420"/>
                <a:gd name="T10" fmla="*/ 43 w 652"/>
                <a:gd name="T11" fmla="*/ 255 h 420"/>
                <a:gd name="T12" fmla="*/ 64 w 652"/>
                <a:gd name="T13" fmla="*/ 295 h 420"/>
                <a:gd name="T14" fmla="*/ 74 w 652"/>
                <a:gd name="T15" fmla="*/ 358 h 420"/>
                <a:gd name="T16" fmla="*/ 68 w 652"/>
                <a:gd name="T17" fmla="*/ 377 h 420"/>
                <a:gd name="T18" fmla="*/ 81 w 652"/>
                <a:gd name="T19" fmla="*/ 397 h 420"/>
                <a:gd name="T20" fmla="*/ 504 w 652"/>
                <a:gd name="T21" fmla="*/ 388 h 420"/>
                <a:gd name="T22" fmla="*/ 534 w 652"/>
                <a:gd name="T23" fmla="*/ 420 h 420"/>
                <a:gd name="T24" fmla="*/ 578 w 652"/>
                <a:gd name="T25" fmla="*/ 325 h 420"/>
                <a:gd name="T26" fmla="*/ 564 w 652"/>
                <a:gd name="T27" fmla="*/ 289 h 420"/>
                <a:gd name="T28" fmla="*/ 639 w 652"/>
                <a:gd name="T29" fmla="*/ 232 h 420"/>
                <a:gd name="T30" fmla="*/ 652 w 652"/>
                <a:gd name="T31" fmla="*/ 190 h 420"/>
                <a:gd name="T32" fmla="*/ 599 w 652"/>
                <a:gd name="T33" fmla="*/ 129 h 420"/>
                <a:gd name="T34" fmla="*/ 545 w 652"/>
                <a:gd name="T35" fmla="*/ 67 h 420"/>
                <a:gd name="T36" fmla="*/ 534 w 652"/>
                <a:gd name="T37" fmla="*/ 0 h 420"/>
                <a:gd name="T38" fmla="*/ 15 w 652"/>
                <a:gd name="T39" fmla="*/ 10 h 420"/>
                <a:gd name="T40" fmla="*/ 0 w 652"/>
                <a:gd name="T41" fmla="*/ 8 h 420"/>
                <a:gd name="T42" fmla="*/ 2 w 652"/>
                <a:gd name="T43" fmla="*/ 40 h 420"/>
                <a:gd name="T44" fmla="*/ 2 w 652"/>
                <a:gd name="T45" fmla="*/ 40 h 42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52"/>
                <a:gd name="T70" fmla="*/ 0 h 420"/>
                <a:gd name="T71" fmla="*/ 652 w 652"/>
                <a:gd name="T72" fmla="*/ 420 h 42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52" h="420">
                  <a:moveTo>
                    <a:pt x="2" y="40"/>
                  </a:moveTo>
                  <a:lnTo>
                    <a:pt x="13" y="65"/>
                  </a:lnTo>
                  <a:lnTo>
                    <a:pt x="5" y="88"/>
                  </a:lnTo>
                  <a:lnTo>
                    <a:pt x="13" y="147"/>
                  </a:lnTo>
                  <a:lnTo>
                    <a:pt x="43" y="230"/>
                  </a:lnTo>
                  <a:lnTo>
                    <a:pt x="43" y="255"/>
                  </a:lnTo>
                  <a:lnTo>
                    <a:pt x="64" y="295"/>
                  </a:lnTo>
                  <a:lnTo>
                    <a:pt x="74" y="358"/>
                  </a:lnTo>
                  <a:lnTo>
                    <a:pt x="68" y="377"/>
                  </a:lnTo>
                  <a:lnTo>
                    <a:pt x="81" y="397"/>
                  </a:lnTo>
                  <a:lnTo>
                    <a:pt x="504" y="388"/>
                  </a:lnTo>
                  <a:lnTo>
                    <a:pt x="534" y="420"/>
                  </a:lnTo>
                  <a:lnTo>
                    <a:pt x="578" y="325"/>
                  </a:lnTo>
                  <a:lnTo>
                    <a:pt x="564" y="289"/>
                  </a:lnTo>
                  <a:lnTo>
                    <a:pt x="639" y="232"/>
                  </a:lnTo>
                  <a:lnTo>
                    <a:pt x="652" y="190"/>
                  </a:lnTo>
                  <a:lnTo>
                    <a:pt x="599" y="129"/>
                  </a:lnTo>
                  <a:lnTo>
                    <a:pt x="545" y="67"/>
                  </a:lnTo>
                  <a:lnTo>
                    <a:pt x="534" y="0"/>
                  </a:lnTo>
                  <a:lnTo>
                    <a:pt x="15" y="10"/>
                  </a:lnTo>
                  <a:lnTo>
                    <a:pt x="0" y="8"/>
                  </a:lnTo>
                  <a:lnTo>
                    <a:pt x="2" y="40"/>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76" name="Freeform 956"/>
            <p:cNvSpPr>
              <a:spLocks/>
            </p:cNvSpPr>
            <p:nvPr/>
          </p:nvSpPr>
          <p:spPr bwMode="auto">
            <a:xfrm>
              <a:off x="3802" y="1272"/>
              <a:ext cx="363" cy="308"/>
            </a:xfrm>
            <a:custGeom>
              <a:avLst/>
              <a:gdLst>
                <a:gd name="T0" fmla="*/ 44 w 727"/>
                <a:gd name="T1" fmla="*/ 89 h 616"/>
                <a:gd name="T2" fmla="*/ 67 w 727"/>
                <a:gd name="T3" fmla="*/ 108 h 616"/>
                <a:gd name="T4" fmla="*/ 78 w 727"/>
                <a:gd name="T5" fmla="*/ 104 h 616"/>
                <a:gd name="T6" fmla="*/ 94 w 727"/>
                <a:gd name="T7" fmla="*/ 125 h 616"/>
                <a:gd name="T8" fmla="*/ 80 w 727"/>
                <a:gd name="T9" fmla="*/ 125 h 616"/>
                <a:gd name="T10" fmla="*/ 67 w 727"/>
                <a:gd name="T11" fmla="*/ 154 h 616"/>
                <a:gd name="T12" fmla="*/ 99 w 727"/>
                <a:gd name="T13" fmla="*/ 200 h 616"/>
                <a:gd name="T14" fmla="*/ 124 w 727"/>
                <a:gd name="T15" fmla="*/ 205 h 616"/>
                <a:gd name="T16" fmla="*/ 120 w 727"/>
                <a:gd name="T17" fmla="*/ 492 h 616"/>
                <a:gd name="T18" fmla="*/ 124 w 727"/>
                <a:gd name="T19" fmla="*/ 563 h 616"/>
                <a:gd name="T20" fmla="*/ 607 w 727"/>
                <a:gd name="T21" fmla="*/ 547 h 616"/>
                <a:gd name="T22" fmla="*/ 613 w 727"/>
                <a:gd name="T23" fmla="*/ 589 h 616"/>
                <a:gd name="T24" fmla="*/ 592 w 727"/>
                <a:gd name="T25" fmla="*/ 616 h 616"/>
                <a:gd name="T26" fmla="*/ 666 w 727"/>
                <a:gd name="T27" fmla="*/ 612 h 616"/>
                <a:gd name="T28" fmla="*/ 679 w 727"/>
                <a:gd name="T29" fmla="*/ 589 h 616"/>
                <a:gd name="T30" fmla="*/ 679 w 727"/>
                <a:gd name="T31" fmla="*/ 563 h 616"/>
                <a:gd name="T32" fmla="*/ 698 w 727"/>
                <a:gd name="T33" fmla="*/ 544 h 616"/>
                <a:gd name="T34" fmla="*/ 702 w 727"/>
                <a:gd name="T35" fmla="*/ 523 h 616"/>
                <a:gd name="T36" fmla="*/ 721 w 727"/>
                <a:gd name="T37" fmla="*/ 521 h 616"/>
                <a:gd name="T38" fmla="*/ 727 w 727"/>
                <a:gd name="T39" fmla="*/ 479 h 616"/>
                <a:gd name="T40" fmla="*/ 700 w 727"/>
                <a:gd name="T41" fmla="*/ 473 h 616"/>
                <a:gd name="T42" fmla="*/ 683 w 727"/>
                <a:gd name="T43" fmla="*/ 443 h 616"/>
                <a:gd name="T44" fmla="*/ 656 w 727"/>
                <a:gd name="T45" fmla="*/ 369 h 616"/>
                <a:gd name="T46" fmla="*/ 626 w 727"/>
                <a:gd name="T47" fmla="*/ 359 h 616"/>
                <a:gd name="T48" fmla="*/ 592 w 727"/>
                <a:gd name="T49" fmla="*/ 331 h 616"/>
                <a:gd name="T50" fmla="*/ 578 w 727"/>
                <a:gd name="T51" fmla="*/ 293 h 616"/>
                <a:gd name="T52" fmla="*/ 599 w 727"/>
                <a:gd name="T53" fmla="*/ 234 h 616"/>
                <a:gd name="T54" fmla="*/ 582 w 727"/>
                <a:gd name="T55" fmla="*/ 222 h 616"/>
                <a:gd name="T56" fmla="*/ 540 w 727"/>
                <a:gd name="T57" fmla="*/ 222 h 616"/>
                <a:gd name="T58" fmla="*/ 531 w 727"/>
                <a:gd name="T59" fmla="*/ 186 h 616"/>
                <a:gd name="T60" fmla="*/ 462 w 727"/>
                <a:gd name="T61" fmla="*/ 114 h 616"/>
                <a:gd name="T62" fmla="*/ 445 w 727"/>
                <a:gd name="T63" fmla="*/ 55 h 616"/>
                <a:gd name="T64" fmla="*/ 453 w 727"/>
                <a:gd name="T65" fmla="*/ 32 h 616"/>
                <a:gd name="T66" fmla="*/ 423 w 727"/>
                <a:gd name="T67" fmla="*/ 0 h 616"/>
                <a:gd name="T68" fmla="*/ 0 w 727"/>
                <a:gd name="T69" fmla="*/ 9 h 616"/>
                <a:gd name="T70" fmla="*/ 44 w 727"/>
                <a:gd name="T71" fmla="*/ 89 h 616"/>
                <a:gd name="T72" fmla="*/ 44 w 727"/>
                <a:gd name="T73" fmla="*/ 89 h 6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27"/>
                <a:gd name="T112" fmla="*/ 0 h 616"/>
                <a:gd name="T113" fmla="*/ 727 w 727"/>
                <a:gd name="T114" fmla="*/ 616 h 6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27" h="616">
                  <a:moveTo>
                    <a:pt x="44" y="89"/>
                  </a:moveTo>
                  <a:lnTo>
                    <a:pt x="67" y="108"/>
                  </a:lnTo>
                  <a:lnTo>
                    <a:pt x="78" y="104"/>
                  </a:lnTo>
                  <a:lnTo>
                    <a:pt x="94" y="125"/>
                  </a:lnTo>
                  <a:lnTo>
                    <a:pt x="80" y="125"/>
                  </a:lnTo>
                  <a:lnTo>
                    <a:pt x="67" y="154"/>
                  </a:lnTo>
                  <a:lnTo>
                    <a:pt x="99" y="200"/>
                  </a:lnTo>
                  <a:lnTo>
                    <a:pt x="124" y="205"/>
                  </a:lnTo>
                  <a:lnTo>
                    <a:pt x="120" y="492"/>
                  </a:lnTo>
                  <a:lnTo>
                    <a:pt x="124" y="563"/>
                  </a:lnTo>
                  <a:lnTo>
                    <a:pt x="607" y="547"/>
                  </a:lnTo>
                  <a:lnTo>
                    <a:pt x="613" y="589"/>
                  </a:lnTo>
                  <a:lnTo>
                    <a:pt x="592" y="616"/>
                  </a:lnTo>
                  <a:lnTo>
                    <a:pt x="666" y="612"/>
                  </a:lnTo>
                  <a:lnTo>
                    <a:pt x="679" y="589"/>
                  </a:lnTo>
                  <a:lnTo>
                    <a:pt x="679" y="563"/>
                  </a:lnTo>
                  <a:lnTo>
                    <a:pt x="698" y="544"/>
                  </a:lnTo>
                  <a:lnTo>
                    <a:pt x="702" y="523"/>
                  </a:lnTo>
                  <a:lnTo>
                    <a:pt x="721" y="521"/>
                  </a:lnTo>
                  <a:lnTo>
                    <a:pt x="727" y="479"/>
                  </a:lnTo>
                  <a:lnTo>
                    <a:pt x="700" y="473"/>
                  </a:lnTo>
                  <a:lnTo>
                    <a:pt x="683" y="443"/>
                  </a:lnTo>
                  <a:lnTo>
                    <a:pt x="656" y="369"/>
                  </a:lnTo>
                  <a:lnTo>
                    <a:pt x="626" y="359"/>
                  </a:lnTo>
                  <a:lnTo>
                    <a:pt x="592" y="331"/>
                  </a:lnTo>
                  <a:lnTo>
                    <a:pt x="578" y="293"/>
                  </a:lnTo>
                  <a:lnTo>
                    <a:pt x="599" y="234"/>
                  </a:lnTo>
                  <a:lnTo>
                    <a:pt x="582" y="222"/>
                  </a:lnTo>
                  <a:lnTo>
                    <a:pt x="540" y="222"/>
                  </a:lnTo>
                  <a:lnTo>
                    <a:pt x="531" y="186"/>
                  </a:lnTo>
                  <a:lnTo>
                    <a:pt x="462" y="114"/>
                  </a:lnTo>
                  <a:lnTo>
                    <a:pt x="445" y="55"/>
                  </a:lnTo>
                  <a:lnTo>
                    <a:pt x="453" y="32"/>
                  </a:lnTo>
                  <a:lnTo>
                    <a:pt x="423" y="0"/>
                  </a:lnTo>
                  <a:lnTo>
                    <a:pt x="0" y="9"/>
                  </a:lnTo>
                  <a:lnTo>
                    <a:pt x="44" y="89"/>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77" name="Freeform 957"/>
            <p:cNvSpPr>
              <a:spLocks/>
            </p:cNvSpPr>
            <p:nvPr/>
          </p:nvSpPr>
          <p:spPr bwMode="auto">
            <a:xfrm>
              <a:off x="3864" y="1546"/>
              <a:ext cx="275" cy="240"/>
            </a:xfrm>
            <a:custGeom>
              <a:avLst/>
              <a:gdLst>
                <a:gd name="T0" fmla="*/ 21 w 551"/>
                <a:gd name="T1" fmla="*/ 166 h 481"/>
                <a:gd name="T2" fmla="*/ 17 w 551"/>
                <a:gd name="T3" fmla="*/ 398 h 481"/>
                <a:gd name="T4" fmla="*/ 29 w 551"/>
                <a:gd name="T5" fmla="*/ 411 h 481"/>
                <a:gd name="T6" fmla="*/ 69 w 551"/>
                <a:gd name="T7" fmla="*/ 411 h 481"/>
                <a:gd name="T8" fmla="*/ 70 w 551"/>
                <a:gd name="T9" fmla="*/ 481 h 481"/>
                <a:gd name="T10" fmla="*/ 397 w 551"/>
                <a:gd name="T11" fmla="*/ 477 h 481"/>
                <a:gd name="T12" fmla="*/ 392 w 551"/>
                <a:gd name="T13" fmla="*/ 405 h 481"/>
                <a:gd name="T14" fmla="*/ 418 w 551"/>
                <a:gd name="T15" fmla="*/ 325 h 481"/>
                <a:gd name="T16" fmla="*/ 460 w 551"/>
                <a:gd name="T17" fmla="*/ 270 h 481"/>
                <a:gd name="T18" fmla="*/ 456 w 551"/>
                <a:gd name="T19" fmla="*/ 255 h 481"/>
                <a:gd name="T20" fmla="*/ 487 w 551"/>
                <a:gd name="T21" fmla="*/ 204 h 481"/>
                <a:gd name="T22" fmla="*/ 504 w 551"/>
                <a:gd name="T23" fmla="*/ 149 h 481"/>
                <a:gd name="T24" fmla="*/ 498 w 551"/>
                <a:gd name="T25" fmla="*/ 145 h 481"/>
                <a:gd name="T26" fmla="*/ 525 w 551"/>
                <a:gd name="T27" fmla="*/ 124 h 481"/>
                <a:gd name="T28" fmla="*/ 551 w 551"/>
                <a:gd name="T29" fmla="*/ 76 h 481"/>
                <a:gd name="T30" fmla="*/ 542 w 551"/>
                <a:gd name="T31" fmla="*/ 65 h 481"/>
                <a:gd name="T32" fmla="*/ 468 w 551"/>
                <a:gd name="T33" fmla="*/ 69 h 481"/>
                <a:gd name="T34" fmla="*/ 489 w 551"/>
                <a:gd name="T35" fmla="*/ 42 h 481"/>
                <a:gd name="T36" fmla="*/ 483 w 551"/>
                <a:gd name="T37" fmla="*/ 0 h 481"/>
                <a:gd name="T38" fmla="*/ 0 w 551"/>
                <a:gd name="T39" fmla="*/ 16 h 481"/>
                <a:gd name="T40" fmla="*/ 21 w 551"/>
                <a:gd name="T41" fmla="*/ 166 h 481"/>
                <a:gd name="T42" fmla="*/ 21 w 551"/>
                <a:gd name="T43" fmla="*/ 166 h 4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1"/>
                <a:gd name="T67" fmla="*/ 0 h 481"/>
                <a:gd name="T68" fmla="*/ 551 w 551"/>
                <a:gd name="T69" fmla="*/ 481 h 48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1" h="481">
                  <a:moveTo>
                    <a:pt x="21" y="166"/>
                  </a:moveTo>
                  <a:lnTo>
                    <a:pt x="17" y="398"/>
                  </a:lnTo>
                  <a:lnTo>
                    <a:pt x="29" y="411"/>
                  </a:lnTo>
                  <a:lnTo>
                    <a:pt x="69" y="411"/>
                  </a:lnTo>
                  <a:lnTo>
                    <a:pt x="70" y="481"/>
                  </a:lnTo>
                  <a:lnTo>
                    <a:pt x="397" y="477"/>
                  </a:lnTo>
                  <a:lnTo>
                    <a:pt x="392" y="405"/>
                  </a:lnTo>
                  <a:lnTo>
                    <a:pt x="418" y="325"/>
                  </a:lnTo>
                  <a:lnTo>
                    <a:pt x="460" y="270"/>
                  </a:lnTo>
                  <a:lnTo>
                    <a:pt x="456" y="255"/>
                  </a:lnTo>
                  <a:lnTo>
                    <a:pt x="487" y="204"/>
                  </a:lnTo>
                  <a:lnTo>
                    <a:pt x="504" y="149"/>
                  </a:lnTo>
                  <a:lnTo>
                    <a:pt x="498" y="145"/>
                  </a:lnTo>
                  <a:lnTo>
                    <a:pt x="525" y="124"/>
                  </a:lnTo>
                  <a:lnTo>
                    <a:pt x="551" y="76"/>
                  </a:lnTo>
                  <a:lnTo>
                    <a:pt x="542" y="65"/>
                  </a:lnTo>
                  <a:lnTo>
                    <a:pt x="468" y="69"/>
                  </a:lnTo>
                  <a:lnTo>
                    <a:pt x="489" y="42"/>
                  </a:lnTo>
                  <a:lnTo>
                    <a:pt x="483" y="0"/>
                  </a:lnTo>
                  <a:lnTo>
                    <a:pt x="0" y="16"/>
                  </a:lnTo>
                  <a:lnTo>
                    <a:pt x="21" y="166"/>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78" name="Freeform 958"/>
            <p:cNvSpPr>
              <a:spLocks/>
            </p:cNvSpPr>
            <p:nvPr/>
          </p:nvSpPr>
          <p:spPr bwMode="auto">
            <a:xfrm>
              <a:off x="3899" y="1784"/>
              <a:ext cx="312" cy="264"/>
            </a:xfrm>
            <a:custGeom>
              <a:avLst/>
              <a:gdLst>
                <a:gd name="T0" fmla="*/ 0 w 624"/>
                <a:gd name="T1" fmla="*/ 4 h 529"/>
                <a:gd name="T2" fmla="*/ 6 w 624"/>
                <a:gd name="T3" fmla="*/ 147 h 529"/>
                <a:gd name="T4" fmla="*/ 63 w 624"/>
                <a:gd name="T5" fmla="*/ 251 h 529"/>
                <a:gd name="T6" fmla="*/ 42 w 624"/>
                <a:gd name="T7" fmla="*/ 333 h 529"/>
                <a:gd name="T8" fmla="*/ 46 w 624"/>
                <a:gd name="T9" fmla="*/ 401 h 529"/>
                <a:gd name="T10" fmla="*/ 21 w 624"/>
                <a:gd name="T11" fmla="*/ 436 h 529"/>
                <a:gd name="T12" fmla="*/ 31 w 624"/>
                <a:gd name="T13" fmla="*/ 447 h 529"/>
                <a:gd name="T14" fmla="*/ 114 w 624"/>
                <a:gd name="T15" fmla="*/ 438 h 529"/>
                <a:gd name="T16" fmla="*/ 217 w 624"/>
                <a:gd name="T17" fmla="*/ 464 h 529"/>
                <a:gd name="T18" fmla="*/ 251 w 624"/>
                <a:gd name="T19" fmla="*/ 438 h 529"/>
                <a:gd name="T20" fmla="*/ 352 w 624"/>
                <a:gd name="T21" fmla="*/ 479 h 529"/>
                <a:gd name="T22" fmla="*/ 360 w 624"/>
                <a:gd name="T23" fmla="*/ 502 h 529"/>
                <a:gd name="T24" fmla="*/ 398 w 624"/>
                <a:gd name="T25" fmla="*/ 519 h 529"/>
                <a:gd name="T26" fmla="*/ 419 w 624"/>
                <a:gd name="T27" fmla="*/ 498 h 529"/>
                <a:gd name="T28" fmla="*/ 466 w 624"/>
                <a:gd name="T29" fmla="*/ 517 h 529"/>
                <a:gd name="T30" fmla="*/ 497 w 624"/>
                <a:gd name="T31" fmla="*/ 502 h 529"/>
                <a:gd name="T32" fmla="*/ 491 w 624"/>
                <a:gd name="T33" fmla="*/ 472 h 529"/>
                <a:gd name="T34" fmla="*/ 573 w 624"/>
                <a:gd name="T35" fmla="*/ 498 h 529"/>
                <a:gd name="T36" fmla="*/ 569 w 624"/>
                <a:gd name="T37" fmla="*/ 529 h 529"/>
                <a:gd name="T38" fmla="*/ 624 w 624"/>
                <a:gd name="T39" fmla="*/ 491 h 529"/>
                <a:gd name="T40" fmla="*/ 575 w 624"/>
                <a:gd name="T41" fmla="*/ 485 h 529"/>
                <a:gd name="T42" fmla="*/ 538 w 624"/>
                <a:gd name="T43" fmla="*/ 445 h 529"/>
                <a:gd name="T44" fmla="*/ 584 w 624"/>
                <a:gd name="T45" fmla="*/ 396 h 529"/>
                <a:gd name="T46" fmla="*/ 584 w 624"/>
                <a:gd name="T47" fmla="*/ 367 h 529"/>
                <a:gd name="T48" fmla="*/ 533 w 624"/>
                <a:gd name="T49" fmla="*/ 409 h 529"/>
                <a:gd name="T50" fmla="*/ 508 w 624"/>
                <a:gd name="T51" fmla="*/ 396 h 529"/>
                <a:gd name="T52" fmla="*/ 529 w 624"/>
                <a:gd name="T53" fmla="*/ 373 h 529"/>
                <a:gd name="T54" fmla="*/ 472 w 624"/>
                <a:gd name="T55" fmla="*/ 390 h 529"/>
                <a:gd name="T56" fmla="*/ 436 w 624"/>
                <a:gd name="T57" fmla="*/ 375 h 529"/>
                <a:gd name="T58" fmla="*/ 445 w 624"/>
                <a:gd name="T59" fmla="*/ 350 h 529"/>
                <a:gd name="T60" fmla="*/ 542 w 624"/>
                <a:gd name="T61" fmla="*/ 367 h 529"/>
                <a:gd name="T62" fmla="*/ 504 w 624"/>
                <a:gd name="T63" fmla="*/ 305 h 529"/>
                <a:gd name="T64" fmla="*/ 510 w 624"/>
                <a:gd name="T65" fmla="*/ 259 h 529"/>
                <a:gd name="T66" fmla="*/ 289 w 624"/>
                <a:gd name="T67" fmla="*/ 268 h 529"/>
                <a:gd name="T68" fmla="*/ 316 w 624"/>
                <a:gd name="T69" fmla="*/ 170 h 529"/>
                <a:gd name="T70" fmla="*/ 354 w 624"/>
                <a:gd name="T71" fmla="*/ 120 h 529"/>
                <a:gd name="T72" fmla="*/ 343 w 624"/>
                <a:gd name="T73" fmla="*/ 107 h 529"/>
                <a:gd name="T74" fmla="*/ 327 w 624"/>
                <a:gd name="T75" fmla="*/ 0 h 529"/>
                <a:gd name="T76" fmla="*/ 0 w 624"/>
                <a:gd name="T77" fmla="*/ 4 h 529"/>
                <a:gd name="T78" fmla="*/ 0 w 624"/>
                <a:gd name="T79" fmla="*/ 4 h 529"/>
                <a:gd name="T80" fmla="*/ 0 w 624"/>
                <a:gd name="T81" fmla="*/ 4 h 5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24"/>
                <a:gd name="T124" fmla="*/ 0 h 529"/>
                <a:gd name="T125" fmla="*/ 624 w 624"/>
                <a:gd name="T126" fmla="*/ 529 h 52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24" h="529">
                  <a:moveTo>
                    <a:pt x="0" y="4"/>
                  </a:moveTo>
                  <a:lnTo>
                    <a:pt x="6" y="147"/>
                  </a:lnTo>
                  <a:lnTo>
                    <a:pt x="63" y="251"/>
                  </a:lnTo>
                  <a:lnTo>
                    <a:pt x="42" y="333"/>
                  </a:lnTo>
                  <a:lnTo>
                    <a:pt x="46" y="401"/>
                  </a:lnTo>
                  <a:lnTo>
                    <a:pt x="21" y="436"/>
                  </a:lnTo>
                  <a:lnTo>
                    <a:pt x="31" y="447"/>
                  </a:lnTo>
                  <a:lnTo>
                    <a:pt x="114" y="438"/>
                  </a:lnTo>
                  <a:lnTo>
                    <a:pt x="217" y="464"/>
                  </a:lnTo>
                  <a:lnTo>
                    <a:pt x="251" y="438"/>
                  </a:lnTo>
                  <a:lnTo>
                    <a:pt x="352" y="479"/>
                  </a:lnTo>
                  <a:lnTo>
                    <a:pt x="360" y="502"/>
                  </a:lnTo>
                  <a:lnTo>
                    <a:pt x="398" y="519"/>
                  </a:lnTo>
                  <a:lnTo>
                    <a:pt x="419" y="498"/>
                  </a:lnTo>
                  <a:lnTo>
                    <a:pt x="466" y="517"/>
                  </a:lnTo>
                  <a:lnTo>
                    <a:pt x="497" y="502"/>
                  </a:lnTo>
                  <a:lnTo>
                    <a:pt x="491" y="472"/>
                  </a:lnTo>
                  <a:lnTo>
                    <a:pt x="573" y="498"/>
                  </a:lnTo>
                  <a:lnTo>
                    <a:pt x="569" y="529"/>
                  </a:lnTo>
                  <a:lnTo>
                    <a:pt x="624" y="491"/>
                  </a:lnTo>
                  <a:lnTo>
                    <a:pt x="575" y="485"/>
                  </a:lnTo>
                  <a:lnTo>
                    <a:pt x="538" y="445"/>
                  </a:lnTo>
                  <a:lnTo>
                    <a:pt x="584" y="396"/>
                  </a:lnTo>
                  <a:lnTo>
                    <a:pt x="584" y="367"/>
                  </a:lnTo>
                  <a:lnTo>
                    <a:pt x="533" y="409"/>
                  </a:lnTo>
                  <a:lnTo>
                    <a:pt x="508" y="396"/>
                  </a:lnTo>
                  <a:lnTo>
                    <a:pt x="529" y="373"/>
                  </a:lnTo>
                  <a:lnTo>
                    <a:pt x="472" y="390"/>
                  </a:lnTo>
                  <a:lnTo>
                    <a:pt x="436" y="375"/>
                  </a:lnTo>
                  <a:lnTo>
                    <a:pt x="445" y="350"/>
                  </a:lnTo>
                  <a:lnTo>
                    <a:pt x="542" y="367"/>
                  </a:lnTo>
                  <a:lnTo>
                    <a:pt x="504" y="305"/>
                  </a:lnTo>
                  <a:lnTo>
                    <a:pt x="510" y="259"/>
                  </a:lnTo>
                  <a:lnTo>
                    <a:pt x="289" y="268"/>
                  </a:lnTo>
                  <a:lnTo>
                    <a:pt x="316" y="170"/>
                  </a:lnTo>
                  <a:lnTo>
                    <a:pt x="354" y="120"/>
                  </a:lnTo>
                  <a:lnTo>
                    <a:pt x="343" y="107"/>
                  </a:lnTo>
                  <a:lnTo>
                    <a:pt x="327" y="0"/>
                  </a:lnTo>
                  <a:lnTo>
                    <a:pt x="0" y="4"/>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79" name="Freeform 959"/>
            <p:cNvSpPr>
              <a:spLocks/>
            </p:cNvSpPr>
            <p:nvPr/>
          </p:nvSpPr>
          <p:spPr bwMode="auto">
            <a:xfrm>
              <a:off x="4057" y="804"/>
              <a:ext cx="311" cy="155"/>
            </a:xfrm>
            <a:custGeom>
              <a:avLst/>
              <a:gdLst>
                <a:gd name="T0" fmla="*/ 224 w 622"/>
                <a:gd name="T1" fmla="*/ 203 h 310"/>
                <a:gd name="T2" fmla="*/ 232 w 622"/>
                <a:gd name="T3" fmla="*/ 222 h 310"/>
                <a:gd name="T4" fmla="*/ 253 w 622"/>
                <a:gd name="T5" fmla="*/ 228 h 310"/>
                <a:gd name="T6" fmla="*/ 283 w 622"/>
                <a:gd name="T7" fmla="*/ 310 h 310"/>
                <a:gd name="T8" fmla="*/ 338 w 622"/>
                <a:gd name="T9" fmla="*/ 197 h 310"/>
                <a:gd name="T10" fmla="*/ 367 w 622"/>
                <a:gd name="T11" fmla="*/ 201 h 310"/>
                <a:gd name="T12" fmla="*/ 403 w 622"/>
                <a:gd name="T13" fmla="*/ 184 h 310"/>
                <a:gd name="T14" fmla="*/ 462 w 622"/>
                <a:gd name="T15" fmla="*/ 184 h 310"/>
                <a:gd name="T16" fmla="*/ 483 w 622"/>
                <a:gd name="T17" fmla="*/ 158 h 310"/>
                <a:gd name="T18" fmla="*/ 599 w 622"/>
                <a:gd name="T19" fmla="*/ 161 h 310"/>
                <a:gd name="T20" fmla="*/ 622 w 622"/>
                <a:gd name="T21" fmla="*/ 144 h 310"/>
                <a:gd name="T22" fmla="*/ 584 w 622"/>
                <a:gd name="T23" fmla="*/ 101 h 310"/>
                <a:gd name="T24" fmla="*/ 513 w 622"/>
                <a:gd name="T25" fmla="*/ 102 h 310"/>
                <a:gd name="T26" fmla="*/ 456 w 622"/>
                <a:gd name="T27" fmla="*/ 95 h 310"/>
                <a:gd name="T28" fmla="*/ 384 w 622"/>
                <a:gd name="T29" fmla="*/ 95 h 310"/>
                <a:gd name="T30" fmla="*/ 359 w 622"/>
                <a:gd name="T31" fmla="*/ 131 h 310"/>
                <a:gd name="T32" fmla="*/ 323 w 622"/>
                <a:gd name="T33" fmla="*/ 110 h 310"/>
                <a:gd name="T34" fmla="*/ 285 w 622"/>
                <a:gd name="T35" fmla="*/ 114 h 310"/>
                <a:gd name="T36" fmla="*/ 272 w 622"/>
                <a:gd name="T37" fmla="*/ 76 h 310"/>
                <a:gd name="T38" fmla="*/ 190 w 622"/>
                <a:gd name="T39" fmla="*/ 70 h 310"/>
                <a:gd name="T40" fmla="*/ 181 w 622"/>
                <a:gd name="T41" fmla="*/ 57 h 310"/>
                <a:gd name="T42" fmla="*/ 217 w 622"/>
                <a:gd name="T43" fmla="*/ 17 h 310"/>
                <a:gd name="T44" fmla="*/ 247 w 622"/>
                <a:gd name="T45" fmla="*/ 15 h 310"/>
                <a:gd name="T46" fmla="*/ 217 w 622"/>
                <a:gd name="T47" fmla="*/ 0 h 310"/>
                <a:gd name="T48" fmla="*/ 171 w 622"/>
                <a:gd name="T49" fmla="*/ 11 h 310"/>
                <a:gd name="T50" fmla="*/ 95 w 622"/>
                <a:gd name="T51" fmla="*/ 87 h 310"/>
                <a:gd name="T52" fmla="*/ 57 w 622"/>
                <a:gd name="T53" fmla="*/ 95 h 310"/>
                <a:gd name="T54" fmla="*/ 0 w 622"/>
                <a:gd name="T55" fmla="*/ 133 h 310"/>
                <a:gd name="T56" fmla="*/ 224 w 622"/>
                <a:gd name="T57" fmla="*/ 203 h 310"/>
                <a:gd name="T58" fmla="*/ 224 w 622"/>
                <a:gd name="T59" fmla="*/ 203 h 3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22"/>
                <a:gd name="T91" fmla="*/ 0 h 310"/>
                <a:gd name="T92" fmla="*/ 622 w 622"/>
                <a:gd name="T93" fmla="*/ 310 h 3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22" h="310">
                  <a:moveTo>
                    <a:pt x="224" y="203"/>
                  </a:moveTo>
                  <a:lnTo>
                    <a:pt x="232" y="222"/>
                  </a:lnTo>
                  <a:lnTo>
                    <a:pt x="253" y="228"/>
                  </a:lnTo>
                  <a:lnTo>
                    <a:pt x="283" y="310"/>
                  </a:lnTo>
                  <a:lnTo>
                    <a:pt x="338" y="197"/>
                  </a:lnTo>
                  <a:lnTo>
                    <a:pt x="367" y="201"/>
                  </a:lnTo>
                  <a:lnTo>
                    <a:pt x="403" y="184"/>
                  </a:lnTo>
                  <a:lnTo>
                    <a:pt x="462" y="184"/>
                  </a:lnTo>
                  <a:lnTo>
                    <a:pt x="483" y="158"/>
                  </a:lnTo>
                  <a:lnTo>
                    <a:pt x="599" y="161"/>
                  </a:lnTo>
                  <a:lnTo>
                    <a:pt x="622" y="144"/>
                  </a:lnTo>
                  <a:lnTo>
                    <a:pt x="584" y="101"/>
                  </a:lnTo>
                  <a:lnTo>
                    <a:pt x="513" y="102"/>
                  </a:lnTo>
                  <a:lnTo>
                    <a:pt x="456" y="95"/>
                  </a:lnTo>
                  <a:lnTo>
                    <a:pt x="384" y="95"/>
                  </a:lnTo>
                  <a:lnTo>
                    <a:pt x="359" y="131"/>
                  </a:lnTo>
                  <a:lnTo>
                    <a:pt x="323" y="110"/>
                  </a:lnTo>
                  <a:lnTo>
                    <a:pt x="285" y="114"/>
                  </a:lnTo>
                  <a:lnTo>
                    <a:pt x="272" y="76"/>
                  </a:lnTo>
                  <a:lnTo>
                    <a:pt x="190" y="70"/>
                  </a:lnTo>
                  <a:lnTo>
                    <a:pt x="181" y="57"/>
                  </a:lnTo>
                  <a:lnTo>
                    <a:pt x="217" y="17"/>
                  </a:lnTo>
                  <a:lnTo>
                    <a:pt x="247" y="15"/>
                  </a:lnTo>
                  <a:lnTo>
                    <a:pt x="217" y="0"/>
                  </a:lnTo>
                  <a:lnTo>
                    <a:pt x="171" y="11"/>
                  </a:lnTo>
                  <a:lnTo>
                    <a:pt x="95" y="87"/>
                  </a:lnTo>
                  <a:lnTo>
                    <a:pt x="57" y="95"/>
                  </a:lnTo>
                  <a:lnTo>
                    <a:pt x="0" y="133"/>
                  </a:lnTo>
                  <a:lnTo>
                    <a:pt x="224" y="203"/>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80" name="Freeform 960"/>
            <p:cNvSpPr>
              <a:spLocks/>
            </p:cNvSpPr>
            <p:nvPr/>
          </p:nvSpPr>
          <p:spPr bwMode="auto">
            <a:xfrm>
              <a:off x="4258" y="900"/>
              <a:ext cx="211" cy="280"/>
            </a:xfrm>
            <a:custGeom>
              <a:avLst/>
              <a:gdLst>
                <a:gd name="T0" fmla="*/ 48 w 422"/>
                <a:gd name="T1" fmla="*/ 464 h 559"/>
                <a:gd name="T2" fmla="*/ 42 w 422"/>
                <a:gd name="T3" fmla="*/ 370 h 559"/>
                <a:gd name="T4" fmla="*/ 6 w 422"/>
                <a:gd name="T5" fmla="*/ 302 h 559"/>
                <a:gd name="T6" fmla="*/ 21 w 422"/>
                <a:gd name="T7" fmla="*/ 159 h 559"/>
                <a:gd name="T8" fmla="*/ 82 w 422"/>
                <a:gd name="T9" fmla="*/ 85 h 559"/>
                <a:gd name="T10" fmla="*/ 78 w 422"/>
                <a:gd name="T11" fmla="*/ 140 h 559"/>
                <a:gd name="T12" fmla="*/ 97 w 422"/>
                <a:gd name="T13" fmla="*/ 129 h 559"/>
                <a:gd name="T14" fmla="*/ 97 w 422"/>
                <a:gd name="T15" fmla="*/ 83 h 559"/>
                <a:gd name="T16" fmla="*/ 120 w 422"/>
                <a:gd name="T17" fmla="*/ 57 h 559"/>
                <a:gd name="T18" fmla="*/ 127 w 422"/>
                <a:gd name="T19" fmla="*/ 7 h 559"/>
                <a:gd name="T20" fmla="*/ 148 w 422"/>
                <a:gd name="T21" fmla="*/ 0 h 559"/>
                <a:gd name="T22" fmla="*/ 276 w 422"/>
                <a:gd name="T23" fmla="*/ 43 h 559"/>
                <a:gd name="T24" fmla="*/ 287 w 422"/>
                <a:gd name="T25" fmla="*/ 80 h 559"/>
                <a:gd name="T26" fmla="*/ 304 w 422"/>
                <a:gd name="T27" fmla="*/ 114 h 559"/>
                <a:gd name="T28" fmla="*/ 308 w 422"/>
                <a:gd name="T29" fmla="*/ 175 h 559"/>
                <a:gd name="T30" fmla="*/ 264 w 422"/>
                <a:gd name="T31" fmla="*/ 228 h 559"/>
                <a:gd name="T32" fmla="*/ 262 w 422"/>
                <a:gd name="T33" fmla="*/ 268 h 559"/>
                <a:gd name="T34" fmla="*/ 287 w 422"/>
                <a:gd name="T35" fmla="*/ 281 h 559"/>
                <a:gd name="T36" fmla="*/ 321 w 422"/>
                <a:gd name="T37" fmla="*/ 226 h 559"/>
                <a:gd name="T38" fmla="*/ 356 w 422"/>
                <a:gd name="T39" fmla="*/ 207 h 559"/>
                <a:gd name="T40" fmla="*/ 378 w 422"/>
                <a:gd name="T41" fmla="*/ 218 h 559"/>
                <a:gd name="T42" fmla="*/ 422 w 422"/>
                <a:gd name="T43" fmla="*/ 342 h 559"/>
                <a:gd name="T44" fmla="*/ 392 w 422"/>
                <a:gd name="T45" fmla="*/ 395 h 559"/>
                <a:gd name="T46" fmla="*/ 384 w 422"/>
                <a:gd name="T47" fmla="*/ 433 h 559"/>
                <a:gd name="T48" fmla="*/ 367 w 422"/>
                <a:gd name="T49" fmla="*/ 445 h 559"/>
                <a:gd name="T50" fmla="*/ 367 w 422"/>
                <a:gd name="T51" fmla="*/ 479 h 559"/>
                <a:gd name="T52" fmla="*/ 344 w 422"/>
                <a:gd name="T53" fmla="*/ 524 h 559"/>
                <a:gd name="T54" fmla="*/ 205 w 422"/>
                <a:gd name="T55" fmla="*/ 543 h 559"/>
                <a:gd name="T56" fmla="*/ 202 w 422"/>
                <a:gd name="T57" fmla="*/ 536 h 559"/>
                <a:gd name="T58" fmla="*/ 0 w 422"/>
                <a:gd name="T59" fmla="*/ 559 h 559"/>
                <a:gd name="T60" fmla="*/ 48 w 422"/>
                <a:gd name="T61" fmla="*/ 464 h 559"/>
                <a:gd name="T62" fmla="*/ 48 w 422"/>
                <a:gd name="T63" fmla="*/ 464 h 5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
                <a:gd name="T97" fmla="*/ 0 h 559"/>
                <a:gd name="T98" fmla="*/ 422 w 422"/>
                <a:gd name="T99" fmla="*/ 559 h 55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 h="559">
                  <a:moveTo>
                    <a:pt x="48" y="464"/>
                  </a:moveTo>
                  <a:lnTo>
                    <a:pt x="42" y="370"/>
                  </a:lnTo>
                  <a:lnTo>
                    <a:pt x="6" y="302"/>
                  </a:lnTo>
                  <a:lnTo>
                    <a:pt x="21" y="159"/>
                  </a:lnTo>
                  <a:lnTo>
                    <a:pt x="82" y="85"/>
                  </a:lnTo>
                  <a:lnTo>
                    <a:pt x="78" y="140"/>
                  </a:lnTo>
                  <a:lnTo>
                    <a:pt x="97" y="129"/>
                  </a:lnTo>
                  <a:lnTo>
                    <a:pt x="97" y="83"/>
                  </a:lnTo>
                  <a:lnTo>
                    <a:pt x="120" y="57"/>
                  </a:lnTo>
                  <a:lnTo>
                    <a:pt x="127" y="7"/>
                  </a:lnTo>
                  <a:lnTo>
                    <a:pt x="148" y="0"/>
                  </a:lnTo>
                  <a:lnTo>
                    <a:pt x="276" y="43"/>
                  </a:lnTo>
                  <a:lnTo>
                    <a:pt x="287" y="80"/>
                  </a:lnTo>
                  <a:lnTo>
                    <a:pt x="304" y="114"/>
                  </a:lnTo>
                  <a:lnTo>
                    <a:pt x="308" y="175"/>
                  </a:lnTo>
                  <a:lnTo>
                    <a:pt x="264" y="228"/>
                  </a:lnTo>
                  <a:lnTo>
                    <a:pt x="262" y="268"/>
                  </a:lnTo>
                  <a:lnTo>
                    <a:pt x="287" y="281"/>
                  </a:lnTo>
                  <a:lnTo>
                    <a:pt x="321" y="226"/>
                  </a:lnTo>
                  <a:lnTo>
                    <a:pt x="356" y="207"/>
                  </a:lnTo>
                  <a:lnTo>
                    <a:pt x="378" y="218"/>
                  </a:lnTo>
                  <a:lnTo>
                    <a:pt x="422" y="342"/>
                  </a:lnTo>
                  <a:lnTo>
                    <a:pt x="392" y="395"/>
                  </a:lnTo>
                  <a:lnTo>
                    <a:pt x="384" y="433"/>
                  </a:lnTo>
                  <a:lnTo>
                    <a:pt x="367" y="445"/>
                  </a:lnTo>
                  <a:lnTo>
                    <a:pt x="367" y="479"/>
                  </a:lnTo>
                  <a:lnTo>
                    <a:pt x="344" y="524"/>
                  </a:lnTo>
                  <a:lnTo>
                    <a:pt x="205" y="543"/>
                  </a:lnTo>
                  <a:lnTo>
                    <a:pt x="202" y="536"/>
                  </a:lnTo>
                  <a:lnTo>
                    <a:pt x="0" y="559"/>
                  </a:lnTo>
                  <a:lnTo>
                    <a:pt x="48" y="464"/>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81" name="Freeform 961"/>
            <p:cNvSpPr>
              <a:spLocks/>
            </p:cNvSpPr>
            <p:nvPr/>
          </p:nvSpPr>
          <p:spPr bwMode="auto">
            <a:xfrm>
              <a:off x="3941" y="847"/>
              <a:ext cx="289" cy="296"/>
            </a:xfrm>
            <a:custGeom>
              <a:avLst/>
              <a:gdLst>
                <a:gd name="T0" fmla="*/ 15 w 578"/>
                <a:gd name="T1" fmla="*/ 227 h 591"/>
                <a:gd name="T2" fmla="*/ 13 w 578"/>
                <a:gd name="T3" fmla="*/ 297 h 591"/>
                <a:gd name="T4" fmla="*/ 84 w 578"/>
                <a:gd name="T5" fmla="*/ 341 h 591"/>
                <a:gd name="T6" fmla="*/ 110 w 578"/>
                <a:gd name="T7" fmla="*/ 371 h 591"/>
                <a:gd name="T8" fmla="*/ 167 w 578"/>
                <a:gd name="T9" fmla="*/ 413 h 591"/>
                <a:gd name="T10" fmla="*/ 175 w 578"/>
                <a:gd name="T11" fmla="*/ 462 h 591"/>
                <a:gd name="T12" fmla="*/ 186 w 578"/>
                <a:gd name="T13" fmla="*/ 529 h 591"/>
                <a:gd name="T14" fmla="*/ 240 w 578"/>
                <a:gd name="T15" fmla="*/ 591 h 591"/>
                <a:gd name="T16" fmla="*/ 527 w 578"/>
                <a:gd name="T17" fmla="*/ 574 h 591"/>
                <a:gd name="T18" fmla="*/ 511 w 578"/>
                <a:gd name="T19" fmla="*/ 483 h 591"/>
                <a:gd name="T20" fmla="*/ 536 w 578"/>
                <a:gd name="T21" fmla="*/ 344 h 591"/>
                <a:gd name="T22" fmla="*/ 536 w 578"/>
                <a:gd name="T23" fmla="*/ 306 h 591"/>
                <a:gd name="T24" fmla="*/ 578 w 578"/>
                <a:gd name="T25" fmla="*/ 198 h 591"/>
                <a:gd name="T26" fmla="*/ 567 w 578"/>
                <a:gd name="T27" fmla="*/ 194 h 591"/>
                <a:gd name="T28" fmla="*/ 540 w 578"/>
                <a:gd name="T29" fmla="*/ 257 h 591"/>
                <a:gd name="T30" fmla="*/ 517 w 578"/>
                <a:gd name="T31" fmla="*/ 261 h 591"/>
                <a:gd name="T32" fmla="*/ 508 w 578"/>
                <a:gd name="T33" fmla="*/ 287 h 591"/>
                <a:gd name="T34" fmla="*/ 483 w 578"/>
                <a:gd name="T35" fmla="*/ 304 h 591"/>
                <a:gd name="T36" fmla="*/ 500 w 578"/>
                <a:gd name="T37" fmla="*/ 247 h 591"/>
                <a:gd name="T38" fmla="*/ 517 w 578"/>
                <a:gd name="T39" fmla="*/ 225 h 591"/>
                <a:gd name="T40" fmla="*/ 487 w 578"/>
                <a:gd name="T41" fmla="*/ 143 h 591"/>
                <a:gd name="T42" fmla="*/ 466 w 578"/>
                <a:gd name="T43" fmla="*/ 137 h 591"/>
                <a:gd name="T44" fmla="*/ 458 w 578"/>
                <a:gd name="T45" fmla="*/ 118 h 591"/>
                <a:gd name="T46" fmla="*/ 234 w 578"/>
                <a:gd name="T47" fmla="*/ 48 h 591"/>
                <a:gd name="T48" fmla="*/ 205 w 578"/>
                <a:gd name="T49" fmla="*/ 35 h 591"/>
                <a:gd name="T50" fmla="*/ 190 w 578"/>
                <a:gd name="T51" fmla="*/ 48 h 591"/>
                <a:gd name="T52" fmla="*/ 184 w 578"/>
                <a:gd name="T53" fmla="*/ 44 h 591"/>
                <a:gd name="T54" fmla="*/ 192 w 578"/>
                <a:gd name="T55" fmla="*/ 19 h 591"/>
                <a:gd name="T56" fmla="*/ 198 w 578"/>
                <a:gd name="T57" fmla="*/ 4 h 591"/>
                <a:gd name="T58" fmla="*/ 190 w 578"/>
                <a:gd name="T59" fmla="*/ 0 h 591"/>
                <a:gd name="T60" fmla="*/ 99 w 578"/>
                <a:gd name="T61" fmla="*/ 38 h 591"/>
                <a:gd name="T62" fmla="*/ 89 w 578"/>
                <a:gd name="T63" fmla="*/ 40 h 591"/>
                <a:gd name="T64" fmla="*/ 70 w 578"/>
                <a:gd name="T65" fmla="*/ 31 h 591"/>
                <a:gd name="T66" fmla="*/ 53 w 578"/>
                <a:gd name="T67" fmla="*/ 42 h 591"/>
                <a:gd name="T68" fmla="*/ 57 w 578"/>
                <a:gd name="T69" fmla="*/ 111 h 591"/>
                <a:gd name="T70" fmla="*/ 0 w 578"/>
                <a:gd name="T71" fmla="*/ 179 h 591"/>
                <a:gd name="T72" fmla="*/ 15 w 578"/>
                <a:gd name="T73" fmla="*/ 227 h 591"/>
                <a:gd name="T74" fmla="*/ 15 w 578"/>
                <a:gd name="T75" fmla="*/ 227 h 5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78"/>
                <a:gd name="T115" fmla="*/ 0 h 591"/>
                <a:gd name="T116" fmla="*/ 578 w 578"/>
                <a:gd name="T117" fmla="*/ 591 h 5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78" h="591">
                  <a:moveTo>
                    <a:pt x="15" y="227"/>
                  </a:moveTo>
                  <a:lnTo>
                    <a:pt x="13" y="297"/>
                  </a:lnTo>
                  <a:lnTo>
                    <a:pt x="84" y="341"/>
                  </a:lnTo>
                  <a:lnTo>
                    <a:pt x="110" y="371"/>
                  </a:lnTo>
                  <a:lnTo>
                    <a:pt x="167" y="413"/>
                  </a:lnTo>
                  <a:lnTo>
                    <a:pt x="175" y="462"/>
                  </a:lnTo>
                  <a:lnTo>
                    <a:pt x="186" y="529"/>
                  </a:lnTo>
                  <a:lnTo>
                    <a:pt x="240" y="591"/>
                  </a:lnTo>
                  <a:lnTo>
                    <a:pt x="527" y="574"/>
                  </a:lnTo>
                  <a:lnTo>
                    <a:pt x="511" y="483"/>
                  </a:lnTo>
                  <a:lnTo>
                    <a:pt x="536" y="344"/>
                  </a:lnTo>
                  <a:lnTo>
                    <a:pt x="536" y="306"/>
                  </a:lnTo>
                  <a:lnTo>
                    <a:pt x="578" y="198"/>
                  </a:lnTo>
                  <a:lnTo>
                    <a:pt x="567" y="194"/>
                  </a:lnTo>
                  <a:lnTo>
                    <a:pt x="540" y="257"/>
                  </a:lnTo>
                  <a:lnTo>
                    <a:pt x="517" y="261"/>
                  </a:lnTo>
                  <a:lnTo>
                    <a:pt x="508" y="287"/>
                  </a:lnTo>
                  <a:lnTo>
                    <a:pt x="483" y="304"/>
                  </a:lnTo>
                  <a:lnTo>
                    <a:pt x="500" y="247"/>
                  </a:lnTo>
                  <a:lnTo>
                    <a:pt x="517" y="225"/>
                  </a:lnTo>
                  <a:lnTo>
                    <a:pt x="487" y="143"/>
                  </a:lnTo>
                  <a:lnTo>
                    <a:pt x="466" y="137"/>
                  </a:lnTo>
                  <a:lnTo>
                    <a:pt x="458" y="118"/>
                  </a:lnTo>
                  <a:lnTo>
                    <a:pt x="234" y="48"/>
                  </a:lnTo>
                  <a:lnTo>
                    <a:pt x="205" y="35"/>
                  </a:lnTo>
                  <a:lnTo>
                    <a:pt x="190" y="48"/>
                  </a:lnTo>
                  <a:lnTo>
                    <a:pt x="184" y="44"/>
                  </a:lnTo>
                  <a:lnTo>
                    <a:pt x="192" y="19"/>
                  </a:lnTo>
                  <a:lnTo>
                    <a:pt x="198" y="4"/>
                  </a:lnTo>
                  <a:lnTo>
                    <a:pt x="190" y="0"/>
                  </a:lnTo>
                  <a:lnTo>
                    <a:pt x="99" y="38"/>
                  </a:lnTo>
                  <a:lnTo>
                    <a:pt x="89" y="40"/>
                  </a:lnTo>
                  <a:lnTo>
                    <a:pt x="70" y="31"/>
                  </a:lnTo>
                  <a:lnTo>
                    <a:pt x="53" y="42"/>
                  </a:lnTo>
                  <a:lnTo>
                    <a:pt x="57" y="111"/>
                  </a:lnTo>
                  <a:lnTo>
                    <a:pt x="0" y="179"/>
                  </a:lnTo>
                  <a:lnTo>
                    <a:pt x="15" y="227"/>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82" name="Freeform 962"/>
            <p:cNvSpPr>
              <a:spLocks/>
            </p:cNvSpPr>
            <p:nvPr/>
          </p:nvSpPr>
          <p:spPr bwMode="auto">
            <a:xfrm>
              <a:off x="4024" y="1134"/>
              <a:ext cx="215" cy="377"/>
            </a:xfrm>
            <a:custGeom>
              <a:avLst/>
              <a:gdLst>
                <a:gd name="T0" fmla="*/ 8 w 430"/>
                <a:gd name="T1" fmla="*/ 308 h 753"/>
                <a:gd name="T2" fmla="*/ 52 w 430"/>
                <a:gd name="T3" fmla="*/ 213 h 753"/>
                <a:gd name="T4" fmla="*/ 38 w 430"/>
                <a:gd name="T5" fmla="*/ 177 h 753"/>
                <a:gd name="T6" fmla="*/ 113 w 430"/>
                <a:gd name="T7" fmla="*/ 120 h 753"/>
                <a:gd name="T8" fmla="*/ 126 w 430"/>
                <a:gd name="T9" fmla="*/ 78 h 753"/>
                <a:gd name="T10" fmla="*/ 73 w 430"/>
                <a:gd name="T11" fmla="*/ 17 h 753"/>
                <a:gd name="T12" fmla="*/ 360 w 430"/>
                <a:gd name="T13" fmla="*/ 0 h 753"/>
                <a:gd name="T14" fmla="*/ 367 w 430"/>
                <a:gd name="T15" fmla="*/ 44 h 753"/>
                <a:gd name="T16" fmla="*/ 396 w 430"/>
                <a:gd name="T17" fmla="*/ 101 h 753"/>
                <a:gd name="T18" fmla="*/ 421 w 430"/>
                <a:gd name="T19" fmla="*/ 388 h 753"/>
                <a:gd name="T20" fmla="*/ 415 w 430"/>
                <a:gd name="T21" fmla="*/ 447 h 753"/>
                <a:gd name="T22" fmla="*/ 430 w 430"/>
                <a:gd name="T23" fmla="*/ 481 h 753"/>
                <a:gd name="T24" fmla="*/ 413 w 430"/>
                <a:gd name="T25" fmla="*/ 546 h 753"/>
                <a:gd name="T26" fmla="*/ 390 w 430"/>
                <a:gd name="T27" fmla="*/ 574 h 753"/>
                <a:gd name="T28" fmla="*/ 379 w 430"/>
                <a:gd name="T29" fmla="*/ 622 h 753"/>
                <a:gd name="T30" fmla="*/ 392 w 430"/>
                <a:gd name="T31" fmla="*/ 637 h 753"/>
                <a:gd name="T32" fmla="*/ 381 w 430"/>
                <a:gd name="T33" fmla="*/ 664 h 753"/>
                <a:gd name="T34" fmla="*/ 386 w 430"/>
                <a:gd name="T35" fmla="*/ 673 h 753"/>
                <a:gd name="T36" fmla="*/ 352 w 430"/>
                <a:gd name="T37" fmla="*/ 686 h 753"/>
                <a:gd name="T38" fmla="*/ 344 w 430"/>
                <a:gd name="T39" fmla="*/ 734 h 753"/>
                <a:gd name="T40" fmla="*/ 295 w 430"/>
                <a:gd name="T41" fmla="*/ 719 h 753"/>
                <a:gd name="T42" fmla="*/ 270 w 430"/>
                <a:gd name="T43" fmla="*/ 753 h 753"/>
                <a:gd name="T44" fmla="*/ 255 w 430"/>
                <a:gd name="T45" fmla="*/ 749 h 753"/>
                <a:gd name="T46" fmla="*/ 238 w 430"/>
                <a:gd name="T47" fmla="*/ 719 h 753"/>
                <a:gd name="T48" fmla="*/ 211 w 430"/>
                <a:gd name="T49" fmla="*/ 645 h 753"/>
                <a:gd name="T50" fmla="*/ 147 w 430"/>
                <a:gd name="T51" fmla="*/ 607 h 753"/>
                <a:gd name="T52" fmla="*/ 133 w 430"/>
                <a:gd name="T53" fmla="*/ 569 h 753"/>
                <a:gd name="T54" fmla="*/ 154 w 430"/>
                <a:gd name="T55" fmla="*/ 510 h 753"/>
                <a:gd name="T56" fmla="*/ 137 w 430"/>
                <a:gd name="T57" fmla="*/ 498 h 753"/>
                <a:gd name="T58" fmla="*/ 95 w 430"/>
                <a:gd name="T59" fmla="*/ 498 h 753"/>
                <a:gd name="T60" fmla="*/ 86 w 430"/>
                <a:gd name="T61" fmla="*/ 462 h 753"/>
                <a:gd name="T62" fmla="*/ 17 w 430"/>
                <a:gd name="T63" fmla="*/ 390 h 753"/>
                <a:gd name="T64" fmla="*/ 0 w 430"/>
                <a:gd name="T65" fmla="*/ 331 h 753"/>
                <a:gd name="T66" fmla="*/ 8 w 430"/>
                <a:gd name="T67" fmla="*/ 308 h 753"/>
                <a:gd name="T68" fmla="*/ 8 w 430"/>
                <a:gd name="T69" fmla="*/ 308 h 75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0"/>
                <a:gd name="T106" fmla="*/ 0 h 753"/>
                <a:gd name="T107" fmla="*/ 430 w 430"/>
                <a:gd name="T108" fmla="*/ 753 h 75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0" h="753">
                  <a:moveTo>
                    <a:pt x="8" y="308"/>
                  </a:moveTo>
                  <a:lnTo>
                    <a:pt x="52" y="213"/>
                  </a:lnTo>
                  <a:lnTo>
                    <a:pt x="38" y="177"/>
                  </a:lnTo>
                  <a:lnTo>
                    <a:pt x="113" y="120"/>
                  </a:lnTo>
                  <a:lnTo>
                    <a:pt x="126" y="78"/>
                  </a:lnTo>
                  <a:lnTo>
                    <a:pt x="73" y="17"/>
                  </a:lnTo>
                  <a:lnTo>
                    <a:pt x="360" y="0"/>
                  </a:lnTo>
                  <a:lnTo>
                    <a:pt x="367" y="44"/>
                  </a:lnTo>
                  <a:lnTo>
                    <a:pt x="396" y="101"/>
                  </a:lnTo>
                  <a:lnTo>
                    <a:pt x="421" y="388"/>
                  </a:lnTo>
                  <a:lnTo>
                    <a:pt x="415" y="447"/>
                  </a:lnTo>
                  <a:lnTo>
                    <a:pt x="430" y="481"/>
                  </a:lnTo>
                  <a:lnTo>
                    <a:pt x="413" y="546"/>
                  </a:lnTo>
                  <a:lnTo>
                    <a:pt x="390" y="574"/>
                  </a:lnTo>
                  <a:lnTo>
                    <a:pt x="379" y="622"/>
                  </a:lnTo>
                  <a:lnTo>
                    <a:pt x="392" y="637"/>
                  </a:lnTo>
                  <a:lnTo>
                    <a:pt x="381" y="664"/>
                  </a:lnTo>
                  <a:lnTo>
                    <a:pt x="386" y="673"/>
                  </a:lnTo>
                  <a:lnTo>
                    <a:pt x="352" y="686"/>
                  </a:lnTo>
                  <a:lnTo>
                    <a:pt x="344" y="734"/>
                  </a:lnTo>
                  <a:lnTo>
                    <a:pt x="295" y="719"/>
                  </a:lnTo>
                  <a:lnTo>
                    <a:pt x="270" y="753"/>
                  </a:lnTo>
                  <a:lnTo>
                    <a:pt x="255" y="749"/>
                  </a:lnTo>
                  <a:lnTo>
                    <a:pt x="238" y="719"/>
                  </a:lnTo>
                  <a:lnTo>
                    <a:pt x="211" y="645"/>
                  </a:lnTo>
                  <a:lnTo>
                    <a:pt x="147" y="607"/>
                  </a:lnTo>
                  <a:lnTo>
                    <a:pt x="133" y="569"/>
                  </a:lnTo>
                  <a:lnTo>
                    <a:pt x="154" y="510"/>
                  </a:lnTo>
                  <a:lnTo>
                    <a:pt x="137" y="498"/>
                  </a:lnTo>
                  <a:lnTo>
                    <a:pt x="95" y="498"/>
                  </a:lnTo>
                  <a:lnTo>
                    <a:pt x="86" y="462"/>
                  </a:lnTo>
                  <a:lnTo>
                    <a:pt x="17" y="390"/>
                  </a:lnTo>
                  <a:lnTo>
                    <a:pt x="0" y="331"/>
                  </a:lnTo>
                  <a:lnTo>
                    <a:pt x="8" y="308"/>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83" name="Freeform 963"/>
            <p:cNvSpPr>
              <a:spLocks/>
            </p:cNvSpPr>
            <p:nvPr/>
          </p:nvSpPr>
          <p:spPr bwMode="auto">
            <a:xfrm>
              <a:off x="4213" y="1168"/>
              <a:ext cx="170" cy="284"/>
            </a:xfrm>
            <a:custGeom>
              <a:avLst/>
              <a:gdLst>
                <a:gd name="T0" fmla="*/ 11 w 338"/>
                <a:gd name="T1" fmla="*/ 566 h 566"/>
                <a:gd name="T2" fmla="*/ 21 w 338"/>
                <a:gd name="T3" fmla="*/ 549 h 566"/>
                <a:gd name="T4" fmla="*/ 85 w 338"/>
                <a:gd name="T5" fmla="*/ 545 h 566"/>
                <a:gd name="T6" fmla="*/ 138 w 338"/>
                <a:gd name="T7" fmla="*/ 528 h 566"/>
                <a:gd name="T8" fmla="*/ 192 w 338"/>
                <a:gd name="T9" fmla="*/ 496 h 566"/>
                <a:gd name="T10" fmla="*/ 235 w 338"/>
                <a:gd name="T11" fmla="*/ 494 h 566"/>
                <a:gd name="T12" fmla="*/ 285 w 338"/>
                <a:gd name="T13" fmla="*/ 412 h 566"/>
                <a:gd name="T14" fmla="*/ 300 w 338"/>
                <a:gd name="T15" fmla="*/ 418 h 566"/>
                <a:gd name="T16" fmla="*/ 338 w 338"/>
                <a:gd name="T17" fmla="*/ 389 h 566"/>
                <a:gd name="T18" fmla="*/ 329 w 338"/>
                <a:gd name="T19" fmla="*/ 368 h 566"/>
                <a:gd name="T20" fmla="*/ 332 w 338"/>
                <a:gd name="T21" fmla="*/ 357 h 566"/>
                <a:gd name="T22" fmla="*/ 294 w 338"/>
                <a:gd name="T23" fmla="*/ 7 h 566"/>
                <a:gd name="T24" fmla="*/ 291 w 338"/>
                <a:gd name="T25" fmla="*/ 0 h 566"/>
                <a:gd name="T26" fmla="*/ 89 w 338"/>
                <a:gd name="T27" fmla="*/ 23 h 566"/>
                <a:gd name="T28" fmla="*/ 51 w 338"/>
                <a:gd name="T29" fmla="*/ 42 h 566"/>
                <a:gd name="T30" fmla="*/ 17 w 338"/>
                <a:gd name="T31" fmla="*/ 32 h 566"/>
                <a:gd name="T32" fmla="*/ 42 w 338"/>
                <a:gd name="T33" fmla="*/ 319 h 566"/>
                <a:gd name="T34" fmla="*/ 36 w 338"/>
                <a:gd name="T35" fmla="*/ 378 h 566"/>
                <a:gd name="T36" fmla="*/ 51 w 338"/>
                <a:gd name="T37" fmla="*/ 412 h 566"/>
                <a:gd name="T38" fmla="*/ 34 w 338"/>
                <a:gd name="T39" fmla="*/ 477 h 566"/>
                <a:gd name="T40" fmla="*/ 11 w 338"/>
                <a:gd name="T41" fmla="*/ 505 h 566"/>
                <a:gd name="T42" fmla="*/ 0 w 338"/>
                <a:gd name="T43" fmla="*/ 553 h 566"/>
                <a:gd name="T44" fmla="*/ 11 w 338"/>
                <a:gd name="T45" fmla="*/ 566 h 566"/>
                <a:gd name="T46" fmla="*/ 11 w 338"/>
                <a:gd name="T47" fmla="*/ 566 h 5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8"/>
                <a:gd name="T73" fmla="*/ 0 h 566"/>
                <a:gd name="T74" fmla="*/ 338 w 338"/>
                <a:gd name="T75" fmla="*/ 566 h 5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8" h="566">
                  <a:moveTo>
                    <a:pt x="11" y="566"/>
                  </a:moveTo>
                  <a:lnTo>
                    <a:pt x="21" y="549"/>
                  </a:lnTo>
                  <a:lnTo>
                    <a:pt x="85" y="545"/>
                  </a:lnTo>
                  <a:lnTo>
                    <a:pt x="138" y="528"/>
                  </a:lnTo>
                  <a:lnTo>
                    <a:pt x="192" y="496"/>
                  </a:lnTo>
                  <a:lnTo>
                    <a:pt x="235" y="494"/>
                  </a:lnTo>
                  <a:lnTo>
                    <a:pt x="285" y="412"/>
                  </a:lnTo>
                  <a:lnTo>
                    <a:pt x="300" y="418"/>
                  </a:lnTo>
                  <a:lnTo>
                    <a:pt x="338" y="389"/>
                  </a:lnTo>
                  <a:lnTo>
                    <a:pt x="329" y="368"/>
                  </a:lnTo>
                  <a:lnTo>
                    <a:pt x="332" y="357"/>
                  </a:lnTo>
                  <a:lnTo>
                    <a:pt x="294" y="7"/>
                  </a:lnTo>
                  <a:lnTo>
                    <a:pt x="291" y="0"/>
                  </a:lnTo>
                  <a:lnTo>
                    <a:pt x="89" y="23"/>
                  </a:lnTo>
                  <a:lnTo>
                    <a:pt x="51" y="42"/>
                  </a:lnTo>
                  <a:lnTo>
                    <a:pt x="17" y="32"/>
                  </a:lnTo>
                  <a:lnTo>
                    <a:pt x="42" y="319"/>
                  </a:lnTo>
                  <a:lnTo>
                    <a:pt x="36" y="378"/>
                  </a:lnTo>
                  <a:lnTo>
                    <a:pt x="51" y="412"/>
                  </a:lnTo>
                  <a:lnTo>
                    <a:pt x="34" y="477"/>
                  </a:lnTo>
                  <a:lnTo>
                    <a:pt x="11" y="505"/>
                  </a:lnTo>
                  <a:lnTo>
                    <a:pt x="0" y="553"/>
                  </a:lnTo>
                  <a:lnTo>
                    <a:pt x="11" y="566"/>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84" name="Freeform 964"/>
            <p:cNvSpPr>
              <a:spLocks/>
            </p:cNvSpPr>
            <p:nvPr/>
          </p:nvSpPr>
          <p:spPr bwMode="auto">
            <a:xfrm>
              <a:off x="4151" y="1346"/>
              <a:ext cx="395" cy="198"/>
            </a:xfrm>
            <a:custGeom>
              <a:avLst/>
              <a:gdLst>
                <a:gd name="T0" fmla="*/ 4 w 791"/>
                <a:gd name="T1" fmla="*/ 375 h 396"/>
                <a:gd name="T2" fmla="*/ 23 w 791"/>
                <a:gd name="T3" fmla="*/ 373 h 396"/>
                <a:gd name="T4" fmla="*/ 29 w 791"/>
                <a:gd name="T5" fmla="*/ 331 h 396"/>
                <a:gd name="T6" fmla="*/ 17 w 791"/>
                <a:gd name="T7" fmla="*/ 329 h 396"/>
                <a:gd name="T8" fmla="*/ 42 w 791"/>
                <a:gd name="T9" fmla="*/ 295 h 396"/>
                <a:gd name="T10" fmla="*/ 91 w 791"/>
                <a:gd name="T11" fmla="*/ 310 h 396"/>
                <a:gd name="T12" fmla="*/ 99 w 791"/>
                <a:gd name="T13" fmla="*/ 262 h 396"/>
                <a:gd name="T14" fmla="*/ 133 w 791"/>
                <a:gd name="T15" fmla="*/ 249 h 396"/>
                <a:gd name="T16" fmla="*/ 128 w 791"/>
                <a:gd name="T17" fmla="*/ 240 h 396"/>
                <a:gd name="T18" fmla="*/ 147 w 791"/>
                <a:gd name="T19" fmla="*/ 194 h 396"/>
                <a:gd name="T20" fmla="*/ 211 w 791"/>
                <a:gd name="T21" fmla="*/ 190 h 396"/>
                <a:gd name="T22" fmla="*/ 264 w 791"/>
                <a:gd name="T23" fmla="*/ 173 h 396"/>
                <a:gd name="T24" fmla="*/ 299 w 791"/>
                <a:gd name="T25" fmla="*/ 150 h 396"/>
                <a:gd name="T26" fmla="*/ 318 w 791"/>
                <a:gd name="T27" fmla="*/ 141 h 396"/>
                <a:gd name="T28" fmla="*/ 361 w 791"/>
                <a:gd name="T29" fmla="*/ 139 h 396"/>
                <a:gd name="T30" fmla="*/ 411 w 791"/>
                <a:gd name="T31" fmla="*/ 57 h 396"/>
                <a:gd name="T32" fmla="*/ 426 w 791"/>
                <a:gd name="T33" fmla="*/ 63 h 396"/>
                <a:gd name="T34" fmla="*/ 464 w 791"/>
                <a:gd name="T35" fmla="*/ 34 h 396"/>
                <a:gd name="T36" fmla="*/ 455 w 791"/>
                <a:gd name="T37" fmla="*/ 13 h 396"/>
                <a:gd name="T38" fmla="*/ 458 w 791"/>
                <a:gd name="T39" fmla="*/ 2 h 396"/>
                <a:gd name="T40" fmla="*/ 493 w 791"/>
                <a:gd name="T41" fmla="*/ 0 h 396"/>
                <a:gd name="T42" fmla="*/ 515 w 791"/>
                <a:gd name="T43" fmla="*/ 8 h 396"/>
                <a:gd name="T44" fmla="*/ 584 w 791"/>
                <a:gd name="T45" fmla="*/ 48 h 396"/>
                <a:gd name="T46" fmla="*/ 633 w 791"/>
                <a:gd name="T47" fmla="*/ 46 h 396"/>
                <a:gd name="T48" fmla="*/ 656 w 791"/>
                <a:gd name="T49" fmla="*/ 31 h 396"/>
                <a:gd name="T50" fmla="*/ 711 w 791"/>
                <a:gd name="T51" fmla="*/ 65 h 396"/>
                <a:gd name="T52" fmla="*/ 728 w 791"/>
                <a:gd name="T53" fmla="*/ 129 h 396"/>
                <a:gd name="T54" fmla="*/ 791 w 791"/>
                <a:gd name="T55" fmla="*/ 175 h 396"/>
                <a:gd name="T56" fmla="*/ 761 w 791"/>
                <a:gd name="T57" fmla="*/ 211 h 396"/>
                <a:gd name="T58" fmla="*/ 707 w 791"/>
                <a:gd name="T59" fmla="*/ 262 h 396"/>
                <a:gd name="T60" fmla="*/ 706 w 791"/>
                <a:gd name="T61" fmla="*/ 274 h 396"/>
                <a:gd name="T62" fmla="*/ 628 w 791"/>
                <a:gd name="T63" fmla="*/ 323 h 396"/>
                <a:gd name="T64" fmla="*/ 190 w 791"/>
                <a:gd name="T65" fmla="*/ 365 h 396"/>
                <a:gd name="T66" fmla="*/ 143 w 791"/>
                <a:gd name="T67" fmla="*/ 361 h 396"/>
                <a:gd name="T68" fmla="*/ 145 w 791"/>
                <a:gd name="T69" fmla="*/ 384 h 396"/>
                <a:gd name="T70" fmla="*/ 0 w 791"/>
                <a:gd name="T71" fmla="*/ 396 h 396"/>
                <a:gd name="T72" fmla="*/ 4 w 791"/>
                <a:gd name="T73" fmla="*/ 375 h 396"/>
                <a:gd name="T74" fmla="*/ 4 w 791"/>
                <a:gd name="T75" fmla="*/ 375 h 3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1"/>
                <a:gd name="T115" fmla="*/ 0 h 396"/>
                <a:gd name="T116" fmla="*/ 791 w 791"/>
                <a:gd name="T117" fmla="*/ 396 h 3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1" h="396">
                  <a:moveTo>
                    <a:pt x="4" y="375"/>
                  </a:moveTo>
                  <a:lnTo>
                    <a:pt x="23" y="373"/>
                  </a:lnTo>
                  <a:lnTo>
                    <a:pt x="29" y="331"/>
                  </a:lnTo>
                  <a:lnTo>
                    <a:pt x="17" y="329"/>
                  </a:lnTo>
                  <a:lnTo>
                    <a:pt x="42" y="295"/>
                  </a:lnTo>
                  <a:lnTo>
                    <a:pt x="91" y="310"/>
                  </a:lnTo>
                  <a:lnTo>
                    <a:pt x="99" y="262"/>
                  </a:lnTo>
                  <a:lnTo>
                    <a:pt x="133" y="249"/>
                  </a:lnTo>
                  <a:lnTo>
                    <a:pt x="128" y="240"/>
                  </a:lnTo>
                  <a:lnTo>
                    <a:pt x="147" y="194"/>
                  </a:lnTo>
                  <a:lnTo>
                    <a:pt x="211" y="190"/>
                  </a:lnTo>
                  <a:lnTo>
                    <a:pt x="264" y="173"/>
                  </a:lnTo>
                  <a:lnTo>
                    <a:pt x="299" y="150"/>
                  </a:lnTo>
                  <a:lnTo>
                    <a:pt x="318" y="141"/>
                  </a:lnTo>
                  <a:lnTo>
                    <a:pt x="361" y="139"/>
                  </a:lnTo>
                  <a:lnTo>
                    <a:pt x="411" y="57"/>
                  </a:lnTo>
                  <a:lnTo>
                    <a:pt x="426" y="63"/>
                  </a:lnTo>
                  <a:lnTo>
                    <a:pt x="464" y="34"/>
                  </a:lnTo>
                  <a:lnTo>
                    <a:pt x="455" y="13"/>
                  </a:lnTo>
                  <a:lnTo>
                    <a:pt x="458" y="2"/>
                  </a:lnTo>
                  <a:lnTo>
                    <a:pt x="493" y="0"/>
                  </a:lnTo>
                  <a:lnTo>
                    <a:pt x="515" y="8"/>
                  </a:lnTo>
                  <a:lnTo>
                    <a:pt x="584" y="48"/>
                  </a:lnTo>
                  <a:lnTo>
                    <a:pt x="633" y="46"/>
                  </a:lnTo>
                  <a:lnTo>
                    <a:pt x="656" y="31"/>
                  </a:lnTo>
                  <a:lnTo>
                    <a:pt x="711" y="65"/>
                  </a:lnTo>
                  <a:lnTo>
                    <a:pt x="728" y="129"/>
                  </a:lnTo>
                  <a:lnTo>
                    <a:pt x="791" y="175"/>
                  </a:lnTo>
                  <a:lnTo>
                    <a:pt x="761" y="211"/>
                  </a:lnTo>
                  <a:lnTo>
                    <a:pt x="707" y="262"/>
                  </a:lnTo>
                  <a:lnTo>
                    <a:pt x="706" y="274"/>
                  </a:lnTo>
                  <a:lnTo>
                    <a:pt x="628" y="323"/>
                  </a:lnTo>
                  <a:lnTo>
                    <a:pt x="190" y="365"/>
                  </a:lnTo>
                  <a:lnTo>
                    <a:pt x="143" y="361"/>
                  </a:lnTo>
                  <a:lnTo>
                    <a:pt x="145" y="384"/>
                  </a:lnTo>
                  <a:lnTo>
                    <a:pt x="0" y="396"/>
                  </a:lnTo>
                  <a:lnTo>
                    <a:pt x="4" y="375"/>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85" name="Freeform 965"/>
            <p:cNvSpPr>
              <a:spLocks/>
            </p:cNvSpPr>
            <p:nvPr/>
          </p:nvSpPr>
          <p:spPr bwMode="auto">
            <a:xfrm>
              <a:off x="4107" y="1493"/>
              <a:ext cx="466" cy="154"/>
            </a:xfrm>
            <a:custGeom>
              <a:avLst/>
              <a:gdLst>
                <a:gd name="T0" fmla="*/ 17 w 931"/>
                <a:gd name="T1" fmla="*/ 253 h 308"/>
                <a:gd name="T2" fmla="*/ 11 w 931"/>
                <a:gd name="T3" fmla="*/ 249 h 308"/>
                <a:gd name="T4" fmla="*/ 38 w 931"/>
                <a:gd name="T5" fmla="*/ 228 h 308"/>
                <a:gd name="T6" fmla="*/ 64 w 931"/>
                <a:gd name="T7" fmla="*/ 180 h 308"/>
                <a:gd name="T8" fmla="*/ 55 w 931"/>
                <a:gd name="T9" fmla="*/ 169 h 308"/>
                <a:gd name="T10" fmla="*/ 68 w 931"/>
                <a:gd name="T11" fmla="*/ 146 h 308"/>
                <a:gd name="T12" fmla="*/ 68 w 931"/>
                <a:gd name="T13" fmla="*/ 120 h 308"/>
                <a:gd name="T14" fmla="*/ 87 w 931"/>
                <a:gd name="T15" fmla="*/ 101 h 308"/>
                <a:gd name="T16" fmla="*/ 232 w 931"/>
                <a:gd name="T17" fmla="*/ 89 h 308"/>
                <a:gd name="T18" fmla="*/ 230 w 931"/>
                <a:gd name="T19" fmla="*/ 66 h 308"/>
                <a:gd name="T20" fmla="*/ 277 w 931"/>
                <a:gd name="T21" fmla="*/ 70 h 308"/>
                <a:gd name="T22" fmla="*/ 715 w 931"/>
                <a:gd name="T23" fmla="*/ 28 h 308"/>
                <a:gd name="T24" fmla="*/ 931 w 931"/>
                <a:gd name="T25" fmla="*/ 0 h 308"/>
                <a:gd name="T26" fmla="*/ 893 w 931"/>
                <a:gd name="T27" fmla="*/ 74 h 308"/>
                <a:gd name="T28" fmla="*/ 834 w 931"/>
                <a:gd name="T29" fmla="*/ 87 h 308"/>
                <a:gd name="T30" fmla="*/ 806 w 931"/>
                <a:gd name="T31" fmla="*/ 125 h 308"/>
                <a:gd name="T32" fmla="*/ 699 w 931"/>
                <a:gd name="T33" fmla="*/ 186 h 308"/>
                <a:gd name="T34" fmla="*/ 694 w 931"/>
                <a:gd name="T35" fmla="*/ 209 h 308"/>
                <a:gd name="T36" fmla="*/ 667 w 931"/>
                <a:gd name="T37" fmla="*/ 222 h 308"/>
                <a:gd name="T38" fmla="*/ 667 w 931"/>
                <a:gd name="T39" fmla="*/ 253 h 308"/>
                <a:gd name="T40" fmla="*/ 523 w 931"/>
                <a:gd name="T41" fmla="*/ 270 h 308"/>
                <a:gd name="T42" fmla="*/ 234 w 931"/>
                <a:gd name="T43" fmla="*/ 294 h 308"/>
                <a:gd name="T44" fmla="*/ 0 w 931"/>
                <a:gd name="T45" fmla="*/ 308 h 308"/>
                <a:gd name="T46" fmla="*/ 17 w 931"/>
                <a:gd name="T47" fmla="*/ 253 h 308"/>
                <a:gd name="T48" fmla="*/ 17 w 931"/>
                <a:gd name="T49" fmla="*/ 253 h 3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31"/>
                <a:gd name="T76" fmla="*/ 0 h 308"/>
                <a:gd name="T77" fmla="*/ 931 w 931"/>
                <a:gd name="T78" fmla="*/ 308 h 3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31" h="308">
                  <a:moveTo>
                    <a:pt x="17" y="253"/>
                  </a:moveTo>
                  <a:lnTo>
                    <a:pt x="11" y="249"/>
                  </a:lnTo>
                  <a:lnTo>
                    <a:pt x="38" y="228"/>
                  </a:lnTo>
                  <a:lnTo>
                    <a:pt x="64" y="180"/>
                  </a:lnTo>
                  <a:lnTo>
                    <a:pt x="55" y="169"/>
                  </a:lnTo>
                  <a:lnTo>
                    <a:pt x="68" y="146"/>
                  </a:lnTo>
                  <a:lnTo>
                    <a:pt x="68" y="120"/>
                  </a:lnTo>
                  <a:lnTo>
                    <a:pt x="87" y="101"/>
                  </a:lnTo>
                  <a:lnTo>
                    <a:pt x="232" y="89"/>
                  </a:lnTo>
                  <a:lnTo>
                    <a:pt x="230" y="66"/>
                  </a:lnTo>
                  <a:lnTo>
                    <a:pt x="277" y="70"/>
                  </a:lnTo>
                  <a:lnTo>
                    <a:pt x="715" y="28"/>
                  </a:lnTo>
                  <a:lnTo>
                    <a:pt x="931" y="0"/>
                  </a:lnTo>
                  <a:lnTo>
                    <a:pt x="893" y="74"/>
                  </a:lnTo>
                  <a:lnTo>
                    <a:pt x="834" y="87"/>
                  </a:lnTo>
                  <a:lnTo>
                    <a:pt x="806" y="125"/>
                  </a:lnTo>
                  <a:lnTo>
                    <a:pt x="699" y="186"/>
                  </a:lnTo>
                  <a:lnTo>
                    <a:pt x="694" y="209"/>
                  </a:lnTo>
                  <a:lnTo>
                    <a:pt x="667" y="222"/>
                  </a:lnTo>
                  <a:lnTo>
                    <a:pt x="667" y="253"/>
                  </a:lnTo>
                  <a:lnTo>
                    <a:pt x="523" y="270"/>
                  </a:lnTo>
                  <a:lnTo>
                    <a:pt x="234" y="294"/>
                  </a:lnTo>
                  <a:lnTo>
                    <a:pt x="0" y="308"/>
                  </a:lnTo>
                  <a:lnTo>
                    <a:pt x="17" y="253"/>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86" name="Freeform 966"/>
            <p:cNvSpPr>
              <a:spLocks/>
            </p:cNvSpPr>
            <p:nvPr/>
          </p:nvSpPr>
          <p:spPr bwMode="auto">
            <a:xfrm>
              <a:off x="4043" y="1641"/>
              <a:ext cx="194" cy="327"/>
            </a:xfrm>
            <a:custGeom>
              <a:avLst/>
              <a:gdLst>
                <a:gd name="T0" fmla="*/ 27 w 388"/>
                <a:gd name="T1" fmla="*/ 457 h 654"/>
                <a:gd name="T2" fmla="*/ 65 w 388"/>
                <a:gd name="T3" fmla="*/ 407 h 654"/>
                <a:gd name="T4" fmla="*/ 54 w 388"/>
                <a:gd name="T5" fmla="*/ 394 h 654"/>
                <a:gd name="T6" fmla="*/ 38 w 388"/>
                <a:gd name="T7" fmla="*/ 287 h 654"/>
                <a:gd name="T8" fmla="*/ 33 w 388"/>
                <a:gd name="T9" fmla="*/ 215 h 654"/>
                <a:gd name="T10" fmla="*/ 59 w 388"/>
                <a:gd name="T11" fmla="*/ 135 h 654"/>
                <a:gd name="T12" fmla="*/ 101 w 388"/>
                <a:gd name="T13" fmla="*/ 80 h 654"/>
                <a:gd name="T14" fmla="*/ 97 w 388"/>
                <a:gd name="T15" fmla="*/ 65 h 654"/>
                <a:gd name="T16" fmla="*/ 128 w 388"/>
                <a:gd name="T17" fmla="*/ 14 h 654"/>
                <a:gd name="T18" fmla="*/ 362 w 388"/>
                <a:gd name="T19" fmla="*/ 0 h 654"/>
                <a:gd name="T20" fmla="*/ 373 w 388"/>
                <a:gd name="T21" fmla="*/ 12 h 654"/>
                <a:gd name="T22" fmla="*/ 362 w 388"/>
                <a:gd name="T23" fmla="*/ 419 h 654"/>
                <a:gd name="T24" fmla="*/ 388 w 388"/>
                <a:gd name="T25" fmla="*/ 614 h 654"/>
                <a:gd name="T26" fmla="*/ 379 w 388"/>
                <a:gd name="T27" fmla="*/ 624 h 654"/>
                <a:gd name="T28" fmla="*/ 329 w 388"/>
                <a:gd name="T29" fmla="*/ 612 h 654"/>
                <a:gd name="T30" fmla="*/ 253 w 388"/>
                <a:gd name="T31" fmla="*/ 654 h 654"/>
                <a:gd name="T32" fmla="*/ 215 w 388"/>
                <a:gd name="T33" fmla="*/ 592 h 654"/>
                <a:gd name="T34" fmla="*/ 221 w 388"/>
                <a:gd name="T35" fmla="*/ 546 h 654"/>
                <a:gd name="T36" fmla="*/ 0 w 388"/>
                <a:gd name="T37" fmla="*/ 555 h 654"/>
                <a:gd name="T38" fmla="*/ 27 w 388"/>
                <a:gd name="T39" fmla="*/ 457 h 654"/>
                <a:gd name="T40" fmla="*/ 27 w 388"/>
                <a:gd name="T41" fmla="*/ 457 h 6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8"/>
                <a:gd name="T64" fmla="*/ 0 h 654"/>
                <a:gd name="T65" fmla="*/ 388 w 388"/>
                <a:gd name="T66" fmla="*/ 654 h 6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8" h="654">
                  <a:moveTo>
                    <a:pt x="27" y="457"/>
                  </a:moveTo>
                  <a:lnTo>
                    <a:pt x="65" y="407"/>
                  </a:lnTo>
                  <a:lnTo>
                    <a:pt x="54" y="394"/>
                  </a:lnTo>
                  <a:lnTo>
                    <a:pt x="38" y="287"/>
                  </a:lnTo>
                  <a:lnTo>
                    <a:pt x="33" y="215"/>
                  </a:lnTo>
                  <a:lnTo>
                    <a:pt x="59" y="135"/>
                  </a:lnTo>
                  <a:lnTo>
                    <a:pt x="101" y="80"/>
                  </a:lnTo>
                  <a:lnTo>
                    <a:pt x="97" y="65"/>
                  </a:lnTo>
                  <a:lnTo>
                    <a:pt x="128" y="14"/>
                  </a:lnTo>
                  <a:lnTo>
                    <a:pt x="362" y="0"/>
                  </a:lnTo>
                  <a:lnTo>
                    <a:pt x="373" y="12"/>
                  </a:lnTo>
                  <a:lnTo>
                    <a:pt x="362" y="419"/>
                  </a:lnTo>
                  <a:lnTo>
                    <a:pt x="388" y="614"/>
                  </a:lnTo>
                  <a:lnTo>
                    <a:pt x="379" y="624"/>
                  </a:lnTo>
                  <a:lnTo>
                    <a:pt x="329" y="612"/>
                  </a:lnTo>
                  <a:lnTo>
                    <a:pt x="253" y="654"/>
                  </a:lnTo>
                  <a:lnTo>
                    <a:pt x="215" y="592"/>
                  </a:lnTo>
                  <a:lnTo>
                    <a:pt x="221" y="546"/>
                  </a:lnTo>
                  <a:lnTo>
                    <a:pt x="0" y="555"/>
                  </a:lnTo>
                  <a:lnTo>
                    <a:pt x="27" y="457"/>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87" name="Freeform 967"/>
            <p:cNvSpPr>
              <a:spLocks/>
            </p:cNvSpPr>
            <p:nvPr/>
          </p:nvSpPr>
          <p:spPr bwMode="auto">
            <a:xfrm>
              <a:off x="4224" y="1628"/>
              <a:ext cx="208" cy="330"/>
            </a:xfrm>
            <a:custGeom>
              <a:avLst/>
              <a:gdLst>
                <a:gd name="T0" fmla="*/ 11 w 416"/>
                <a:gd name="T1" fmla="*/ 36 h 659"/>
                <a:gd name="T2" fmla="*/ 0 w 416"/>
                <a:gd name="T3" fmla="*/ 443 h 659"/>
                <a:gd name="T4" fmla="*/ 26 w 416"/>
                <a:gd name="T5" fmla="*/ 638 h 659"/>
                <a:gd name="T6" fmla="*/ 55 w 416"/>
                <a:gd name="T7" fmla="*/ 646 h 659"/>
                <a:gd name="T8" fmla="*/ 81 w 416"/>
                <a:gd name="T9" fmla="*/ 631 h 659"/>
                <a:gd name="T10" fmla="*/ 97 w 416"/>
                <a:gd name="T11" fmla="*/ 646 h 659"/>
                <a:gd name="T12" fmla="*/ 74 w 416"/>
                <a:gd name="T13" fmla="*/ 659 h 659"/>
                <a:gd name="T14" fmla="*/ 131 w 416"/>
                <a:gd name="T15" fmla="*/ 644 h 659"/>
                <a:gd name="T16" fmla="*/ 142 w 416"/>
                <a:gd name="T17" fmla="*/ 627 h 659"/>
                <a:gd name="T18" fmla="*/ 135 w 416"/>
                <a:gd name="T19" fmla="*/ 616 h 659"/>
                <a:gd name="T20" fmla="*/ 138 w 416"/>
                <a:gd name="T21" fmla="*/ 598 h 659"/>
                <a:gd name="T22" fmla="*/ 112 w 416"/>
                <a:gd name="T23" fmla="*/ 574 h 659"/>
                <a:gd name="T24" fmla="*/ 112 w 416"/>
                <a:gd name="T25" fmla="*/ 553 h 659"/>
                <a:gd name="T26" fmla="*/ 416 w 416"/>
                <a:gd name="T27" fmla="*/ 526 h 659"/>
                <a:gd name="T28" fmla="*/ 391 w 416"/>
                <a:gd name="T29" fmla="*/ 422 h 659"/>
                <a:gd name="T30" fmla="*/ 406 w 416"/>
                <a:gd name="T31" fmla="*/ 359 h 659"/>
                <a:gd name="T32" fmla="*/ 368 w 416"/>
                <a:gd name="T33" fmla="*/ 277 h 659"/>
                <a:gd name="T34" fmla="*/ 289 w 416"/>
                <a:gd name="T35" fmla="*/ 0 h 659"/>
                <a:gd name="T36" fmla="*/ 0 w 416"/>
                <a:gd name="T37" fmla="*/ 24 h 659"/>
                <a:gd name="T38" fmla="*/ 11 w 416"/>
                <a:gd name="T39" fmla="*/ 36 h 659"/>
                <a:gd name="T40" fmla="*/ 11 w 416"/>
                <a:gd name="T41" fmla="*/ 36 h 6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6"/>
                <a:gd name="T64" fmla="*/ 0 h 659"/>
                <a:gd name="T65" fmla="*/ 416 w 416"/>
                <a:gd name="T66" fmla="*/ 659 h 6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6" h="659">
                  <a:moveTo>
                    <a:pt x="11" y="36"/>
                  </a:moveTo>
                  <a:lnTo>
                    <a:pt x="0" y="443"/>
                  </a:lnTo>
                  <a:lnTo>
                    <a:pt x="26" y="638"/>
                  </a:lnTo>
                  <a:lnTo>
                    <a:pt x="55" y="646"/>
                  </a:lnTo>
                  <a:lnTo>
                    <a:pt x="81" y="631"/>
                  </a:lnTo>
                  <a:lnTo>
                    <a:pt x="97" y="646"/>
                  </a:lnTo>
                  <a:lnTo>
                    <a:pt x="74" y="659"/>
                  </a:lnTo>
                  <a:lnTo>
                    <a:pt x="131" y="644"/>
                  </a:lnTo>
                  <a:lnTo>
                    <a:pt x="142" y="627"/>
                  </a:lnTo>
                  <a:lnTo>
                    <a:pt x="135" y="616"/>
                  </a:lnTo>
                  <a:lnTo>
                    <a:pt x="138" y="598"/>
                  </a:lnTo>
                  <a:lnTo>
                    <a:pt x="112" y="574"/>
                  </a:lnTo>
                  <a:lnTo>
                    <a:pt x="112" y="553"/>
                  </a:lnTo>
                  <a:lnTo>
                    <a:pt x="416" y="526"/>
                  </a:lnTo>
                  <a:lnTo>
                    <a:pt x="391" y="422"/>
                  </a:lnTo>
                  <a:lnTo>
                    <a:pt x="406" y="359"/>
                  </a:lnTo>
                  <a:lnTo>
                    <a:pt x="368" y="277"/>
                  </a:lnTo>
                  <a:lnTo>
                    <a:pt x="289" y="0"/>
                  </a:lnTo>
                  <a:lnTo>
                    <a:pt x="0" y="24"/>
                  </a:lnTo>
                  <a:lnTo>
                    <a:pt x="11" y="36"/>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88" name="Freeform 968"/>
            <p:cNvSpPr>
              <a:spLocks/>
            </p:cNvSpPr>
            <p:nvPr/>
          </p:nvSpPr>
          <p:spPr bwMode="auto">
            <a:xfrm>
              <a:off x="4368" y="1611"/>
              <a:ext cx="294" cy="302"/>
            </a:xfrm>
            <a:custGeom>
              <a:avLst/>
              <a:gdLst>
                <a:gd name="T0" fmla="*/ 79 w 587"/>
                <a:gd name="T1" fmla="*/ 312 h 603"/>
                <a:gd name="T2" fmla="*/ 117 w 587"/>
                <a:gd name="T3" fmla="*/ 394 h 603"/>
                <a:gd name="T4" fmla="*/ 102 w 587"/>
                <a:gd name="T5" fmla="*/ 457 h 603"/>
                <a:gd name="T6" fmla="*/ 127 w 587"/>
                <a:gd name="T7" fmla="*/ 561 h 603"/>
                <a:gd name="T8" fmla="*/ 150 w 587"/>
                <a:gd name="T9" fmla="*/ 595 h 603"/>
                <a:gd name="T10" fmla="*/ 464 w 587"/>
                <a:gd name="T11" fmla="*/ 578 h 603"/>
                <a:gd name="T12" fmla="*/ 467 w 587"/>
                <a:gd name="T13" fmla="*/ 599 h 603"/>
                <a:gd name="T14" fmla="*/ 486 w 587"/>
                <a:gd name="T15" fmla="*/ 603 h 603"/>
                <a:gd name="T16" fmla="*/ 479 w 587"/>
                <a:gd name="T17" fmla="*/ 552 h 603"/>
                <a:gd name="T18" fmla="*/ 492 w 587"/>
                <a:gd name="T19" fmla="*/ 538 h 603"/>
                <a:gd name="T20" fmla="*/ 538 w 587"/>
                <a:gd name="T21" fmla="*/ 548 h 603"/>
                <a:gd name="T22" fmla="*/ 545 w 587"/>
                <a:gd name="T23" fmla="*/ 512 h 603"/>
                <a:gd name="T24" fmla="*/ 540 w 587"/>
                <a:gd name="T25" fmla="*/ 464 h 603"/>
                <a:gd name="T26" fmla="*/ 559 w 587"/>
                <a:gd name="T27" fmla="*/ 451 h 603"/>
                <a:gd name="T28" fmla="*/ 587 w 587"/>
                <a:gd name="T29" fmla="*/ 360 h 603"/>
                <a:gd name="T30" fmla="*/ 568 w 587"/>
                <a:gd name="T31" fmla="*/ 356 h 603"/>
                <a:gd name="T32" fmla="*/ 492 w 587"/>
                <a:gd name="T33" fmla="*/ 238 h 603"/>
                <a:gd name="T34" fmla="*/ 327 w 587"/>
                <a:gd name="T35" fmla="*/ 90 h 603"/>
                <a:gd name="T36" fmla="*/ 254 w 587"/>
                <a:gd name="T37" fmla="*/ 44 h 603"/>
                <a:gd name="T38" fmla="*/ 279 w 587"/>
                <a:gd name="T39" fmla="*/ 0 h 603"/>
                <a:gd name="T40" fmla="*/ 144 w 587"/>
                <a:gd name="T41" fmla="*/ 18 h 603"/>
                <a:gd name="T42" fmla="*/ 0 w 587"/>
                <a:gd name="T43" fmla="*/ 35 h 603"/>
                <a:gd name="T44" fmla="*/ 79 w 587"/>
                <a:gd name="T45" fmla="*/ 312 h 603"/>
                <a:gd name="T46" fmla="*/ 79 w 587"/>
                <a:gd name="T47" fmla="*/ 312 h 6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87"/>
                <a:gd name="T73" fmla="*/ 0 h 603"/>
                <a:gd name="T74" fmla="*/ 587 w 587"/>
                <a:gd name="T75" fmla="*/ 603 h 60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87" h="603">
                  <a:moveTo>
                    <a:pt x="79" y="312"/>
                  </a:moveTo>
                  <a:lnTo>
                    <a:pt x="117" y="394"/>
                  </a:lnTo>
                  <a:lnTo>
                    <a:pt x="102" y="457"/>
                  </a:lnTo>
                  <a:lnTo>
                    <a:pt x="127" y="561"/>
                  </a:lnTo>
                  <a:lnTo>
                    <a:pt x="150" y="595"/>
                  </a:lnTo>
                  <a:lnTo>
                    <a:pt x="464" y="578"/>
                  </a:lnTo>
                  <a:lnTo>
                    <a:pt x="467" y="599"/>
                  </a:lnTo>
                  <a:lnTo>
                    <a:pt x="486" y="603"/>
                  </a:lnTo>
                  <a:lnTo>
                    <a:pt x="479" y="552"/>
                  </a:lnTo>
                  <a:lnTo>
                    <a:pt x="492" y="538"/>
                  </a:lnTo>
                  <a:lnTo>
                    <a:pt x="538" y="548"/>
                  </a:lnTo>
                  <a:lnTo>
                    <a:pt x="545" y="512"/>
                  </a:lnTo>
                  <a:lnTo>
                    <a:pt x="540" y="464"/>
                  </a:lnTo>
                  <a:lnTo>
                    <a:pt x="559" y="451"/>
                  </a:lnTo>
                  <a:lnTo>
                    <a:pt x="587" y="360"/>
                  </a:lnTo>
                  <a:lnTo>
                    <a:pt x="568" y="356"/>
                  </a:lnTo>
                  <a:lnTo>
                    <a:pt x="492" y="238"/>
                  </a:lnTo>
                  <a:lnTo>
                    <a:pt x="327" y="90"/>
                  </a:lnTo>
                  <a:lnTo>
                    <a:pt x="254" y="44"/>
                  </a:lnTo>
                  <a:lnTo>
                    <a:pt x="279" y="0"/>
                  </a:lnTo>
                  <a:lnTo>
                    <a:pt x="144" y="18"/>
                  </a:lnTo>
                  <a:lnTo>
                    <a:pt x="0" y="35"/>
                  </a:lnTo>
                  <a:lnTo>
                    <a:pt x="79" y="312"/>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89" name="Freeform 969"/>
            <p:cNvSpPr>
              <a:spLocks/>
            </p:cNvSpPr>
            <p:nvPr/>
          </p:nvSpPr>
          <p:spPr bwMode="auto">
            <a:xfrm>
              <a:off x="4280" y="1880"/>
              <a:ext cx="495" cy="366"/>
            </a:xfrm>
            <a:custGeom>
              <a:avLst/>
              <a:gdLst>
                <a:gd name="T0" fmla="*/ 0 w 990"/>
                <a:gd name="T1" fmla="*/ 71 h 732"/>
                <a:gd name="T2" fmla="*/ 26 w 990"/>
                <a:gd name="T3" fmla="*/ 95 h 732"/>
                <a:gd name="T4" fmla="*/ 23 w 990"/>
                <a:gd name="T5" fmla="*/ 113 h 732"/>
                <a:gd name="T6" fmla="*/ 30 w 990"/>
                <a:gd name="T7" fmla="*/ 124 h 732"/>
                <a:gd name="T8" fmla="*/ 19 w 990"/>
                <a:gd name="T9" fmla="*/ 141 h 732"/>
                <a:gd name="T10" fmla="*/ 135 w 990"/>
                <a:gd name="T11" fmla="*/ 101 h 732"/>
                <a:gd name="T12" fmla="*/ 283 w 990"/>
                <a:gd name="T13" fmla="*/ 194 h 732"/>
                <a:gd name="T14" fmla="*/ 405 w 990"/>
                <a:gd name="T15" fmla="*/ 130 h 732"/>
                <a:gd name="T16" fmla="*/ 475 w 990"/>
                <a:gd name="T17" fmla="*/ 145 h 732"/>
                <a:gd name="T18" fmla="*/ 564 w 990"/>
                <a:gd name="T19" fmla="*/ 232 h 732"/>
                <a:gd name="T20" fmla="*/ 597 w 990"/>
                <a:gd name="T21" fmla="*/ 232 h 732"/>
                <a:gd name="T22" fmla="*/ 625 w 990"/>
                <a:gd name="T23" fmla="*/ 293 h 732"/>
                <a:gd name="T24" fmla="*/ 618 w 990"/>
                <a:gd name="T25" fmla="*/ 409 h 732"/>
                <a:gd name="T26" fmla="*/ 639 w 990"/>
                <a:gd name="T27" fmla="*/ 422 h 732"/>
                <a:gd name="T28" fmla="*/ 642 w 990"/>
                <a:gd name="T29" fmla="*/ 401 h 732"/>
                <a:gd name="T30" fmla="*/ 671 w 990"/>
                <a:gd name="T31" fmla="*/ 401 h 732"/>
                <a:gd name="T32" fmla="*/ 642 w 990"/>
                <a:gd name="T33" fmla="*/ 457 h 732"/>
                <a:gd name="T34" fmla="*/ 718 w 990"/>
                <a:gd name="T35" fmla="*/ 533 h 732"/>
                <a:gd name="T36" fmla="*/ 730 w 990"/>
                <a:gd name="T37" fmla="*/ 512 h 732"/>
                <a:gd name="T38" fmla="*/ 736 w 990"/>
                <a:gd name="T39" fmla="*/ 565 h 732"/>
                <a:gd name="T40" fmla="*/ 760 w 990"/>
                <a:gd name="T41" fmla="*/ 576 h 732"/>
                <a:gd name="T42" fmla="*/ 787 w 990"/>
                <a:gd name="T43" fmla="*/ 641 h 732"/>
                <a:gd name="T44" fmla="*/ 814 w 990"/>
                <a:gd name="T45" fmla="*/ 641 h 732"/>
                <a:gd name="T46" fmla="*/ 871 w 990"/>
                <a:gd name="T47" fmla="*/ 702 h 732"/>
                <a:gd name="T48" fmla="*/ 903 w 990"/>
                <a:gd name="T49" fmla="*/ 706 h 732"/>
                <a:gd name="T50" fmla="*/ 903 w 990"/>
                <a:gd name="T51" fmla="*/ 715 h 732"/>
                <a:gd name="T52" fmla="*/ 880 w 990"/>
                <a:gd name="T53" fmla="*/ 732 h 732"/>
                <a:gd name="T54" fmla="*/ 931 w 990"/>
                <a:gd name="T55" fmla="*/ 725 h 732"/>
                <a:gd name="T56" fmla="*/ 964 w 990"/>
                <a:gd name="T57" fmla="*/ 711 h 732"/>
                <a:gd name="T58" fmla="*/ 981 w 990"/>
                <a:gd name="T59" fmla="*/ 626 h 732"/>
                <a:gd name="T60" fmla="*/ 990 w 990"/>
                <a:gd name="T61" fmla="*/ 630 h 732"/>
                <a:gd name="T62" fmla="*/ 983 w 990"/>
                <a:gd name="T63" fmla="*/ 512 h 732"/>
                <a:gd name="T64" fmla="*/ 969 w 990"/>
                <a:gd name="T65" fmla="*/ 477 h 732"/>
                <a:gd name="T66" fmla="*/ 863 w 990"/>
                <a:gd name="T67" fmla="*/ 306 h 732"/>
                <a:gd name="T68" fmla="*/ 779 w 990"/>
                <a:gd name="T69" fmla="*/ 145 h 732"/>
                <a:gd name="T70" fmla="*/ 728 w 990"/>
                <a:gd name="T71" fmla="*/ 12 h 732"/>
                <a:gd name="T72" fmla="*/ 715 w 990"/>
                <a:gd name="T73" fmla="*/ 10 h 732"/>
                <a:gd name="T74" fmla="*/ 669 w 990"/>
                <a:gd name="T75" fmla="*/ 0 h 732"/>
                <a:gd name="T76" fmla="*/ 656 w 990"/>
                <a:gd name="T77" fmla="*/ 14 h 732"/>
                <a:gd name="T78" fmla="*/ 663 w 990"/>
                <a:gd name="T79" fmla="*/ 65 h 732"/>
                <a:gd name="T80" fmla="*/ 644 w 990"/>
                <a:gd name="T81" fmla="*/ 61 h 732"/>
                <a:gd name="T82" fmla="*/ 641 w 990"/>
                <a:gd name="T83" fmla="*/ 40 h 732"/>
                <a:gd name="T84" fmla="*/ 327 w 990"/>
                <a:gd name="T85" fmla="*/ 57 h 732"/>
                <a:gd name="T86" fmla="*/ 304 w 990"/>
                <a:gd name="T87" fmla="*/ 23 h 732"/>
                <a:gd name="T88" fmla="*/ 0 w 990"/>
                <a:gd name="T89" fmla="*/ 50 h 732"/>
                <a:gd name="T90" fmla="*/ 0 w 990"/>
                <a:gd name="T91" fmla="*/ 71 h 732"/>
                <a:gd name="T92" fmla="*/ 0 w 990"/>
                <a:gd name="T93" fmla="*/ 71 h 7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0"/>
                <a:gd name="T142" fmla="*/ 0 h 732"/>
                <a:gd name="T143" fmla="*/ 990 w 990"/>
                <a:gd name="T144" fmla="*/ 732 h 7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0" h="732">
                  <a:moveTo>
                    <a:pt x="0" y="71"/>
                  </a:moveTo>
                  <a:lnTo>
                    <a:pt x="26" y="95"/>
                  </a:lnTo>
                  <a:lnTo>
                    <a:pt x="23" y="113"/>
                  </a:lnTo>
                  <a:lnTo>
                    <a:pt x="30" y="124"/>
                  </a:lnTo>
                  <a:lnTo>
                    <a:pt x="19" y="141"/>
                  </a:lnTo>
                  <a:lnTo>
                    <a:pt x="135" y="101"/>
                  </a:lnTo>
                  <a:lnTo>
                    <a:pt x="283" y="194"/>
                  </a:lnTo>
                  <a:lnTo>
                    <a:pt x="405" y="130"/>
                  </a:lnTo>
                  <a:lnTo>
                    <a:pt x="475" y="145"/>
                  </a:lnTo>
                  <a:lnTo>
                    <a:pt x="564" y="232"/>
                  </a:lnTo>
                  <a:lnTo>
                    <a:pt x="597" y="232"/>
                  </a:lnTo>
                  <a:lnTo>
                    <a:pt x="625" y="293"/>
                  </a:lnTo>
                  <a:lnTo>
                    <a:pt x="618" y="409"/>
                  </a:lnTo>
                  <a:lnTo>
                    <a:pt x="639" y="422"/>
                  </a:lnTo>
                  <a:lnTo>
                    <a:pt x="642" y="401"/>
                  </a:lnTo>
                  <a:lnTo>
                    <a:pt x="671" y="401"/>
                  </a:lnTo>
                  <a:lnTo>
                    <a:pt x="642" y="457"/>
                  </a:lnTo>
                  <a:lnTo>
                    <a:pt x="718" y="533"/>
                  </a:lnTo>
                  <a:lnTo>
                    <a:pt x="730" y="512"/>
                  </a:lnTo>
                  <a:lnTo>
                    <a:pt x="736" y="565"/>
                  </a:lnTo>
                  <a:lnTo>
                    <a:pt x="760" y="576"/>
                  </a:lnTo>
                  <a:lnTo>
                    <a:pt x="787" y="641"/>
                  </a:lnTo>
                  <a:lnTo>
                    <a:pt x="814" y="641"/>
                  </a:lnTo>
                  <a:lnTo>
                    <a:pt x="871" y="702"/>
                  </a:lnTo>
                  <a:lnTo>
                    <a:pt x="903" y="706"/>
                  </a:lnTo>
                  <a:lnTo>
                    <a:pt x="903" y="715"/>
                  </a:lnTo>
                  <a:lnTo>
                    <a:pt x="880" y="732"/>
                  </a:lnTo>
                  <a:lnTo>
                    <a:pt x="931" y="725"/>
                  </a:lnTo>
                  <a:lnTo>
                    <a:pt x="964" y="711"/>
                  </a:lnTo>
                  <a:lnTo>
                    <a:pt x="981" y="626"/>
                  </a:lnTo>
                  <a:lnTo>
                    <a:pt x="990" y="630"/>
                  </a:lnTo>
                  <a:lnTo>
                    <a:pt x="983" y="512"/>
                  </a:lnTo>
                  <a:lnTo>
                    <a:pt x="969" y="477"/>
                  </a:lnTo>
                  <a:lnTo>
                    <a:pt x="863" y="306"/>
                  </a:lnTo>
                  <a:lnTo>
                    <a:pt x="779" y="145"/>
                  </a:lnTo>
                  <a:lnTo>
                    <a:pt x="728" y="12"/>
                  </a:lnTo>
                  <a:lnTo>
                    <a:pt x="715" y="10"/>
                  </a:lnTo>
                  <a:lnTo>
                    <a:pt x="669" y="0"/>
                  </a:lnTo>
                  <a:lnTo>
                    <a:pt x="656" y="14"/>
                  </a:lnTo>
                  <a:lnTo>
                    <a:pt x="663" y="65"/>
                  </a:lnTo>
                  <a:lnTo>
                    <a:pt x="644" y="61"/>
                  </a:lnTo>
                  <a:lnTo>
                    <a:pt x="641" y="40"/>
                  </a:lnTo>
                  <a:lnTo>
                    <a:pt x="327" y="57"/>
                  </a:lnTo>
                  <a:lnTo>
                    <a:pt x="304" y="23"/>
                  </a:lnTo>
                  <a:lnTo>
                    <a:pt x="0" y="50"/>
                  </a:lnTo>
                  <a:lnTo>
                    <a:pt x="0" y="71"/>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90" name="Freeform 970"/>
            <p:cNvSpPr>
              <a:spLocks/>
            </p:cNvSpPr>
            <p:nvPr/>
          </p:nvSpPr>
          <p:spPr bwMode="auto">
            <a:xfrm>
              <a:off x="4361" y="1127"/>
              <a:ext cx="229" cy="251"/>
            </a:xfrm>
            <a:custGeom>
              <a:avLst/>
              <a:gdLst>
                <a:gd name="T0" fmla="*/ 0 w 459"/>
                <a:gd name="T1" fmla="*/ 91 h 504"/>
                <a:gd name="T2" fmla="*/ 38 w 459"/>
                <a:gd name="T3" fmla="*/ 441 h 504"/>
                <a:gd name="T4" fmla="*/ 95 w 459"/>
                <a:gd name="T5" fmla="*/ 447 h 504"/>
                <a:gd name="T6" fmla="*/ 164 w 459"/>
                <a:gd name="T7" fmla="*/ 487 h 504"/>
                <a:gd name="T8" fmla="*/ 213 w 459"/>
                <a:gd name="T9" fmla="*/ 485 h 504"/>
                <a:gd name="T10" fmla="*/ 236 w 459"/>
                <a:gd name="T11" fmla="*/ 470 h 504"/>
                <a:gd name="T12" fmla="*/ 291 w 459"/>
                <a:gd name="T13" fmla="*/ 504 h 504"/>
                <a:gd name="T14" fmla="*/ 324 w 459"/>
                <a:gd name="T15" fmla="*/ 475 h 504"/>
                <a:gd name="T16" fmla="*/ 331 w 459"/>
                <a:gd name="T17" fmla="*/ 420 h 504"/>
                <a:gd name="T18" fmla="*/ 352 w 459"/>
                <a:gd name="T19" fmla="*/ 432 h 504"/>
                <a:gd name="T20" fmla="*/ 364 w 459"/>
                <a:gd name="T21" fmla="*/ 386 h 504"/>
                <a:gd name="T22" fmla="*/ 440 w 459"/>
                <a:gd name="T23" fmla="*/ 319 h 504"/>
                <a:gd name="T24" fmla="*/ 453 w 459"/>
                <a:gd name="T25" fmla="*/ 211 h 504"/>
                <a:gd name="T26" fmla="*/ 443 w 459"/>
                <a:gd name="T27" fmla="*/ 188 h 504"/>
                <a:gd name="T28" fmla="*/ 459 w 459"/>
                <a:gd name="T29" fmla="*/ 177 h 504"/>
                <a:gd name="T30" fmla="*/ 430 w 459"/>
                <a:gd name="T31" fmla="*/ 0 h 504"/>
                <a:gd name="T32" fmla="*/ 352 w 459"/>
                <a:gd name="T33" fmla="*/ 40 h 504"/>
                <a:gd name="T34" fmla="*/ 312 w 459"/>
                <a:gd name="T35" fmla="*/ 82 h 504"/>
                <a:gd name="T36" fmla="*/ 284 w 459"/>
                <a:gd name="T37" fmla="*/ 84 h 504"/>
                <a:gd name="T38" fmla="*/ 240 w 459"/>
                <a:gd name="T39" fmla="*/ 107 h 504"/>
                <a:gd name="T40" fmla="*/ 139 w 459"/>
                <a:gd name="T41" fmla="*/ 72 h 504"/>
                <a:gd name="T42" fmla="*/ 0 w 459"/>
                <a:gd name="T43" fmla="*/ 91 h 504"/>
                <a:gd name="T44" fmla="*/ 0 w 459"/>
                <a:gd name="T45" fmla="*/ 91 h 5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59"/>
                <a:gd name="T70" fmla="*/ 0 h 504"/>
                <a:gd name="T71" fmla="*/ 459 w 459"/>
                <a:gd name="T72" fmla="*/ 504 h 5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59" h="504">
                  <a:moveTo>
                    <a:pt x="0" y="91"/>
                  </a:moveTo>
                  <a:lnTo>
                    <a:pt x="38" y="441"/>
                  </a:lnTo>
                  <a:lnTo>
                    <a:pt x="95" y="447"/>
                  </a:lnTo>
                  <a:lnTo>
                    <a:pt x="164" y="487"/>
                  </a:lnTo>
                  <a:lnTo>
                    <a:pt x="213" y="485"/>
                  </a:lnTo>
                  <a:lnTo>
                    <a:pt x="236" y="470"/>
                  </a:lnTo>
                  <a:lnTo>
                    <a:pt x="291" y="504"/>
                  </a:lnTo>
                  <a:lnTo>
                    <a:pt x="324" y="475"/>
                  </a:lnTo>
                  <a:lnTo>
                    <a:pt x="331" y="420"/>
                  </a:lnTo>
                  <a:lnTo>
                    <a:pt x="352" y="432"/>
                  </a:lnTo>
                  <a:lnTo>
                    <a:pt x="364" y="386"/>
                  </a:lnTo>
                  <a:lnTo>
                    <a:pt x="440" y="319"/>
                  </a:lnTo>
                  <a:lnTo>
                    <a:pt x="453" y="211"/>
                  </a:lnTo>
                  <a:lnTo>
                    <a:pt x="443" y="188"/>
                  </a:lnTo>
                  <a:lnTo>
                    <a:pt x="459" y="177"/>
                  </a:lnTo>
                  <a:lnTo>
                    <a:pt x="430" y="0"/>
                  </a:lnTo>
                  <a:lnTo>
                    <a:pt x="352" y="40"/>
                  </a:lnTo>
                  <a:lnTo>
                    <a:pt x="312" y="82"/>
                  </a:lnTo>
                  <a:lnTo>
                    <a:pt x="284" y="84"/>
                  </a:lnTo>
                  <a:lnTo>
                    <a:pt x="240" y="107"/>
                  </a:lnTo>
                  <a:lnTo>
                    <a:pt x="139" y="72"/>
                  </a:lnTo>
                  <a:lnTo>
                    <a:pt x="0" y="91"/>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91" name="Freeform 971"/>
            <p:cNvSpPr>
              <a:spLocks/>
            </p:cNvSpPr>
            <p:nvPr/>
          </p:nvSpPr>
          <p:spPr bwMode="auto">
            <a:xfrm>
              <a:off x="4506" y="1215"/>
              <a:ext cx="244" cy="237"/>
            </a:xfrm>
            <a:custGeom>
              <a:avLst/>
              <a:gdLst>
                <a:gd name="T0" fmla="*/ 0 w 489"/>
                <a:gd name="T1" fmla="*/ 327 h 473"/>
                <a:gd name="T2" fmla="*/ 17 w 489"/>
                <a:gd name="T3" fmla="*/ 391 h 473"/>
                <a:gd name="T4" fmla="*/ 80 w 489"/>
                <a:gd name="T5" fmla="*/ 437 h 473"/>
                <a:gd name="T6" fmla="*/ 111 w 489"/>
                <a:gd name="T7" fmla="*/ 473 h 473"/>
                <a:gd name="T8" fmla="*/ 204 w 489"/>
                <a:gd name="T9" fmla="*/ 435 h 473"/>
                <a:gd name="T10" fmla="*/ 246 w 489"/>
                <a:gd name="T11" fmla="*/ 429 h 473"/>
                <a:gd name="T12" fmla="*/ 268 w 489"/>
                <a:gd name="T13" fmla="*/ 401 h 473"/>
                <a:gd name="T14" fmla="*/ 304 w 489"/>
                <a:gd name="T15" fmla="*/ 258 h 473"/>
                <a:gd name="T16" fmla="*/ 344 w 489"/>
                <a:gd name="T17" fmla="*/ 275 h 473"/>
                <a:gd name="T18" fmla="*/ 420 w 489"/>
                <a:gd name="T19" fmla="*/ 122 h 473"/>
                <a:gd name="T20" fmla="*/ 479 w 489"/>
                <a:gd name="T21" fmla="*/ 154 h 473"/>
                <a:gd name="T22" fmla="*/ 489 w 489"/>
                <a:gd name="T23" fmla="*/ 127 h 473"/>
                <a:gd name="T24" fmla="*/ 447 w 489"/>
                <a:gd name="T25" fmla="*/ 93 h 473"/>
                <a:gd name="T26" fmla="*/ 415 w 489"/>
                <a:gd name="T27" fmla="*/ 97 h 473"/>
                <a:gd name="T28" fmla="*/ 403 w 489"/>
                <a:gd name="T29" fmla="*/ 114 h 473"/>
                <a:gd name="T30" fmla="*/ 344 w 489"/>
                <a:gd name="T31" fmla="*/ 131 h 473"/>
                <a:gd name="T32" fmla="*/ 306 w 489"/>
                <a:gd name="T33" fmla="*/ 173 h 473"/>
                <a:gd name="T34" fmla="*/ 295 w 489"/>
                <a:gd name="T35" fmla="*/ 106 h 473"/>
                <a:gd name="T36" fmla="*/ 189 w 489"/>
                <a:gd name="T37" fmla="*/ 123 h 473"/>
                <a:gd name="T38" fmla="*/ 168 w 489"/>
                <a:gd name="T39" fmla="*/ 0 h 473"/>
                <a:gd name="T40" fmla="*/ 152 w 489"/>
                <a:gd name="T41" fmla="*/ 11 h 473"/>
                <a:gd name="T42" fmla="*/ 162 w 489"/>
                <a:gd name="T43" fmla="*/ 34 h 473"/>
                <a:gd name="T44" fmla="*/ 149 w 489"/>
                <a:gd name="T45" fmla="*/ 142 h 473"/>
                <a:gd name="T46" fmla="*/ 73 w 489"/>
                <a:gd name="T47" fmla="*/ 209 h 473"/>
                <a:gd name="T48" fmla="*/ 61 w 489"/>
                <a:gd name="T49" fmla="*/ 255 h 473"/>
                <a:gd name="T50" fmla="*/ 40 w 489"/>
                <a:gd name="T51" fmla="*/ 243 h 473"/>
                <a:gd name="T52" fmla="*/ 33 w 489"/>
                <a:gd name="T53" fmla="*/ 298 h 473"/>
                <a:gd name="T54" fmla="*/ 0 w 489"/>
                <a:gd name="T55" fmla="*/ 327 h 473"/>
                <a:gd name="T56" fmla="*/ 0 w 489"/>
                <a:gd name="T57" fmla="*/ 327 h 473"/>
                <a:gd name="T58" fmla="*/ 0 w 489"/>
                <a:gd name="T59" fmla="*/ 327 h 4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89"/>
                <a:gd name="T91" fmla="*/ 0 h 473"/>
                <a:gd name="T92" fmla="*/ 489 w 489"/>
                <a:gd name="T93" fmla="*/ 473 h 4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89" h="473">
                  <a:moveTo>
                    <a:pt x="0" y="327"/>
                  </a:moveTo>
                  <a:lnTo>
                    <a:pt x="17" y="391"/>
                  </a:lnTo>
                  <a:lnTo>
                    <a:pt x="80" y="437"/>
                  </a:lnTo>
                  <a:lnTo>
                    <a:pt x="111" y="473"/>
                  </a:lnTo>
                  <a:lnTo>
                    <a:pt x="204" y="435"/>
                  </a:lnTo>
                  <a:lnTo>
                    <a:pt x="246" y="429"/>
                  </a:lnTo>
                  <a:lnTo>
                    <a:pt x="268" y="401"/>
                  </a:lnTo>
                  <a:lnTo>
                    <a:pt x="304" y="258"/>
                  </a:lnTo>
                  <a:lnTo>
                    <a:pt x="344" y="275"/>
                  </a:lnTo>
                  <a:lnTo>
                    <a:pt x="420" y="122"/>
                  </a:lnTo>
                  <a:lnTo>
                    <a:pt x="479" y="154"/>
                  </a:lnTo>
                  <a:lnTo>
                    <a:pt x="489" y="127"/>
                  </a:lnTo>
                  <a:lnTo>
                    <a:pt x="447" y="93"/>
                  </a:lnTo>
                  <a:lnTo>
                    <a:pt x="415" y="97"/>
                  </a:lnTo>
                  <a:lnTo>
                    <a:pt x="403" y="114"/>
                  </a:lnTo>
                  <a:lnTo>
                    <a:pt x="344" y="131"/>
                  </a:lnTo>
                  <a:lnTo>
                    <a:pt x="306" y="173"/>
                  </a:lnTo>
                  <a:lnTo>
                    <a:pt x="295" y="106"/>
                  </a:lnTo>
                  <a:lnTo>
                    <a:pt x="189" y="123"/>
                  </a:lnTo>
                  <a:lnTo>
                    <a:pt x="168" y="0"/>
                  </a:lnTo>
                  <a:lnTo>
                    <a:pt x="152" y="11"/>
                  </a:lnTo>
                  <a:lnTo>
                    <a:pt x="162" y="34"/>
                  </a:lnTo>
                  <a:lnTo>
                    <a:pt x="149" y="142"/>
                  </a:lnTo>
                  <a:lnTo>
                    <a:pt x="73" y="209"/>
                  </a:lnTo>
                  <a:lnTo>
                    <a:pt x="61" y="255"/>
                  </a:lnTo>
                  <a:lnTo>
                    <a:pt x="40" y="243"/>
                  </a:lnTo>
                  <a:lnTo>
                    <a:pt x="33" y="298"/>
                  </a:lnTo>
                  <a:lnTo>
                    <a:pt x="0" y="327"/>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92" name="Freeform 972"/>
            <p:cNvSpPr>
              <a:spLocks/>
            </p:cNvSpPr>
            <p:nvPr/>
          </p:nvSpPr>
          <p:spPr bwMode="auto">
            <a:xfrm>
              <a:off x="4653" y="1232"/>
              <a:ext cx="249" cy="120"/>
            </a:xfrm>
            <a:custGeom>
              <a:avLst/>
              <a:gdLst>
                <a:gd name="T0" fmla="*/ 0 w 496"/>
                <a:gd name="T1" fmla="*/ 72 h 240"/>
                <a:gd name="T2" fmla="*/ 11 w 496"/>
                <a:gd name="T3" fmla="*/ 139 h 240"/>
                <a:gd name="T4" fmla="*/ 49 w 496"/>
                <a:gd name="T5" fmla="*/ 97 h 240"/>
                <a:gd name="T6" fmla="*/ 108 w 496"/>
                <a:gd name="T7" fmla="*/ 80 h 240"/>
                <a:gd name="T8" fmla="*/ 120 w 496"/>
                <a:gd name="T9" fmla="*/ 63 h 240"/>
                <a:gd name="T10" fmla="*/ 152 w 496"/>
                <a:gd name="T11" fmla="*/ 59 h 240"/>
                <a:gd name="T12" fmla="*/ 194 w 496"/>
                <a:gd name="T13" fmla="*/ 93 h 240"/>
                <a:gd name="T14" fmla="*/ 222 w 496"/>
                <a:gd name="T15" fmla="*/ 101 h 240"/>
                <a:gd name="T16" fmla="*/ 276 w 496"/>
                <a:gd name="T17" fmla="*/ 148 h 240"/>
                <a:gd name="T18" fmla="*/ 257 w 496"/>
                <a:gd name="T19" fmla="*/ 194 h 240"/>
                <a:gd name="T20" fmla="*/ 264 w 496"/>
                <a:gd name="T21" fmla="*/ 215 h 240"/>
                <a:gd name="T22" fmla="*/ 287 w 496"/>
                <a:gd name="T23" fmla="*/ 205 h 240"/>
                <a:gd name="T24" fmla="*/ 308 w 496"/>
                <a:gd name="T25" fmla="*/ 205 h 240"/>
                <a:gd name="T26" fmla="*/ 319 w 496"/>
                <a:gd name="T27" fmla="*/ 221 h 240"/>
                <a:gd name="T28" fmla="*/ 344 w 496"/>
                <a:gd name="T29" fmla="*/ 221 h 240"/>
                <a:gd name="T30" fmla="*/ 354 w 496"/>
                <a:gd name="T31" fmla="*/ 215 h 240"/>
                <a:gd name="T32" fmla="*/ 338 w 496"/>
                <a:gd name="T33" fmla="*/ 173 h 240"/>
                <a:gd name="T34" fmla="*/ 335 w 496"/>
                <a:gd name="T35" fmla="*/ 97 h 240"/>
                <a:gd name="T36" fmla="*/ 316 w 496"/>
                <a:gd name="T37" fmla="*/ 86 h 240"/>
                <a:gd name="T38" fmla="*/ 354 w 496"/>
                <a:gd name="T39" fmla="*/ 51 h 240"/>
                <a:gd name="T40" fmla="*/ 356 w 496"/>
                <a:gd name="T41" fmla="*/ 29 h 240"/>
                <a:gd name="T42" fmla="*/ 380 w 496"/>
                <a:gd name="T43" fmla="*/ 31 h 240"/>
                <a:gd name="T44" fmla="*/ 350 w 496"/>
                <a:gd name="T45" fmla="*/ 78 h 240"/>
                <a:gd name="T46" fmla="*/ 367 w 496"/>
                <a:gd name="T47" fmla="*/ 135 h 240"/>
                <a:gd name="T48" fmla="*/ 375 w 496"/>
                <a:gd name="T49" fmla="*/ 150 h 240"/>
                <a:gd name="T50" fmla="*/ 386 w 496"/>
                <a:gd name="T51" fmla="*/ 158 h 240"/>
                <a:gd name="T52" fmla="*/ 363 w 496"/>
                <a:gd name="T53" fmla="*/ 156 h 240"/>
                <a:gd name="T54" fmla="*/ 371 w 496"/>
                <a:gd name="T55" fmla="*/ 192 h 240"/>
                <a:gd name="T56" fmla="*/ 411 w 496"/>
                <a:gd name="T57" fmla="*/ 215 h 240"/>
                <a:gd name="T58" fmla="*/ 420 w 496"/>
                <a:gd name="T59" fmla="*/ 221 h 240"/>
                <a:gd name="T60" fmla="*/ 432 w 496"/>
                <a:gd name="T61" fmla="*/ 221 h 240"/>
                <a:gd name="T62" fmla="*/ 426 w 496"/>
                <a:gd name="T63" fmla="*/ 240 h 240"/>
                <a:gd name="T64" fmla="*/ 475 w 496"/>
                <a:gd name="T65" fmla="*/ 215 h 240"/>
                <a:gd name="T66" fmla="*/ 485 w 496"/>
                <a:gd name="T67" fmla="*/ 184 h 240"/>
                <a:gd name="T68" fmla="*/ 496 w 496"/>
                <a:gd name="T69" fmla="*/ 152 h 240"/>
                <a:gd name="T70" fmla="*/ 426 w 496"/>
                <a:gd name="T71" fmla="*/ 167 h 240"/>
                <a:gd name="T72" fmla="*/ 380 w 496"/>
                <a:gd name="T73" fmla="*/ 0 h 240"/>
                <a:gd name="T74" fmla="*/ 0 w 496"/>
                <a:gd name="T75" fmla="*/ 72 h 240"/>
                <a:gd name="T76" fmla="*/ 0 w 496"/>
                <a:gd name="T77" fmla="*/ 72 h 240"/>
                <a:gd name="T78" fmla="*/ 0 w 496"/>
                <a:gd name="T79" fmla="*/ 72 h 2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96"/>
                <a:gd name="T121" fmla="*/ 0 h 240"/>
                <a:gd name="T122" fmla="*/ 496 w 496"/>
                <a:gd name="T123" fmla="*/ 240 h 2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96" h="240">
                  <a:moveTo>
                    <a:pt x="0" y="72"/>
                  </a:moveTo>
                  <a:lnTo>
                    <a:pt x="11" y="139"/>
                  </a:lnTo>
                  <a:lnTo>
                    <a:pt x="49" y="97"/>
                  </a:lnTo>
                  <a:lnTo>
                    <a:pt x="108" y="80"/>
                  </a:lnTo>
                  <a:lnTo>
                    <a:pt x="120" y="63"/>
                  </a:lnTo>
                  <a:lnTo>
                    <a:pt x="152" y="59"/>
                  </a:lnTo>
                  <a:lnTo>
                    <a:pt x="194" y="93"/>
                  </a:lnTo>
                  <a:lnTo>
                    <a:pt x="222" y="101"/>
                  </a:lnTo>
                  <a:lnTo>
                    <a:pt x="276" y="148"/>
                  </a:lnTo>
                  <a:lnTo>
                    <a:pt x="257" y="194"/>
                  </a:lnTo>
                  <a:lnTo>
                    <a:pt x="264" y="215"/>
                  </a:lnTo>
                  <a:lnTo>
                    <a:pt x="287" y="205"/>
                  </a:lnTo>
                  <a:lnTo>
                    <a:pt x="308" y="205"/>
                  </a:lnTo>
                  <a:lnTo>
                    <a:pt x="319" y="221"/>
                  </a:lnTo>
                  <a:lnTo>
                    <a:pt x="344" y="221"/>
                  </a:lnTo>
                  <a:lnTo>
                    <a:pt x="354" y="215"/>
                  </a:lnTo>
                  <a:lnTo>
                    <a:pt x="338" y="173"/>
                  </a:lnTo>
                  <a:lnTo>
                    <a:pt x="335" y="97"/>
                  </a:lnTo>
                  <a:lnTo>
                    <a:pt x="316" y="86"/>
                  </a:lnTo>
                  <a:lnTo>
                    <a:pt x="354" y="51"/>
                  </a:lnTo>
                  <a:lnTo>
                    <a:pt x="356" y="29"/>
                  </a:lnTo>
                  <a:lnTo>
                    <a:pt x="380" y="31"/>
                  </a:lnTo>
                  <a:lnTo>
                    <a:pt x="350" y="78"/>
                  </a:lnTo>
                  <a:lnTo>
                    <a:pt x="367" y="135"/>
                  </a:lnTo>
                  <a:lnTo>
                    <a:pt x="375" y="150"/>
                  </a:lnTo>
                  <a:lnTo>
                    <a:pt x="386" y="158"/>
                  </a:lnTo>
                  <a:lnTo>
                    <a:pt x="363" y="156"/>
                  </a:lnTo>
                  <a:lnTo>
                    <a:pt x="371" y="192"/>
                  </a:lnTo>
                  <a:lnTo>
                    <a:pt x="411" y="215"/>
                  </a:lnTo>
                  <a:lnTo>
                    <a:pt x="420" y="221"/>
                  </a:lnTo>
                  <a:lnTo>
                    <a:pt x="432" y="221"/>
                  </a:lnTo>
                  <a:lnTo>
                    <a:pt x="426" y="240"/>
                  </a:lnTo>
                  <a:lnTo>
                    <a:pt x="475" y="215"/>
                  </a:lnTo>
                  <a:lnTo>
                    <a:pt x="485" y="184"/>
                  </a:lnTo>
                  <a:lnTo>
                    <a:pt x="496" y="152"/>
                  </a:lnTo>
                  <a:lnTo>
                    <a:pt x="426" y="167"/>
                  </a:lnTo>
                  <a:lnTo>
                    <a:pt x="380" y="0"/>
                  </a:lnTo>
                  <a:lnTo>
                    <a:pt x="0" y="72"/>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93" name="Freeform 973"/>
            <p:cNvSpPr>
              <a:spLocks/>
            </p:cNvSpPr>
            <p:nvPr/>
          </p:nvSpPr>
          <p:spPr bwMode="auto">
            <a:xfrm>
              <a:off x="4464" y="1276"/>
              <a:ext cx="422" cy="232"/>
            </a:xfrm>
            <a:custGeom>
              <a:avLst/>
              <a:gdLst>
                <a:gd name="T0" fmla="*/ 78 w 844"/>
                <a:gd name="T1" fmla="*/ 414 h 463"/>
                <a:gd name="T2" fmla="*/ 79 w 844"/>
                <a:gd name="T3" fmla="*/ 402 h 463"/>
                <a:gd name="T4" fmla="*/ 133 w 844"/>
                <a:gd name="T5" fmla="*/ 351 h 463"/>
                <a:gd name="T6" fmla="*/ 163 w 844"/>
                <a:gd name="T7" fmla="*/ 315 h 463"/>
                <a:gd name="T8" fmla="*/ 194 w 844"/>
                <a:gd name="T9" fmla="*/ 351 h 463"/>
                <a:gd name="T10" fmla="*/ 287 w 844"/>
                <a:gd name="T11" fmla="*/ 313 h 463"/>
                <a:gd name="T12" fmla="*/ 329 w 844"/>
                <a:gd name="T13" fmla="*/ 307 h 463"/>
                <a:gd name="T14" fmla="*/ 351 w 844"/>
                <a:gd name="T15" fmla="*/ 279 h 463"/>
                <a:gd name="T16" fmla="*/ 387 w 844"/>
                <a:gd name="T17" fmla="*/ 136 h 463"/>
                <a:gd name="T18" fmla="*/ 427 w 844"/>
                <a:gd name="T19" fmla="*/ 153 h 463"/>
                <a:gd name="T20" fmla="*/ 503 w 844"/>
                <a:gd name="T21" fmla="*/ 0 h 463"/>
                <a:gd name="T22" fmla="*/ 562 w 844"/>
                <a:gd name="T23" fmla="*/ 32 h 463"/>
                <a:gd name="T24" fmla="*/ 572 w 844"/>
                <a:gd name="T25" fmla="*/ 5 h 463"/>
                <a:gd name="T26" fmla="*/ 600 w 844"/>
                <a:gd name="T27" fmla="*/ 13 h 463"/>
                <a:gd name="T28" fmla="*/ 654 w 844"/>
                <a:gd name="T29" fmla="*/ 60 h 463"/>
                <a:gd name="T30" fmla="*/ 635 w 844"/>
                <a:gd name="T31" fmla="*/ 106 h 463"/>
                <a:gd name="T32" fmla="*/ 642 w 844"/>
                <a:gd name="T33" fmla="*/ 127 h 463"/>
                <a:gd name="T34" fmla="*/ 665 w 844"/>
                <a:gd name="T35" fmla="*/ 117 h 463"/>
                <a:gd name="T36" fmla="*/ 682 w 844"/>
                <a:gd name="T37" fmla="*/ 138 h 463"/>
                <a:gd name="T38" fmla="*/ 764 w 844"/>
                <a:gd name="T39" fmla="*/ 165 h 463"/>
                <a:gd name="T40" fmla="*/ 688 w 844"/>
                <a:gd name="T41" fmla="*/ 161 h 463"/>
                <a:gd name="T42" fmla="*/ 768 w 844"/>
                <a:gd name="T43" fmla="*/ 231 h 463"/>
                <a:gd name="T44" fmla="*/ 718 w 844"/>
                <a:gd name="T45" fmla="*/ 224 h 463"/>
                <a:gd name="T46" fmla="*/ 819 w 844"/>
                <a:gd name="T47" fmla="*/ 288 h 463"/>
                <a:gd name="T48" fmla="*/ 844 w 844"/>
                <a:gd name="T49" fmla="*/ 332 h 463"/>
                <a:gd name="T50" fmla="*/ 827 w 844"/>
                <a:gd name="T51" fmla="*/ 326 h 463"/>
                <a:gd name="T52" fmla="*/ 823 w 844"/>
                <a:gd name="T53" fmla="*/ 338 h 463"/>
                <a:gd name="T54" fmla="*/ 492 w 844"/>
                <a:gd name="T55" fmla="*/ 401 h 463"/>
                <a:gd name="T56" fmla="*/ 216 w 844"/>
                <a:gd name="T57" fmla="*/ 435 h 463"/>
                <a:gd name="T58" fmla="*/ 0 w 844"/>
                <a:gd name="T59" fmla="*/ 463 h 463"/>
                <a:gd name="T60" fmla="*/ 78 w 844"/>
                <a:gd name="T61" fmla="*/ 414 h 463"/>
                <a:gd name="T62" fmla="*/ 78 w 844"/>
                <a:gd name="T63" fmla="*/ 414 h 4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4"/>
                <a:gd name="T97" fmla="*/ 0 h 463"/>
                <a:gd name="T98" fmla="*/ 844 w 844"/>
                <a:gd name="T99" fmla="*/ 463 h 4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4" h="463">
                  <a:moveTo>
                    <a:pt x="78" y="414"/>
                  </a:moveTo>
                  <a:lnTo>
                    <a:pt x="79" y="402"/>
                  </a:lnTo>
                  <a:lnTo>
                    <a:pt x="133" y="351"/>
                  </a:lnTo>
                  <a:lnTo>
                    <a:pt x="163" y="315"/>
                  </a:lnTo>
                  <a:lnTo>
                    <a:pt x="194" y="351"/>
                  </a:lnTo>
                  <a:lnTo>
                    <a:pt x="287" y="313"/>
                  </a:lnTo>
                  <a:lnTo>
                    <a:pt x="329" y="307"/>
                  </a:lnTo>
                  <a:lnTo>
                    <a:pt x="351" y="279"/>
                  </a:lnTo>
                  <a:lnTo>
                    <a:pt x="387" y="136"/>
                  </a:lnTo>
                  <a:lnTo>
                    <a:pt x="427" y="153"/>
                  </a:lnTo>
                  <a:lnTo>
                    <a:pt x="503" y="0"/>
                  </a:lnTo>
                  <a:lnTo>
                    <a:pt x="562" y="32"/>
                  </a:lnTo>
                  <a:lnTo>
                    <a:pt x="572" y="5"/>
                  </a:lnTo>
                  <a:lnTo>
                    <a:pt x="600" y="13"/>
                  </a:lnTo>
                  <a:lnTo>
                    <a:pt x="654" y="60"/>
                  </a:lnTo>
                  <a:lnTo>
                    <a:pt x="635" y="106"/>
                  </a:lnTo>
                  <a:lnTo>
                    <a:pt x="642" y="127"/>
                  </a:lnTo>
                  <a:lnTo>
                    <a:pt x="665" y="117"/>
                  </a:lnTo>
                  <a:lnTo>
                    <a:pt x="682" y="138"/>
                  </a:lnTo>
                  <a:lnTo>
                    <a:pt x="764" y="165"/>
                  </a:lnTo>
                  <a:lnTo>
                    <a:pt x="688" y="161"/>
                  </a:lnTo>
                  <a:lnTo>
                    <a:pt x="768" y="231"/>
                  </a:lnTo>
                  <a:lnTo>
                    <a:pt x="718" y="224"/>
                  </a:lnTo>
                  <a:lnTo>
                    <a:pt x="819" y="288"/>
                  </a:lnTo>
                  <a:lnTo>
                    <a:pt x="844" y="332"/>
                  </a:lnTo>
                  <a:lnTo>
                    <a:pt x="827" y="326"/>
                  </a:lnTo>
                  <a:lnTo>
                    <a:pt x="823" y="338"/>
                  </a:lnTo>
                  <a:lnTo>
                    <a:pt x="492" y="401"/>
                  </a:lnTo>
                  <a:lnTo>
                    <a:pt x="216" y="435"/>
                  </a:lnTo>
                  <a:lnTo>
                    <a:pt x="0" y="463"/>
                  </a:lnTo>
                  <a:lnTo>
                    <a:pt x="78" y="414"/>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94" name="Freeform 974"/>
            <p:cNvSpPr>
              <a:spLocks/>
            </p:cNvSpPr>
            <p:nvPr/>
          </p:nvSpPr>
          <p:spPr bwMode="auto">
            <a:xfrm>
              <a:off x="4441" y="1445"/>
              <a:ext cx="465" cy="203"/>
            </a:xfrm>
            <a:custGeom>
              <a:avLst/>
              <a:gdLst>
                <a:gd name="T0" fmla="*/ 0 w 932"/>
                <a:gd name="T1" fmla="*/ 350 h 407"/>
                <a:gd name="T2" fmla="*/ 135 w 932"/>
                <a:gd name="T3" fmla="*/ 332 h 407"/>
                <a:gd name="T4" fmla="*/ 213 w 932"/>
                <a:gd name="T5" fmla="*/ 294 h 407"/>
                <a:gd name="T6" fmla="*/ 361 w 932"/>
                <a:gd name="T7" fmla="*/ 279 h 407"/>
                <a:gd name="T8" fmla="*/ 422 w 932"/>
                <a:gd name="T9" fmla="*/ 317 h 407"/>
                <a:gd name="T10" fmla="*/ 519 w 932"/>
                <a:gd name="T11" fmla="*/ 304 h 407"/>
                <a:gd name="T12" fmla="*/ 666 w 932"/>
                <a:gd name="T13" fmla="*/ 407 h 407"/>
                <a:gd name="T14" fmla="*/ 723 w 932"/>
                <a:gd name="T15" fmla="*/ 393 h 407"/>
                <a:gd name="T16" fmla="*/ 804 w 932"/>
                <a:gd name="T17" fmla="*/ 275 h 407"/>
                <a:gd name="T18" fmla="*/ 871 w 932"/>
                <a:gd name="T19" fmla="*/ 251 h 407"/>
                <a:gd name="T20" fmla="*/ 892 w 932"/>
                <a:gd name="T21" fmla="*/ 217 h 407"/>
                <a:gd name="T22" fmla="*/ 820 w 932"/>
                <a:gd name="T23" fmla="*/ 230 h 407"/>
                <a:gd name="T24" fmla="*/ 801 w 932"/>
                <a:gd name="T25" fmla="*/ 205 h 407"/>
                <a:gd name="T26" fmla="*/ 844 w 932"/>
                <a:gd name="T27" fmla="*/ 194 h 407"/>
                <a:gd name="T28" fmla="*/ 844 w 932"/>
                <a:gd name="T29" fmla="*/ 179 h 407"/>
                <a:gd name="T30" fmla="*/ 795 w 932"/>
                <a:gd name="T31" fmla="*/ 161 h 407"/>
                <a:gd name="T32" fmla="*/ 858 w 932"/>
                <a:gd name="T33" fmla="*/ 139 h 407"/>
                <a:gd name="T34" fmla="*/ 854 w 932"/>
                <a:gd name="T35" fmla="*/ 163 h 407"/>
                <a:gd name="T36" fmla="*/ 894 w 932"/>
                <a:gd name="T37" fmla="*/ 163 h 407"/>
                <a:gd name="T38" fmla="*/ 916 w 932"/>
                <a:gd name="T39" fmla="*/ 122 h 407"/>
                <a:gd name="T40" fmla="*/ 932 w 932"/>
                <a:gd name="T41" fmla="*/ 120 h 407"/>
                <a:gd name="T42" fmla="*/ 922 w 932"/>
                <a:gd name="T43" fmla="*/ 82 h 407"/>
                <a:gd name="T44" fmla="*/ 894 w 932"/>
                <a:gd name="T45" fmla="*/ 120 h 407"/>
                <a:gd name="T46" fmla="*/ 865 w 932"/>
                <a:gd name="T47" fmla="*/ 36 h 407"/>
                <a:gd name="T48" fmla="*/ 884 w 932"/>
                <a:gd name="T49" fmla="*/ 32 h 407"/>
                <a:gd name="T50" fmla="*/ 911 w 932"/>
                <a:gd name="T51" fmla="*/ 55 h 407"/>
                <a:gd name="T52" fmla="*/ 892 w 932"/>
                <a:gd name="T53" fmla="*/ 17 h 407"/>
                <a:gd name="T54" fmla="*/ 871 w 932"/>
                <a:gd name="T55" fmla="*/ 0 h 407"/>
                <a:gd name="T56" fmla="*/ 540 w 932"/>
                <a:gd name="T57" fmla="*/ 63 h 407"/>
                <a:gd name="T58" fmla="*/ 264 w 932"/>
                <a:gd name="T59" fmla="*/ 97 h 407"/>
                <a:gd name="T60" fmla="*/ 226 w 932"/>
                <a:gd name="T61" fmla="*/ 171 h 407"/>
                <a:gd name="T62" fmla="*/ 167 w 932"/>
                <a:gd name="T63" fmla="*/ 184 h 407"/>
                <a:gd name="T64" fmla="*/ 139 w 932"/>
                <a:gd name="T65" fmla="*/ 222 h 407"/>
                <a:gd name="T66" fmla="*/ 32 w 932"/>
                <a:gd name="T67" fmla="*/ 283 h 407"/>
                <a:gd name="T68" fmla="*/ 27 w 932"/>
                <a:gd name="T69" fmla="*/ 306 h 407"/>
                <a:gd name="T70" fmla="*/ 0 w 932"/>
                <a:gd name="T71" fmla="*/ 319 h 407"/>
                <a:gd name="T72" fmla="*/ 0 w 932"/>
                <a:gd name="T73" fmla="*/ 350 h 407"/>
                <a:gd name="T74" fmla="*/ 0 w 932"/>
                <a:gd name="T75" fmla="*/ 350 h 4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32"/>
                <a:gd name="T115" fmla="*/ 0 h 407"/>
                <a:gd name="T116" fmla="*/ 932 w 932"/>
                <a:gd name="T117" fmla="*/ 407 h 4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32" h="407">
                  <a:moveTo>
                    <a:pt x="0" y="350"/>
                  </a:moveTo>
                  <a:lnTo>
                    <a:pt x="135" y="332"/>
                  </a:lnTo>
                  <a:lnTo>
                    <a:pt x="213" y="294"/>
                  </a:lnTo>
                  <a:lnTo>
                    <a:pt x="361" y="279"/>
                  </a:lnTo>
                  <a:lnTo>
                    <a:pt x="422" y="317"/>
                  </a:lnTo>
                  <a:lnTo>
                    <a:pt x="519" y="304"/>
                  </a:lnTo>
                  <a:lnTo>
                    <a:pt x="666" y="407"/>
                  </a:lnTo>
                  <a:lnTo>
                    <a:pt x="723" y="393"/>
                  </a:lnTo>
                  <a:lnTo>
                    <a:pt x="804" y="275"/>
                  </a:lnTo>
                  <a:lnTo>
                    <a:pt x="871" y="251"/>
                  </a:lnTo>
                  <a:lnTo>
                    <a:pt x="892" y="217"/>
                  </a:lnTo>
                  <a:lnTo>
                    <a:pt x="820" y="230"/>
                  </a:lnTo>
                  <a:lnTo>
                    <a:pt x="801" y="205"/>
                  </a:lnTo>
                  <a:lnTo>
                    <a:pt x="844" y="194"/>
                  </a:lnTo>
                  <a:lnTo>
                    <a:pt x="844" y="179"/>
                  </a:lnTo>
                  <a:lnTo>
                    <a:pt x="795" y="161"/>
                  </a:lnTo>
                  <a:lnTo>
                    <a:pt x="858" y="139"/>
                  </a:lnTo>
                  <a:lnTo>
                    <a:pt x="854" y="163"/>
                  </a:lnTo>
                  <a:lnTo>
                    <a:pt x="894" y="163"/>
                  </a:lnTo>
                  <a:lnTo>
                    <a:pt x="916" y="122"/>
                  </a:lnTo>
                  <a:lnTo>
                    <a:pt x="932" y="120"/>
                  </a:lnTo>
                  <a:lnTo>
                    <a:pt x="922" y="82"/>
                  </a:lnTo>
                  <a:lnTo>
                    <a:pt x="894" y="120"/>
                  </a:lnTo>
                  <a:lnTo>
                    <a:pt x="865" y="36"/>
                  </a:lnTo>
                  <a:lnTo>
                    <a:pt x="884" y="32"/>
                  </a:lnTo>
                  <a:lnTo>
                    <a:pt x="911" y="55"/>
                  </a:lnTo>
                  <a:lnTo>
                    <a:pt x="892" y="17"/>
                  </a:lnTo>
                  <a:lnTo>
                    <a:pt x="871" y="0"/>
                  </a:lnTo>
                  <a:lnTo>
                    <a:pt x="540" y="63"/>
                  </a:lnTo>
                  <a:lnTo>
                    <a:pt x="264" y="97"/>
                  </a:lnTo>
                  <a:lnTo>
                    <a:pt x="226" y="171"/>
                  </a:lnTo>
                  <a:lnTo>
                    <a:pt x="167" y="184"/>
                  </a:lnTo>
                  <a:lnTo>
                    <a:pt x="139" y="222"/>
                  </a:lnTo>
                  <a:lnTo>
                    <a:pt x="32" y="283"/>
                  </a:lnTo>
                  <a:lnTo>
                    <a:pt x="27" y="306"/>
                  </a:lnTo>
                  <a:lnTo>
                    <a:pt x="0" y="319"/>
                  </a:lnTo>
                  <a:lnTo>
                    <a:pt x="0" y="350"/>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95" name="Freeform 975"/>
            <p:cNvSpPr>
              <a:spLocks/>
            </p:cNvSpPr>
            <p:nvPr/>
          </p:nvSpPr>
          <p:spPr bwMode="auto">
            <a:xfrm>
              <a:off x="4496" y="1585"/>
              <a:ext cx="277" cy="206"/>
            </a:xfrm>
            <a:custGeom>
              <a:avLst/>
              <a:gdLst>
                <a:gd name="T0" fmla="*/ 25 w 556"/>
                <a:gd name="T1" fmla="*/ 53 h 413"/>
                <a:gd name="T2" fmla="*/ 103 w 556"/>
                <a:gd name="T3" fmla="*/ 15 h 413"/>
                <a:gd name="T4" fmla="*/ 251 w 556"/>
                <a:gd name="T5" fmla="*/ 0 h 413"/>
                <a:gd name="T6" fmla="*/ 312 w 556"/>
                <a:gd name="T7" fmla="*/ 38 h 413"/>
                <a:gd name="T8" fmla="*/ 409 w 556"/>
                <a:gd name="T9" fmla="*/ 25 h 413"/>
                <a:gd name="T10" fmla="*/ 556 w 556"/>
                <a:gd name="T11" fmla="*/ 128 h 413"/>
                <a:gd name="T12" fmla="*/ 491 w 556"/>
                <a:gd name="T13" fmla="*/ 206 h 413"/>
                <a:gd name="T14" fmla="*/ 495 w 556"/>
                <a:gd name="T15" fmla="*/ 240 h 413"/>
                <a:gd name="T16" fmla="*/ 384 w 556"/>
                <a:gd name="T17" fmla="*/ 340 h 413"/>
                <a:gd name="T18" fmla="*/ 365 w 556"/>
                <a:gd name="T19" fmla="*/ 344 h 413"/>
                <a:gd name="T20" fmla="*/ 358 w 556"/>
                <a:gd name="T21" fmla="*/ 375 h 413"/>
                <a:gd name="T22" fmla="*/ 333 w 556"/>
                <a:gd name="T23" fmla="*/ 358 h 413"/>
                <a:gd name="T24" fmla="*/ 354 w 556"/>
                <a:gd name="T25" fmla="*/ 386 h 413"/>
                <a:gd name="T26" fmla="*/ 333 w 556"/>
                <a:gd name="T27" fmla="*/ 413 h 413"/>
                <a:gd name="T28" fmla="*/ 314 w 556"/>
                <a:gd name="T29" fmla="*/ 409 h 413"/>
                <a:gd name="T30" fmla="*/ 238 w 556"/>
                <a:gd name="T31" fmla="*/ 291 h 413"/>
                <a:gd name="T32" fmla="*/ 73 w 556"/>
                <a:gd name="T33" fmla="*/ 143 h 413"/>
                <a:gd name="T34" fmla="*/ 0 w 556"/>
                <a:gd name="T35" fmla="*/ 97 h 413"/>
                <a:gd name="T36" fmla="*/ 25 w 556"/>
                <a:gd name="T37" fmla="*/ 53 h 413"/>
                <a:gd name="T38" fmla="*/ 25 w 556"/>
                <a:gd name="T39" fmla="*/ 53 h 4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56"/>
                <a:gd name="T61" fmla="*/ 0 h 413"/>
                <a:gd name="T62" fmla="*/ 556 w 556"/>
                <a:gd name="T63" fmla="*/ 413 h 41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56" h="413">
                  <a:moveTo>
                    <a:pt x="25" y="53"/>
                  </a:moveTo>
                  <a:lnTo>
                    <a:pt x="103" y="15"/>
                  </a:lnTo>
                  <a:lnTo>
                    <a:pt x="251" y="0"/>
                  </a:lnTo>
                  <a:lnTo>
                    <a:pt x="312" y="38"/>
                  </a:lnTo>
                  <a:lnTo>
                    <a:pt x="409" y="25"/>
                  </a:lnTo>
                  <a:lnTo>
                    <a:pt x="556" y="128"/>
                  </a:lnTo>
                  <a:lnTo>
                    <a:pt x="491" y="206"/>
                  </a:lnTo>
                  <a:lnTo>
                    <a:pt x="495" y="240"/>
                  </a:lnTo>
                  <a:lnTo>
                    <a:pt x="384" y="340"/>
                  </a:lnTo>
                  <a:lnTo>
                    <a:pt x="365" y="344"/>
                  </a:lnTo>
                  <a:lnTo>
                    <a:pt x="358" y="375"/>
                  </a:lnTo>
                  <a:lnTo>
                    <a:pt x="333" y="358"/>
                  </a:lnTo>
                  <a:lnTo>
                    <a:pt x="354" y="386"/>
                  </a:lnTo>
                  <a:lnTo>
                    <a:pt x="333" y="413"/>
                  </a:lnTo>
                  <a:lnTo>
                    <a:pt x="314" y="409"/>
                  </a:lnTo>
                  <a:lnTo>
                    <a:pt x="238" y="291"/>
                  </a:lnTo>
                  <a:lnTo>
                    <a:pt x="73" y="143"/>
                  </a:lnTo>
                  <a:lnTo>
                    <a:pt x="0" y="97"/>
                  </a:lnTo>
                  <a:lnTo>
                    <a:pt x="25" y="53"/>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96" name="Freeform 976"/>
            <p:cNvSpPr>
              <a:spLocks/>
            </p:cNvSpPr>
            <p:nvPr/>
          </p:nvSpPr>
          <p:spPr bwMode="auto">
            <a:xfrm>
              <a:off x="4576" y="1078"/>
              <a:ext cx="317" cy="199"/>
            </a:xfrm>
            <a:custGeom>
              <a:avLst/>
              <a:gdLst>
                <a:gd name="T0" fmla="*/ 50 w 635"/>
                <a:gd name="T1" fmla="*/ 397 h 397"/>
                <a:gd name="T2" fmla="*/ 156 w 635"/>
                <a:gd name="T3" fmla="*/ 380 h 397"/>
                <a:gd name="T4" fmla="*/ 536 w 635"/>
                <a:gd name="T5" fmla="*/ 308 h 397"/>
                <a:gd name="T6" fmla="*/ 553 w 635"/>
                <a:gd name="T7" fmla="*/ 291 h 397"/>
                <a:gd name="T8" fmla="*/ 574 w 635"/>
                <a:gd name="T9" fmla="*/ 291 h 397"/>
                <a:gd name="T10" fmla="*/ 599 w 635"/>
                <a:gd name="T11" fmla="*/ 274 h 397"/>
                <a:gd name="T12" fmla="*/ 635 w 635"/>
                <a:gd name="T13" fmla="*/ 228 h 397"/>
                <a:gd name="T14" fmla="*/ 572 w 635"/>
                <a:gd name="T15" fmla="*/ 179 h 397"/>
                <a:gd name="T16" fmla="*/ 570 w 635"/>
                <a:gd name="T17" fmla="*/ 133 h 397"/>
                <a:gd name="T18" fmla="*/ 599 w 635"/>
                <a:gd name="T19" fmla="*/ 69 h 397"/>
                <a:gd name="T20" fmla="*/ 557 w 635"/>
                <a:gd name="T21" fmla="*/ 48 h 397"/>
                <a:gd name="T22" fmla="*/ 512 w 635"/>
                <a:gd name="T23" fmla="*/ 0 h 397"/>
                <a:gd name="T24" fmla="*/ 89 w 635"/>
                <a:gd name="T25" fmla="*/ 78 h 397"/>
                <a:gd name="T26" fmla="*/ 69 w 635"/>
                <a:gd name="T27" fmla="*/ 48 h 397"/>
                <a:gd name="T28" fmla="*/ 0 w 635"/>
                <a:gd name="T29" fmla="*/ 97 h 397"/>
                <a:gd name="T30" fmla="*/ 50 w 635"/>
                <a:gd name="T31" fmla="*/ 397 h 397"/>
                <a:gd name="T32" fmla="*/ 50 w 635"/>
                <a:gd name="T33" fmla="*/ 397 h 39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5"/>
                <a:gd name="T52" fmla="*/ 0 h 397"/>
                <a:gd name="T53" fmla="*/ 635 w 635"/>
                <a:gd name="T54" fmla="*/ 397 h 39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5" h="397">
                  <a:moveTo>
                    <a:pt x="50" y="397"/>
                  </a:moveTo>
                  <a:lnTo>
                    <a:pt x="156" y="380"/>
                  </a:lnTo>
                  <a:lnTo>
                    <a:pt x="536" y="308"/>
                  </a:lnTo>
                  <a:lnTo>
                    <a:pt x="553" y="291"/>
                  </a:lnTo>
                  <a:lnTo>
                    <a:pt x="574" y="291"/>
                  </a:lnTo>
                  <a:lnTo>
                    <a:pt x="599" y="274"/>
                  </a:lnTo>
                  <a:lnTo>
                    <a:pt x="635" y="228"/>
                  </a:lnTo>
                  <a:lnTo>
                    <a:pt x="572" y="179"/>
                  </a:lnTo>
                  <a:lnTo>
                    <a:pt x="570" y="133"/>
                  </a:lnTo>
                  <a:lnTo>
                    <a:pt x="599" y="69"/>
                  </a:lnTo>
                  <a:lnTo>
                    <a:pt x="557" y="48"/>
                  </a:lnTo>
                  <a:lnTo>
                    <a:pt x="512" y="0"/>
                  </a:lnTo>
                  <a:lnTo>
                    <a:pt x="89" y="78"/>
                  </a:lnTo>
                  <a:lnTo>
                    <a:pt x="69" y="48"/>
                  </a:lnTo>
                  <a:lnTo>
                    <a:pt x="0" y="97"/>
                  </a:lnTo>
                  <a:lnTo>
                    <a:pt x="50" y="397"/>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97" name="Freeform 977"/>
            <p:cNvSpPr>
              <a:spLocks/>
            </p:cNvSpPr>
            <p:nvPr/>
          </p:nvSpPr>
          <p:spPr bwMode="auto">
            <a:xfrm>
              <a:off x="4859" y="1112"/>
              <a:ext cx="68" cy="163"/>
            </a:xfrm>
            <a:custGeom>
              <a:avLst/>
              <a:gdLst>
                <a:gd name="T0" fmla="*/ 7 w 137"/>
                <a:gd name="T1" fmla="*/ 222 h 325"/>
                <a:gd name="T2" fmla="*/ 32 w 137"/>
                <a:gd name="T3" fmla="*/ 205 h 325"/>
                <a:gd name="T4" fmla="*/ 68 w 137"/>
                <a:gd name="T5" fmla="*/ 159 h 325"/>
                <a:gd name="T6" fmla="*/ 5 w 137"/>
                <a:gd name="T7" fmla="*/ 110 h 325"/>
                <a:gd name="T8" fmla="*/ 3 w 137"/>
                <a:gd name="T9" fmla="*/ 64 h 325"/>
                <a:gd name="T10" fmla="*/ 32 w 137"/>
                <a:gd name="T11" fmla="*/ 0 h 325"/>
                <a:gd name="T12" fmla="*/ 125 w 137"/>
                <a:gd name="T13" fmla="*/ 32 h 325"/>
                <a:gd name="T14" fmla="*/ 127 w 137"/>
                <a:gd name="T15" fmla="*/ 43 h 325"/>
                <a:gd name="T16" fmla="*/ 116 w 137"/>
                <a:gd name="T17" fmla="*/ 79 h 325"/>
                <a:gd name="T18" fmla="*/ 106 w 137"/>
                <a:gd name="T19" fmla="*/ 87 h 325"/>
                <a:gd name="T20" fmla="*/ 104 w 137"/>
                <a:gd name="T21" fmla="*/ 106 h 325"/>
                <a:gd name="T22" fmla="*/ 114 w 137"/>
                <a:gd name="T23" fmla="*/ 112 h 325"/>
                <a:gd name="T24" fmla="*/ 137 w 137"/>
                <a:gd name="T25" fmla="*/ 106 h 325"/>
                <a:gd name="T26" fmla="*/ 137 w 137"/>
                <a:gd name="T27" fmla="*/ 161 h 325"/>
                <a:gd name="T28" fmla="*/ 137 w 137"/>
                <a:gd name="T29" fmla="*/ 195 h 325"/>
                <a:gd name="T30" fmla="*/ 137 w 137"/>
                <a:gd name="T31" fmla="*/ 214 h 325"/>
                <a:gd name="T32" fmla="*/ 129 w 137"/>
                <a:gd name="T33" fmla="*/ 232 h 325"/>
                <a:gd name="T34" fmla="*/ 119 w 137"/>
                <a:gd name="T35" fmla="*/ 233 h 325"/>
                <a:gd name="T36" fmla="*/ 123 w 137"/>
                <a:gd name="T37" fmla="*/ 249 h 325"/>
                <a:gd name="T38" fmla="*/ 89 w 137"/>
                <a:gd name="T39" fmla="*/ 325 h 325"/>
                <a:gd name="T40" fmla="*/ 81 w 137"/>
                <a:gd name="T41" fmla="*/ 325 h 325"/>
                <a:gd name="T42" fmla="*/ 78 w 137"/>
                <a:gd name="T43" fmla="*/ 296 h 325"/>
                <a:gd name="T44" fmla="*/ 55 w 137"/>
                <a:gd name="T45" fmla="*/ 296 h 325"/>
                <a:gd name="T46" fmla="*/ 7 w 137"/>
                <a:gd name="T47" fmla="*/ 266 h 325"/>
                <a:gd name="T48" fmla="*/ 0 w 137"/>
                <a:gd name="T49" fmla="*/ 241 h 325"/>
                <a:gd name="T50" fmla="*/ 7 w 137"/>
                <a:gd name="T51" fmla="*/ 222 h 325"/>
                <a:gd name="T52" fmla="*/ 7 w 137"/>
                <a:gd name="T53" fmla="*/ 222 h 3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7"/>
                <a:gd name="T82" fmla="*/ 0 h 325"/>
                <a:gd name="T83" fmla="*/ 137 w 137"/>
                <a:gd name="T84" fmla="*/ 325 h 32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7" h="325">
                  <a:moveTo>
                    <a:pt x="7" y="222"/>
                  </a:moveTo>
                  <a:lnTo>
                    <a:pt x="32" y="205"/>
                  </a:lnTo>
                  <a:lnTo>
                    <a:pt x="68" y="159"/>
                  </a:lnTo>
                  <a:lnTo>
                    <a:pt x="5" y="110"/>
                  </a:lnTo>
                  <a:lnTo>
                    <a:pt x="3" y="64"/>
                  </a:lnTo>
                  <a:lnTo>
                    <a:pt x="32" y="0"/>
                  </a:lnTo>
                  <a:lnTo>
                    <a:pt x="125" y="32"/>
                  </a:lnTo>
                  <a:lnTo>
                    <a:pt x="127" y="43"/>
                  </a:lnTo>
                  <a:lnTo>
                    <a:pt x="116" y="79"/>
                  </a:lnTo>
                  <a:lnTo>
                    <a:pt x="106" y="87"/>
                  </a:lnTo>
                  <a:lnTo>
                    <a:pt x="104" y="106"/>
                  </a:lnTo>
                  <a:lnTo>
                    <a:pt x="114" y="112"/>
                  </a:lnTo>
                  <a:lnTo>
                    <a:pt x="137" y="106"/>
                  </a:lnTo>
                  <a:lnTo>
                    <a:pt x="137" y="161"/>
                  </a:lnTo>
                  <a:lnTo>
                    <a:pt x="137" y="195"/>
                  </a:lnTo>
                  <a:lnTo>
                    <a:pt x="137" y="214"/>
                  </a:lnTo>
                  <a:lnTo>
                    <a:pt x="129" y="232"/>
                  </a:lnTo>
                  <a:lnTo>
                    <a:pt x="119" y="233"/>
                  </a:lnTo>
                  <a:lnTo>
                    <a:pt x="123" y="249"/>
                  </a:lnTo>
                  <a:lnTo>
                    <a:pt x="89" y="325"/>
                  </a:lnTo>
                  <a:lnTo>
                    <a:pt x="81" y="325"/>
                  </a:lnTo>
                  <a:lnTo>
                    <a:pt x="78" y="296"/>
                  </a:lnTo>
                  <a:lnTo>
                    <a:pt x="55" y="296"/>
                  </a:lnTo>
                  <a:lnTo>
                    <a:pt x="7" y="266"/>
                  </a:lnTo>
                  <a:lnTo>
                    <a:pt x="0" y="241"/>
                  </a:lnTo>
                  <a:lnTo>
                    <a:pt x="7" y="222"/>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98" name="Freeform 978"/>
            <p:cNvSpPr>
              <a:spLocks/>
            </p:cNvSpPr>
            <p:nvPr/>
          </p:nvSpPr>
          <p:spPr bwMode="auto">
            <a:xfrm>
              <a:off x="4610" y="859"/>
              <a:ext cx="324" cy="282"/>
            </a:xfrm>
            <a:custGeom>
              <a:avLst/>
              <a:gdLst>
                <a:gd name="T0" fmla="*/ 20 w 648"/>
                <a:gd name="T1" fmla="*/ 517 h 565"/>
                <a:gd name="T2" fmla="*/ 443 w 648"/>
                <a:gd name="T3" fmla="*/ 439 h 565"/>
                <a:gd name="T4" fmla="*/ 488 w 648"/>
                <a:gd name="T5" fmla="*/ 487 h 565"/>
                <a:gd name="T6" fmla="*/ 530 w 648"/>
                <a:gd name="T7" fmla="*/ 508 h 565"/>
                <a:gd name="T8" fmla="*/ 623 w 648"/>
                <a:gd name="T9" fmla="*/ 540 h 565"/>
                <a:gd name="T10" fmla="*/ 631 w 648"/>
                <a:gd name="T11" fmla="*/ 565 h 565"/>
                <a:gd name="T12" fmla="*/ 646 w 648"/>
                <a:gd name="T13" fmla="*/ 530 h 565"/>
                <a:gd name="T14" fmla="*/ 648 w 648"/>
                <a:gd name="T15" fmla="*/ 483 h 565"/>
                <a:gd name="T16" fmla="*/ 631 w 648"/>
                <a:gd name="T17" fmla="*/ 392 h 565"/>
                <a:gd name="T18" fmla="*/ 631 w 648"/>
                <a:gd name="T19" fmla="*/ 297 h 565"/>
                <a:gd name="T20" fmla="*/ 585 w 648"/>
                <a:gd name="T21" fmla="*/ 158 h 565"/>
                <a:gd name="T22" fmla="*/ 577 w 648"/>
                <a:gd name="T23" fmla="*/ 97 h 565"/>
                <a:gd name="T24" fmla="*/ 549 w 648"/>
                <a:gd name="T25" fmla="*/ 0 h 565"/>
                <a:gd name="T26" fmla="*/ 412 w 648"/>
                <a:gd name="T27" fmla="*/ 32 h 565"/>
                <a:gd name="T28" fmla="*/ 336 w 648"/>
                <a:gd name="T29" fmla="*/ 112 h 565"/>
                <a:gd name="T30" fmla="*/ 332 w 648"/>
                <a:gd name="T31" fmla="*/ 133 h 565"/>
                <a:gd name="T32" fmla="*/ 289 w 648"/>
                <a:gd name="T33" fmla="*/ 181 h 565"/>
                <a:gd name="T34" fmla="*/ 300 w 648"/>
                <a:gd name="T35" fmla="*/ 198 h 565"/>
                <a:gd name="T36" fmla="*/ 309 w 648"/>
                <a:gd name="T37" fmla="*/ 211 h 565"/>
                <a:gd name="T38" fmla="*/ 302 w 648"/>
                <a:gd name="T39" fmla="*/ 215 h 565"/>
                <a:gd name="T40" fmla="*/ 315 w 648"/>
                <a:gd name="T41" fmla="*/ 234 h 565"/>
                <a:gd name="T42" fmla="*/ 317 w 648"/>
                <a:gd name="T43" fmla="*/ 251 h 565"/>
                <a:gd name="T44" fmla="*/ 275 w 648"/>
                <a:gd name="T45" fmla="*/ 291 h 565"/>
                <a:gd name="T46" fmla="*/ 212 w 648"/>
                <a:gd name="T47" fmla="*/ 308 h 565"/>
                <a:gd name="T48" fmla="*/ 197 w 648"/>
                <a:gd name="T49" fmla="*/ 319 h 565"/>
                <a:gd name="T50" fmla="*/ 174 w 648"/>
                <a:gd name="T51" fmla="*/ 310 h 565"/>
                <a:gd name="T52" fmla="*/ 104 w 648"/>
                <a:gd name="T53" fmla="*/ 318 h 565"/>
                <a:gd name="T54" fmla="*/ 53 w 648"/>
                <a:gd name="T55" fmla="*/ 338 h 565"/>
                <a:gd name="T56" fmla="*/ 53 w 648"/>
                <a:gd name="T57" fmla="*/ 365 h 565"/>
                <a:gd name="T58" fmla="*/ 62 w 648"/>
                <a:gd name="T59" fmla="*/ 382 h 565"/>
                <a:gd name="T60" fmla="*/ 70 w 648"/>
                <a:gd name="T61" fmla="*/ 382 h 565"/>
                <a:gd name="T62" fmla="*/ 77 w 648"/>
                <a:gd name="T63" fmla="*/ 403 h 565"/>
                <a:gd name="T64" fmla="*/ 64 w 648"/>
                <a:gd name="T65" fmla="*/ 414 h 565"/>
                <a:gd name="T66" fmla="*/ 58 w 648"/>
                <a:gd name="T67" fmla="*/ 433 h 565"/>
                <a:gd name="T68" fmla="*/ 0 w 648"/>
                <a:gd name="T69" fmla="*/ 487 h 565"/>
                <a:gd name="T70" fmla="*/ 20 w 648"/>
                <a:gd name="T71" fmla="*/ 517 h 565"/>
                <a:gd name="T72" fmla="*/ 20 w 648"/>
                <a:gd name="T73" fmla="*/ 517 h 5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48"/>
                <a:gd name="T112" fmla="*/ 0 h 565"/>
                <a:gd name="T113" fmla="*/ 648 w 648"/>
                <a:gd name="T114" fmla="*/ 565 h 5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48" h="565">
                  <a:moveTo>
                    <a:pt x="20" y="517"/>
                  </a:moveTo>
                  <a:lnTo>
                    <a:pt x="443" y="439"/>
                  </a:lnTo>
                  <a:lnTo>
                    <a:pt x="488" y="487"/>
                  </a:lnTo>
                  <a:lnTo>
                    <a:pt x="530" y="508"/>
                  </a:lnTo>
                  <a:lnTo>
                    <a:pt x="623" y="540"/>
                  </a:lnTo>
                  <a:lnTo>
                    <a:pt x="631" y="565"/>
                  </a:lnTo>
                  <a:lnTo>
                    <a:pt x="646" y="530"/>
                  </a:lnTo>
                  <a:lnTo>
                    <a:pt x="648" y="483"/>
                  </a:lnTo>
                  <a:lnTo>
                    <a:pt x="631" y="392"/>
                  </a:lnTo>
                  <a:lnTo>
                    <a:pt x="631" y="297"/>
                  </a:lnTo>
                  <a:lnTo>
                    <a:pt x="585" y="158"/>
                  </a:lnTo>
                  <a:lnTo>
                    <a:pt x="577" y="97"/>
                  </a:lnTo>
                  <a:lnTo>
                    <a:pt x="549" y="0"/>
                  </a:lnTo>
                  <a:lnTo>
                    <a:pt x="412" y="32"/>
                  </a:lnTo>
                  <a:lnTo>
                    <a:pt x="336" y="112"/>
                  </a:lnTo>
                  <a:lnTo>
                    <a:pt x="332" y="133"/>
                  </a:lnTo>
                  <a:lnTo>
                    <a:pt x="289" y="181"/>
                  </a:lnTo>
                  <a:lnTo>
                    <a:pt x="300" y="198"/>
                  </a:lnTo>
                  <a:lnTo>
                    <a:pt x="309" y="211"/>
                  </a:lnTo>
                  <a:lnTo>
                    <a:pt x="302" y="215"/>
                  </a:lnTo>
                  <a:lnTo>
                    <a:pt x="315" y="234"/>
                  </a:lnTo>
                  <a:lnTo>
                    <a:pt x="317" y="251"/>
                  </a:lnTo>
                  <a:lnTo>
                    <a:pt x="275" y="291"/>
                  </a:lnTo>
                  <a:lnTo>
                    <a:pt x="212" y="308"/>
                  </a:lnTo>
                  <a:lnTo>
                    <a:pt x="197" y="319"/>
                  </a:lnTo>
                  <a:lnTo>
                    <a:pt x="174" y="310"/>
                  </a:lnTo>
                  <a:lnTo>
                    <a:pt x="104" y="318"/>
                  </a:lnTo>
                  <a:lnTo>
                    <a:pt x="53" y="338"/>
                  </a:lnTo>
                  <a:lnTo>
                    <a:pt x="53" y="365"/>
                  </a:lnTo>
                  <a:lnTo>
                    <a:pt x="62" y="382"/>
                  </a:lnTo>
                  <a:lnTo>
                    <a:pt x="70" y="382"/>
                  </a:lnTo>
                  <a:lnTo>
                    <a:pt x="77" y="403"/>
                  </a:lnTo>
                  <a:lnTo>
                    <a:pt x="64" y="414"/>
                  </a:lnTo>
                  <a:lnTo>
                    <a:pt x="58" y="433"/>
                  </a:lnTo>
                  <a:lnTo>
                    <a:pt x="0" y="487"/>
                  </a:lnTo>
                  <a:lnTo>
                    <a:pt x="20" y="517"/>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99" name="Freeform 979"/>
            <p:cNvSpPr>
              <a:spLocks/>
            </p:cNvSpPr>
            <p:nvPr/>
          </p:nvSpPr>
          <p:spPr bwMode="auto">
            <a:xfrm>
              <a:off x="4921" y="1099"/>
              <a:ext cx="100" cy="58"/>
            </a:xfrm>
            <a:custGeom>
              <a:avLst/>
              <a:gdLst>
                <a:gd name="T0" fmla="*/ 15 w 202"/>
                <a:gd name="T1" fmla="*/ 116 h 116"/>
                <a:gd name="T2" fmla="*/ 86 w 202"/>
                <a:gd name="T3" fmla="*/ 76 h 116"/>
                <a:gd name="T4" fmla="*/ 135 w 202"/>
                <a:gd name="T5" fmla="*/ 53 h 116"/>
                <a:gd name="T6" fmla="*/ 84 w 202"/>
                <a:gd name="T7" fmla="*/ 89 h 116"/>
                <a:gd name="T8" fmla="*/ 88 w 202"/>
                <a:gd name="T9" fmla="*/ 91 h 116"/>
                <a:gd name="T10" fmla="*/ 164 w 202"/>
                <a:gd name="T11" fmla="*/ 40 h 116"/>
                <a:gd name="T12" fmla="*/ 202 w 202"/>
                <a:gd name="T13" fmla="*/ 6 h 116"/>
                <a:gd name="T14" fmla="*/ 198 w 202"/>
                <a:gd name="T15" fmla="*/ 0 h 116"/>
                <a:gd name="T16" fmla="*/ 164 w 202"/>
                <a:gd name="T17" fmla="*/ 19 h 116"/>
                <a:gd name="T18" fmla="*/ 160 w 202"/>
                <a:gd name="T19" fmla="*/ 17 h 116"/>
                <a:gd name="T20" fmla="*/ 143 w 202"/>
                <a:gd name="T21" fmla="*/ 40 h 116"/>
                <a:gd name="T22" fmla="*/ 133 w 202"/>
                <a:gd name="T23" fmla="*/ 40 h 116"/>
                <a:gd name="T24" fmla="*/ 158 w 202"/>
                <a:gd name="T25" fmla="*/ 0 h 116"/>
                <a:gd name="T26" fmla="*/ 131 w 202"/>
                <a:gd name="T27" fmla="*/ 30 h 116"/>
                <a:gd name="T28" fmla="*/ 40 w 202"/>
                <a:gd name="T29" fmla="*/ 61 h 116"/>
                <a:gd name="T30" fmla="*/ 23 w 202"/>
                <a:gd name="T31" fmla="*/ 84 h 116"/>
                <a:gd name="T32" fmla="*/ 10 w 202"/>
                <a:gd name="T33" fmla="*/ 87 h 116"/>
                <a:gd name="T34" fmla="*/ 0 w 202"/>
                <a:gd name="T35" fmla="*/ 105 h 116"/>
                <a:gd name="T36" fmla="*/ 15 w 202"/>
                <a:gd name="T37" fmla="*/ 116 h 116"/>
                <a:gd name="T38" fmla="*/ 15 w 202"/>
                <a:gd name="T39" fmla="*/ 116 h 1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2"/>
                <a:gd name="T61" fmla="*/ 0 h 116"/>
                <a:gd name="T62" fmla="*/ 202 w 202"/>
                <a:gd name="T63" fmla="*/ 116 h 1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2" h="116">
                  <a:moveTo>
                    <a:pt x="15" y="116"/>
                  </a:moveTo>
                  <a:lnTo>
                    <a:pt x="86" y="76"/>
                  </a:lnTo>
                  <a:lnTo>
                    <a:pt x="135" y="53"/>
                  </a:lnTo>
                  <a:lnTo>
                    <a:pt x="84" y="89"/>
                  </a:lnTo>
                  <a:lnTo>
                    <a:pt x="88" y="91"/>
                  </a:lnTo>
                  <a:lnTo>
                    <a:pt x="164" y="40"/>
                  </a:lnTo>
                  <a:lnTo>
                    <a:pt x="202" y="6"/>
                  </a:lnTo>
                  <a:lnTo>
                    <a:pt x="198" y="0"/>
                  </a:lnTo>
                  <a:lnTo>
                    <a:pt x="164" y="19"/>
                  </a:lnTo>
                  <a:lnTo>
                    <a:pt x="160" y="17"/>
                  </a:lnTo>
                  <a:lnTo>
                    <a:pt x="143" y="40"/>
                  </a:lnTo>
                  <a:lnTo>
                    <a:pt x="133" y="40"/>
                  </a:lnTo>
                  <a:lnTo>
                    <a:pt x="158" y="0"/>
                  </a:lnTo>
                  <a:lnTo>
                    <a:pt x="131" y="30"/>
                  </a:lnTo>
                  <a:lnTo>
                    <a:pt x="40" y="61"/>
                  </a:lnTo>
                  <a:lnTo>
                    <a:pt x="23" y="84"/>
                  </a:lnTo>
                  <a:lnTo>
                    <a:pt x="10" y="87"/>
                  </a:lnTo>
                  <a:lnTo>
                    <a:pt x="0" y="105"/>
                  </a:lnTo>
                  <a:lnTo>
                    <a:pt x="15" y="116"/>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100" name="Freeform 980"/>
            <p:cNvSpPr>
              <a:spLocks/>
            </p:cNvSpPr>
            <p:nvPr/>
          </p:nvSpPr>
          <p:spPr bwMode="auto">
            <a:xfrm>
              <a:off x="4925" y="1036"/>
              <a:ext cx="94" cy="88"/>
            </a:xfrm>
            <a:custGeom>
              <a:avLst/>
              <a:gdLst>
                <a:gd name="T0" fmla="*/ 17 w 188"/>
                <a:gd name="T1" fmla="*/ 127 h 174"/>
                <a:gd name="T2" fmla="*/ 15 w 188"/>
                <a:gd name="T3" fmla="*/ 174 h 174"/>
                <a:gd name="T4" fmla="*/ 30 w 188"/>
                <a:gd name="T5" fmla="*/ 171 h 174"/>
                <a:gd name="T6" fmla="*/ 66 w 188"/>
                <a:gd name="T7" fmla="*/ 144 h 174"/>
                <a:gd name="T8" fmla="*/ 78 w 188"/>
                <a:gd name="T9" fmla="*/ 121 h 174"/>
                <a:gd name="T10" fmla="*/ 85 w 188"/>
                <a:gd name="T11" fmla="*/ 127 h 174"/>
                <a:gd name="T12" fmla="*/ 135 w 188"/>
                <a:gd name="T13" fmla="*/ 114 h 174"/>
                <a:gd name="T14" fmla="*/ 137 w 188"/>
                <a:gd name="T15" fmla="*/ 104 h 174"/>
                <a:gd name="T16" fmla="*/ 144 w 188"/>
                <a:gd name="T17" fmla="*/ 108 h 174"/>
                <a:gd name="T18" fmla="*/ 154 w 188"/>
                <a:gd name="T19" fmla="*/ 100 h 174"/>
                <a:gd name="T20" fmla="*/ 169 w 188"/>
                <a:gd name="T21" fmla="*/ 98 h 174"/>
                <a:gd name="T22" fmla="*/ 188 w 188"/>
                <a:gd name="T23" fmla="*/ 89 h 174"/>
                <a:gd name="T24" fmla="*/ 169 w 188"/>
                <a:gd name="T25" fmla="*/ 0 h 174"/>
                <a:gd name="T26" fmla="*/ 0 w 188"/>
                <a:gd name="T27" fmla="*/ 36 h 174"/>
                <a:gd name="T28" fmla="*/ 17 w 188"/>
                <a:gd name="T29" fmla="*/ 127 h 174"/>
                <a:gd name="T30" fmla="*/ 17 w 188"/>
                <a:gd name="T31" fmla="*/ 127 h 1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8"/>
                <a:gd name="T49" fmla="*/ 0 h 174"/>
                <a:gd name="T50" fmla="*/ 188 w 188"/>
                <a:gd name="T51" fmla="*/ 174 h 1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8" h="174">
                  <a:moveTo>
                    <a:pt x="17" y="127"/>
                  </a:moveTo>
                  <a:lnTo>
                    <a:pt x="15" y="174"/>
                  </a:lnTo>
                  <a:lnTo>
                    <a:pt x="30" y="171"/>
                  </a:lnTo>
                  <a:lnTo>
                    <a:pt x="66" y="144"/>
                  </a:lnTo>
                  <a:lnTo>
                    <a:pt x="78" y="121"/>
                  </a:lnTo>
                  <a:lnTo>
                    <a:pt x="85" y="127"/>
                  </a:lnTo>
                  <a:lnTo>
                    <a:pt x="135" y="114"/>
                  </a:lnTo>
                  <a:lnTo>
                    <a:pt x="137" y="104"/>
                  </a:lnTo>
                  <a:lnTo>
                    <a:pt x="144" y="108"/>
                  </a:lnTo>
                  <a:lnTo>
                    <a:pt x="154" y="100"/>
                  </a:lnTo>
                  <a:lnTo>
                    <a:pt x="169" y="98"/>
                  </a:lnTo>
                  <a:lnTo>
                    <a:pt x="188" y="89"/>
                  </a:lnTo>
                  <a:lnTo>
                    <a:pt x="169" y="0"/>
                  </a:lnTo>
                  <a:lnTo>
                    <a:pt x="0" y="36"/>
                  </a:lnTo>
                  <a:lnTo>
                    <a:pt x="17" y="127"/>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101" name="Freeform 981"/>
            <p:cNvSpPr>
              <a:spLocks/>
            </p:cNvSpPr>
            <p:nvPr/>
          </p:nvSpPr>
          <p:spPr bwMode="auto">
            <a:xfrm>
              <a:off x="5010" y="1032"/>
              <a:ext cx="43" cy="49"/>
            </a:xfrm>
            <a:custGeom>
              <a:avLst/>
              <a:gdLst>
                <a:gd name="T0" fmla="*/ 19 w 85"/>
                <a:gd name="T1" fmla="*/ 99 h 99"/>
                <a:gd name="T2" fmla="*/ 55 w 85"/>
                <a:gd name="T3" fmla="*/ 86 h 99"/>
                <a:gd name="T4" fmla="*/ 55 w 85"/>
                <a:gd name="T5" fmla="*/ 46 h 99"/>
                <a:gd name="T6" fmla="*/ 65 w 85"/>
                <a:gd name="T7" fmla="*/ 55 h 99"/>
                <a:gd name="T8" fmla="*/ 66 w 85"/>
                <a:gd name="T9" fmla="*/ 74 h 99"/>
                <a:gd name="T10" fmla="*/ 74 w 85"/>
                <a:gd name="T11" fmla="*/ 74 h 99"/>
                <a:gd name="T12" fmla="*/ 85 w 85"/>
                <a:gd name="T13" fmla="*/ 55 h 99"/>
                <a:gd name="T14" fmla="*/ 74 w 85"/>
                <a:gd name="T15" fmla="*/ 34 h 99"/>
                <a:gd name="T16" fmla="*/ 55 w 85"/>
                <a:gd name="T17" fmla="*/ 30 h 99"/>
                <a:gd name="T18" fmla="*/ 42 w 85"/>
                <a:gd name="T19" fmla="*/ 4 h 99"/>
                <a:gd name="T20" fmla="*/ 30 w 85"/>
                <a:gd name="T21" fmla="*/ 0 h 99"/>
                <a:gd name="T22" fmla="*/ 0 w 85"/>
                <a:gd name="T23" fmla="*/ 10 h 99"/>
                <a:gd name="T24" fmla="*/ 19 w 85"/>
                <a:gd name="T25" fmla="*/ 99 h 99"/>
                <a:gd name="T26" fmla="*/ 19 w 85"/>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99"/>
                <a:gd name="T44" fmla="*/ 85 w 85"/>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99">
                  <a:moveTo>
                    <a:pt x="19" y="99"/>
                  </a:moveTo>
                  <a:lnTo>
                    <a:pt x="55" y="86"/>
                  </a:lnTo>
                  <a:lnTo>
                    <a:pt x="55" y="46"/>
                  </a:lnTo>
                  <a:lnTo>
                    <a:pt x="65" y="55"/>
                  </a:lnTo>
                  <a:lnTo>
                    <a:pt x="66" y="74"/>
                  </a:lnTo>
                  <a:lnTo>
                    <a:pt x="74" y="74"/>
                  </a:lnTo>
                  <a:lnTo>
                    <a:pt x="85" y="55"/>
                  </a:lnTo>
                  <a:lnTo>
                    <a:pt x="74" y="34"/>
                  </a:lnTo>
                  <a:lnTo>
                    <a:pt x="55" y="30"/>
                  </a:lnTo>
                  <a:lnTo>
                    <a:pt x="42" y="4"/>
                  </a:lnTo>
                  <a:lnTo>
                    <a:pt x="30" y="0"/>
                  </a:lnTo>
                  <a:lnTo>
                    <a:pt x="0" y="10"/>
                  </a:lnTo>
                  <a:lnTo>
                    <a:pt x="19" y="99"/>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102" name="Freeform 982"/>
            <p:cNvSpPr>
              <a:spLocks/>
            </p:cNvSpPr>
            <p:nvPr/>
          </p:nvSpPr>
          <p:spPr bwMode="auto">
            <a:xfrm>
              <a:off x="4928" y="971"/>
              <a:ext cx="183" cy="90"/>
            </a:xfrm>
            <a:custGeom>
              <a:avLst/>
              <a:gdLst>
                <a:gd name="T0" fmla="*/ 0 w 365"/>
                <a:gd name="T1" fmla="*/ 169 h 180"/>
                <a:gd name="T2" fmla="*/ 169 w 365"/>
                <a:gd name="T3" fmla="*/ 133 h 180"/>
                <a:gd name="T4" fmla="*/ 199 w 365"/>
                <a:gd name="T5" fmla="*/ 123 h 180"/>
                <a:gd name="T6" fmla="*/ 211 w 365"/>
                <a:gd name="T7" fmla="*/ 127 h 180"/>
                <a:gd name="T8" fmla="*/ 224 w 365"/>
                <a:gd name="T9" fmla="*/ 153 h 180"/>
                <a:gd name="T10" fmla="*/ 243 w 365"/>
                <a:gd name="T11" fmla="*/ 157 h 180"/>
                <a:gd name="T12" fmla="*/ 254 w 365"/>
                <a:gd name="T13" fmla="*/ 178 h 180"/>
                <a:gd name="T14" fmla="*/ 266 w 365"/>
                <a:gd name="T15" fmla="*/ 180 h 180"/>
                <a:gd name="T16" fmla="*/ 279 w 365"/>
                <a:gd name="T17" fmla="*/ 159 h 180"/>
                <a:gd name="T18" fmla="*/ 285 w 365"/>
                <a:gd name="T19" fmla="*/ 142 h 180"/>
                <a:gd name="T20" fmla="*/ 298 w 365"/>
                <a:gd name="T21" fmla="*/ 165 h 180"/>
                <a:gd name="T22" fmla="*/ 365 w 365"/>
                <a:gd name="T23" fmla="*/ 144 h 180"/>
                <a:gd name="T24" fmla="*/ 361 w 365"/>
                <a:gd name="T25" fmla="*/ 119 h 180"/>
                <a:gd name="T26" fmla="*/ 342 w 365"/>
                <a:gd name="T27" fmla="*/ 87 h 180"/>
                <a:gd name="T28" fmla="*/ 332 w 365"/>
                <a:gd name="T29" fmla="*/ 83 h 180"/>
                <a:gd name="T30" fmla="*/ 321 w 365"/>
                <a:gd name="T31" fmla="*/ 85 h 180"/>
                <a:gd name="T32" fmla="*/ 323 w 365"/>
                <a:gd name="T33" fmla="*/ 91 h 180"/>
                <a:gd name="T34" fmla="*/ 338 w 365"/>
                <a:gd name="T35" fmla="*/ 93 h 180"/>
                <a:gd name="T36" fmla="*/ 344 w 365"/>
                <a:gd name="T37" fmla="*/ 123 h 180"/>
                <a:gd name="T38" fmla="*/ 317 w 365"/>
                <a:gd name="T39" fmla="*/ 134 h 180"/>
                <a:gd name="T40" fmla="*/ 279 w 365"/>
                <a:gd name="T41" fmla="*/ 110 h 180"/>
                <a:gd name="T42" fmla="*/ 266 w 365"/>
                <a:gd name="T43" fmla="*/ 83 h 180"/>
                <a:gd name="T44" fmla="*/ 249 w 365"/>
                <a:gd name="T45" fmla="*/ 76 h 180"/>
                <a:gd name="T46" fmla="*/ 249 w 365"/>
                <a:gd name="T47" fmla="*/ 83 h 180"/>
                <a:gd name="T48" fmla="*/ 232 w 365"/>
                <a:gd name="T49" fmla="*/ 68 h 180"/>
                <a:gd name="T50" fmla="*/ 245 w 365"/>
                <a:gd name="T51" fmla="*/ 49 h 180"/>
                <a:gd name="T52" fmla="*/ 256 w 365"/>
                <a:gd name="T53" fmla="*/ 32 h 180"/>
                <a:gd name="T54" fmla="*/ 235 w 365"/>
                <a:gd name="T55" fmla="*/ 0 h 180"/>
                <a:gd name="T56" fmla="*/ 199 w 365"/>
                <a:gd name="T57" fmla="*/ 26 h 180"/>
                <a:gd name="T58" fmla="*/ 78 w 365"/>
                <a:gd name="T59" fmla="*/ 57 h 180"/>
                <a:gd name="T60" fmla="*/ 0 w 365"/>
                <a:gd name="T61" fmla="*/ 74 h 180"/>
                <a:gd name="T62" fmla="*/ 0 w 365"/>
                <a:gd name="T63" fmla="*/ 169 h 180"/>
                <a:gd name="T64" fmla="*/ 0 w 365"/>
                <a:gd name="T65" fmla="*/ 169 h 1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5"/>
                <a:gd name="T100" fmla="*/ 0 h 180"/>
                <a:gd name="T101" fmla="*/ 365 w 365"/>
                <a:gd name="T102" fmla="*/ 180 h 1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5" h="180">
                  <a:moveTo>
                    <a:pt x="0" y="169"/>
                  </a:moveTo>
                  <a:lnTo>
                    <a:pt x="169" y="133"/>
                  </a:lnTo>
                  <a:lnTo>
                    <a:pt x="199" y="123"/>
                  </a:lnTo>
                  <a:lnTo>
                    <a:pt x="211" y="127"/>
                  </a:lnTo>
                  <a:lnTo>
                    <a:pt x="224" y="153"/>
                  </a:lnTo>
                  <a:lnTo>
                    <a:pt x="243" y="157"/>
                  </a:lnTo>
                  <a:lnTo>
                    <a:pt x="254" y="178"/>
                  </a:lnTo>
                  <a:lnTo>
                    <a:pt x="266" y="180"/>
                  </a:lnTo>
                  <a:lnTo>
                    <a:pt x="279" y="159"/>
                  </a:lnTo>
                  <a:lnTo>
                    <a:pt x="285" y="142"/>
                  </a:lnTo>
                  <a:lnTo>
                    <a:pt x="298" y="165"/>
                  </a:lnTo>
                  <a:lnTo>
                    <a:pt x="365" y="144"/>
                  </a:lnTo>
                  <a:lnTo>
                    <a:pt x="361" y="119"/>
                  </a:lnTo>
                  <a:lnTo>
                    <a:pt x="342" y="87"/>
                  </a:lnTo>
                  <a:lnTo>
                    <a:pt x="332" y="83"/>
                  </a:lnTo>
                  <a:lnTo>
                    <a:pt x="321" y="85"/>
                  </a:lnTo>
                  <a:lnTo>
                    <a:pt x="323" y="91"/>
                  </a:lnTo>
                  <a:lnTo>
                    <a:pt x="338" y="93"/>
                  </a:lnTo>
                  <a:lnTo>
                    <a:pt x="344" y="123"/>
                  </a:lnTo>
                  <a:lnTo>
                    <a:pt x="317" y="134"/>
                  </a:lnTo>
                  <a:lnTo>
                    <a:pt x="279" y="110"/>
                  </a:lnTo>
                  <a:lnTo>
                    <a:pt x="266" y="83"/>
                  </a:lnTo>
                  <a:lnTo>
                    <a:pt x="249" y="76"/>
                  </a:lnTo>
                  <a:lnTo>
                    <a:pt x="249" y="83"/>
                  </a:lnTo>
                  <a:lnTo>
                    <a:pt x="232" y="68"/>
                  </a:lnTo>
                  <a:lnTo>
                    <a:pt x="245" y="49"/>
                  </a:lnTo>
                  <a:lnTo>
                    <a:pt x="256" y="32"/>
                  </a:lnTo>
                  <a:lnTo>
                    <a:pt x="235" y="0"/>
                  </a:lnTo>
                  <a:lnTo>
                    <a:pt x="199" y="26"/>
                  </a:lnTo>
                  <a:lnTo>
                    <a:pt x="78" y="57"/>
                  </a:lnTo>
                  <a:lnTo>
                    <a:pt x="0" y="74"/>
                  </a:lnTo>
                  <a:lnTo>
                    <a:pt x="0" y="169"/>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103" name="Freeform 983"/>
            <p:cNvSpPr>
              <a:spLocks/>
            </p:cNvSpPr>
            <p:nvPr/>
          </p:nvSpPr>
          <p:spPr bwMode="auto">
            <a:xfrm>
              <a:off x="4884" y="838"/>
              <a:ext cx="89" cy="169"/>
            </a:xfrm>
            <a:custGeom>
              <a:avLst/>
              <a:gdLst>
                <a:gd name="T0" fmla="*/ 28 w 177"/>
                <a:gd name="T1" fmla="*/ 139 h 339"/>
                <a:gd name="T2" fmla="*/ 36 w 177"/>
                <a:gd name="T3" fmla="*/ 200 h 339"/>
                <a:gd name="T4" fmla="*/ 82 w 177"/>
                <a:gd name="T5" fmla="*/ 339 h 339"/>
                <a:gd name="T6" fmla="*/ 160 w 177"/>
                <a:gd name="T7" fmla="*/ 322 h 339"/>
                <a:gd name="T8" fmla="*/ 154 w 177"/>
                <a:gd name="T9" fmla="*/ 124 h 339"/>
                <a:gd name="T10" fmla="*/ 175 w 177"/>
                <a:gd name="T11" fmla="*/ 86 h 339"/>
                <a:gd name="T12" fmla="*/ 177 w 177"/>
                <a:gd name="T13" fmla="*/ 0 h 339"/>
                <a:gd name="T14" fmla="*/ 0 w 177"/>
                <a:gd name="T15" fmla="*/ 42 h 339"/>
                <a:gd name="T16" fmla="*/ 28 w 177"/>
                <a:gd name="T17" fmla="*/ 139 h 339"/>
                <a:gd name="T18" fmla="*/ 28 w 177"/>
                <a:gd name="T19" fmla="*/ 139 h 3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
                <a:gd name="T31" fmla="*/ 0 h 339"/>
                <a:gd name="T32" fmla="*/ 177 w 177"/>
                <a:gd name="T33" fmla="*/ 339 h 3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 h="339">
                  <a:moveTo>
                    <a:pt x="28" y="139"/>
                  </a:moveTo>
                  <a:lnTo>
                    <a:pt x="36" y="200"/>
                  </a:lnTo>
                  <a:lnTo>
                    <a:pt x="82" y="339"/>
                  </a:lnTo>
                  <a:lnTo>
                    <a:pt x="160" y="322"/>
                  </a:lnTo>
                  <a:lnTo>
                    <a:pt x="154" y="124"/>
                  </a:lnTo>
                  <a:lnTo>
                    <a:pt x="175" y="86"/>
                  </a:lnTo>
                  <a:lnTo>
                    <a:pt x="177" y="0"/>
                  </a:lnTo>
                  <a:lnTo>
                    <a:pt x="0" y="42"/>
                  </a:lnTo>
                  <a:lnTo>
                    <a:pt x="28" y="139"/>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104" name="Freeform 984"/>
            <p:cNvSpPr>
              <a:spLocks/>
            </p:cNvSpPr>
            <p:nvPr/>
          </p:nvSpPr>
          <p:spPr bwMode="auto">
            <a:xfrm>
              <a:off x="4961" y="813"/>
              <a:ext cx="82" cy="185"/>
            </a:xfrm>
            <a:custGeom>
              <a:avLst/>
              <a:gdLst>
                <a:gd name="T0" fmla="*/ 0 w 163"/>
                <a:gd name="T1" fmla="*/ 173 h 371"/>
                <a:gd name="T2" fmla="*/ 21 w 163"/>
                <a:gd name="T3" fmla="*/ 135 h 371"/>
                <a:gd name="T4" fmla="*/ 23 w 163"/>
                <a:gd name="T5" fmla="*/ 49 h 371"/>
                <a:gd name="T6" fmla="*/ 21 w 163"/>
                <a:gd name="T7" fmla="*/ 17 h 371"/>
                <a:gd name="T8" fmla="*/ 53 w 163"/>
                <a:gd name="T9" fmla="*/ 0 h 371"/>
                <a:gd name="T10" fmla="*/ 127 w 163"/>
                <a:gd name="T11" fmla="*/ 232 h 371"/>
                <a:gd name="T12" fmla="*/ 163 w 163"/>
                <a:gd name="T13" fmla="*/ 281 h 371"/>
                <a:gd name="T14" fmla="*/ 163 w 163"/>
                <a:gd name="T15" fmla="*/ 314 h 371"/>
                <a:gd name="T16" fmla="*/ 127 w 163"/>
                <a:gd name="T17" fmla="*/ 340 h 371"/>
                <a:gd name="T18" fmla="*/ 6 w 163"/>
                <a:gd name="T19" fmla="*/ 371 h 371"/>
                <a:gd name="T20" fmla="*/ 0 w 163"/>
                <a:gd name="T21" fmla="*/ 173 h 371"/>
                <a:gd name="T22" fmla="*/ 0 w 163"/>
                <a:gd name="T23" fmla="*/ 173 h 3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3"/>
                <a:gd name="T37" fmla="*/ 0 h 371"/>
                <a:gd name="T38" fmla="*/ 163 w 163"/>
                <a:gd name="T39" fmla="*/ 371 h 3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3" h="371">
                  <a:moveTo>
                    <a:pt x="0" y="173"/>
                  </a:moveTo>
                  <a:lnTo>
                    <a:pt x="21" y="135"/>
                  </a:lnTo>
                  <a:lnTo>
                    <a:pt x="23" y="49"/>
                  </a:lnTo>
                  <a:lnTo>
                    <a:pt x="21" y="17"/>
                  </a:lnTo>
                  <a:lnTo>
                    <a:pt x="53" y="0"/>
                  </a:lnTo>
                  <a:lnTo>
                    <a:pt x="127" y="232"/>
                  </a:lnTo>
                  <a:lnTo>
                    <a:pt x="163" y="281"/>
                  </a:lnTo>
                  <a:lnTo>
                    <a:pt x="163" y="314"/>
                  </a:lnTo>
                  <a:lnTo>
                    <a:pt x="127" y="340"/>
                  </a:lnTo>
                  <a:lnTo>
                    <a:pt x="6" y="371"/>
                  </a:lnTo>
                  <a:lnTo>
                    <a:pt x="0" y="173"/>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sp>
          <p:nvSpPr>
            <p:cNvPr id="105" name="Freeform 985"/>
            <p:cNvSpPr>
              <a:spLocks/>
            </p:cNvSpPr>
            <p:nvPr/>
          </p:nvSpPr>
          <p:spPr bwMode="auto">
            <a:xfrm>
              <a:off x="4988" y="649"/>
              <a:ext cx="200" cy="305"/>
            </a:xfrm>
            <a:custGeom>
              <a:avLst/>
              <a:gdLst>
                <a:gd name="T0" fmla="*/ 0 w 399"/>
                <a:gd name="T1" fmla="*/ 329 h 610"/>
                <a:gd name="T2" fmla="*/ 23 w 399"/>
                <a:gd name="T3" fmla="*/ 331 h 610"/>
                <a:gd name="T4" fmla="*/ 25 w 399"/>
                <a:gd name="T5" fmla="*/ 291 h 610"/>
                <a:gd name="T6" fmla="*/ 53 w 399"/>
                <a:gd name="T7" fmla="*/ 236 h 610"/>
                <a:gd name="T8" fmla="*/ 40 w 399"/>
                <a:gd name="T9" fmla="*/ 196 h 610"/>
                <a:gd name="T10" fmla="*/ 97 w 399"/>
                <a:gd name="T11" fmla="*/ 4 h 610"/>
                <a:gd name="T12" fmla="*/ 110 w 399"/>
                <a:gd name="T13" fmla="*/ 4 h 610"/>
                <a:gd name="T14" fmla="*/ 114 w 399"/>
                <a:gd name="T15" fmla="*/ 29 h 610"/>
                <a:gd name="T16" fmla="*/ 171 w 399"/>
                <a:gd name="T17" fmla="*/ 8 h 610"/>
                <a:gd name="T18" fmla="*/ 173 w 399"/>
                <a:gd name="T19" fmla="*/ 0 h 610"/>
                <a:gd name="T20" fmla="*/ 219 w 399"/>
                <a:gd name="T21" fmla="*/ 10 h 610"/>
                <a:gd name="T22" fmla="*/ 293 w 399"/>
                <a:gd name="T23" fmla="*/ 198 h 610"/>
                <a:gd name="T24" fmla="*/ 327 w 399"/>
                <a:gd name="T25" fmla="*/ 200 h 610"/>
                <a:gd name="T26" fmla="*/ 390 w 399"/>
                <a:gd name="T27" fmla="*/ 270 h 610"/>
                <a:gd name="T28" fmla="*/ 380 w 399"/>
                <a:gd name="T29" fmla="*/ 283 h 610"/>
                <a:gd name="T30" fmla="*/ 399 w 399"/>
                <a:gd name="T31" fmla="*/ 283 h 610"/>
                <a:gd name="T32" fmla="*/ 386 w 399"/>
                <a:gd name="T33" fmla="*/ 318 h 610"/>
                <a:gd name="T34" fmla="*/ 356 w 399"/>
                <a:gd name="T35" fmla="*/ 340 h 610"/>
                <a:gd name="T36" fmla="*/ 322 w 399"/>
                <a:gd name="T37" fmla="*/ 357 h 610"/>
                <a:gd name="T38" fmla="*/ 318 w 399"/>
                <a:gd name="T39" fmla="*/ 380 h 610"/>
                <a:gd name="T40" fmla="*/ 299 w 399"/>
                <a:gd name="T41" fmla="*/ 359 h 610"/>
                <a:gd name="T42" fmla="*/ 268 w 399"/>
                <a:gd name="T43" fmla="*/ 384 h 610"/>
                <a:gd name="T44" fmla="*/ 253 w 399"/>
                <a:gd name="T45" fmla="*/ 384 h 610"/>
                <a:gd name="T46" fmla="*/ 240 w 399"/>
                <a:gd name="T47" fmla="*/ 369 h 610"/>
                <a:gd name="T48" fmla="*/ 232 w 399"/>
                <a:gd name="T49" fmla="*/ 443 h 610"/>
                <a:gd name="T50" fmla="*/ 204 w 399"/>
                <a:gd name="T51" fmla="*/ 454 h 610"/>
                <a:gd name="T52" fmla="*/ 190 w 399"/>
                <a:gd name="T53" fmla="*/ 483 h 610"/>
                <a:gd name="T54" fmla="*/ 173 w 399"/>
                <a:gd name="T55" fmla="*/ 483 h 610"/>
                <a:gd name="T56" fmla="*/ 133 w 399"/>
                <a:gd name="T57" fmla="*/ 527 h 610"/>
                <a:gd name="T58" fmla="*/ 131 w 399"/>
                <a:gd name="T59" fmla="*/ 561 h 610"/>
                <a:gd name="T60" fmla="*/ 122 w 399"/>
                <a:gd name="T61" fmla="*/ 574 h 610"/>
                <a:gd name="T62" fmla="*/ 110 w 399"/>
                <a:gd name="T63" fmla="*/ 610 h 610"/>
                <a:gd name="T64" fmla="*/ 74 w 399"/>
                <a:gd name="T65" fmla="*/ 561 h 610"/>
                <a:gd name="T66" fmla="*/ 0 w 399"/>
                <a:gd name="T67" fmla="*/ 329 h 610"/>
                <a:gd name="T68" fmla="*/ 0 w 399"/>
                <a:gd name="T69" fmla="*/ 329 h 6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99"/>
                <a:gd name="T106" fmla="*/ 0 h 610"/>
                <a:gd name="T107" fmla="*/ 399 w 399"/>
                <a:gd name="T108" fmla="*/ 610 h 6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99" h="610">
                  <a:moveTo>
                    <a:pt x="0" y="329"/>
                  </a:moveTo>
                  <a:lnTo>
                    <a:pt x="23" y="331"/>
                  </a:lnTo>
                  <a:lnTo>
                    <a:pt x="25" y="291"/>
                  </a:lnTo>
                  <a:lnTo>
                    <a:pt x="53" y="236"/>
                  </a:lnTo>
                  <a:lnTo>
                    <a:pt x="40" y="196"/>
                  </a:lnTo>
                  <a:lnTo>
                    <a:pt x="97" y="4"/>
                  </a:lnTo>
                  <a:lnTo>
                    <a:pt x="110" y="4"/>
                  </a:lnTo>
                  <a:lnTo>
                    <a:pt x="114" y="29"/>
                  </a:lnTo>
                  <a:lnTo>
                    <a:pt x="171" y="8"/>
                  </a:lnTo>
                  <a:lnTo>
                    <a:pt x="173" y="0"/>
                  </a:lnTo>
                  <a:lnTo>
                    <a:pt x="219" y="10"/>
                  </a:lnTo>
                  <a:lnTo>
                    <a:pt x="293" y="198"/>
                  </a:lnTo>
                  <a:lnTo>
                    <a:pt x="327" y="200"/>
                  </a:lnTo>
                  <a:lnTo>
                    <a:pt x="390" y="270"/>
                  </a:lnTo>
                  <a:lnTo>
                    <a:pt x="380" y="283"/>
                  </a:lnTo>
                  <a:lnTo>
                    <a:pt x="399" y="283"/>
                  </a:lnTo>
                  <a:lnTo>
                    <a:pt x="386" y="318"/>
                  </a:lnTo>
                  <a:lnTo>
                    <a:pt x="356" y="340"/>
                  </a:lnTo>
                  <a:lnTo>
                    <a:pt x="322" y="357"/>
                  </a:lnTo>
                  <a:lnTo>
                    <a:pt x="318" y="380"/>
                  </a:lnTo>
                  <a:lnTo>
                    <a:pt x="299" y="359"/>
                  </a:lnTo>
                  <a:lnTo>
                    <a:pt x="268" y="384"/>
                  </a:lnTo>
                  <a:lnTo>
                    <a:pt x="253" y="384"/>
                  </a:lnTo>
                  <a:lnTo>
                    <a:pt x="240" y="369"/>
                  </a:lnTo>
                  <a:lnTo>
                    <a:pt x="232" y="443"/>
                  </a:lnTo>
                  <a:lnTo>
                    <a:pt x="204" y="454"/>
                  </a:lnTo>
                  <a:lnTo>
                    <a:pt x="190" y="483"/>
                  </a:lnTo>
                  <a:lnTo>
                    <a:pt x="173" y="483"/>
                  </a:lnTo>
                  <a:lnTo>
                    <a:pt x="133" y="527"/>
                  </a:lnTo>
                  <a:lnTo>
                    <a:pt x="131" y="561"/>
                  </a:lnTo>
                  <a:lnTo>
                    <a:pt x="122" y="574"/>
                  </a:lnTo>
                  <a:lnTo>
                    <a:pt x="110" y="610"/>
                  </a:lnTo>
                  <a:lnTo>
                    <a:pt x="74" y="561"/>
                  </a:lnTo>
                  <a:lnTo>
                    <a:pt x="0" y="329"/>
                  </a:lnTo>
                  <a:close/>
                </a:path>
              </a:pathLst>
            </a:custGeom>
            <a:grpFill/>
            <a:ln w="12700" cap="flat" cmpd="sng" algn="ctr">
              <a:solidFill>
                <a:schemeClr val="bg2"/>
              </a:solidFill>
              <a:prstDash val="solid"/>
              <a:round/>
              <a:headEnd type="none" w="med" len="med"/>
              <a:tailEnd type="none" w="med" len="med"/>
            </a:ln>
          </p:spPr>
          <p:txBody>
            <a:bodyPr/>
            <a:lstStyle/>
            <a:p>
              <a:pPr defTabSz="1306220">
                <a:defRPr/>
              </a:pPr>
              <a:endParaRPr lang="ko-KR" altLang="en-US" kern="0">
                <a:solidFill>
                  <a:sysClr val="windowText" lastClr="000000"/>
                </a:solidFill>
                <a:ea typeface="ＭＳ Ｐゴシック" charset="-128"/>
                <a:cs typeface="ＭＳ Ｐゴシック" charset="-128"/>
              </a:endParaRPr>
            </a:p>
          </p:txBody>
        </p:sp>
      </p:grpSp>
      <p:grpSp>
        <p:nvGrpSpPr>
          <p:cNvPr id="3" name="Group 158"/>
          <p:cNvGrpSpPr>
            <a:grpSpLocks/>
          </p:cNvGrpSpPr>
          <p:nvPr/>
        </p:nvGrpSpPr>
        <p:grpSpPr bwMode="auto">
          <a:xfrm>
            <a:off x="1234440" y="1413510"/>
            <a:ext cx="660400" cy="497206"/>
            <a:chOff x="751052" y="5540913"/>
            <a:chExt cx="412921" cy="414024"/>
          </a:xfrm>
        </p:grpSpPr>
        <p:cxnSp>
          <p:nvCxnSpPr>
            <p:cNvPr id="160" name="Straight Connector 159"/>
            <p:cNvCxnSpPr>
              <a:stCxn id="164" idx="7"/>
              <a:endCxn id="165" idx="3"/>
            </p:cNvCxnSpPr>
            <p:nvPr/>
          </p:nvCxnSpPr>
          <p:spPr>
            <a:xfrm rot="5400000" flipH="1" flipV="1">
              <a:off x="931429" y="5602416"/>
              <a:ext cx="52168" cy="156789"/>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a:stCxn id="163" idx="1"/>
              <a:endCxn id="164" idx="5"/>
            </p:cNvCxnSpPr>
            <p:nvPr/>
          </p:nvCxnSpPr>
          <p:spPr>
            <a:xfrm rot="16200000" flipV="1">
              <a:off x="929140" y="5751159"/>
              <a:ext cx="39943" cy="139986"/>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a:stCxn id="163" idx="0"/>
              <a:endCxn id="165" idx="4"/>
            </p:cNvCxnSpPr>
            <p:nvPr/>
          </p:nvCxnSpPr>
          <p:spPr>
            <a:xfrm rot="5400000" flipH="1" flipV="1">
              <a:off x="1006881" y="5739524"/>
              <a:ext cx="147341" cy="16803"/>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63" name="Oval 162"/>
            <p:cNvSpPr/>
            <p:nvPr/>
          </p:nvSpPr>
          <p:spPr>
            <a:xfrm>
              <a:off x="997217" y="5821688"/>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64" name="Oval 163"/>
            <p:cNvSpPr/>
            <p:nvPr/>
          </p:nvSpPr>
          <p:spPr>
            <a:xfrm>
              <a:off x="751052" y="5686852"/>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65" name="Oval 164"/>
            <p:cNvSpPr/>
            <p:nvPr/>
          </p:nvSpPr>
          <p:spPr>
            <a:xfrm>
              <a:off x="1014686" y="5540913"/>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grpSp>
      <p:grpSp>
        <p:nvGrpSpPr>
          <p:cNvPr id="4" name="Group 172"/>
          <p:cNvGrpSpPr>
            <a:grpSpLocks/>
          </p:cNvGrpSpPr>
          <p:nvPr/>
        </p:nvGrpSpPr>
        <p:grpSpPr bwMode="auto">
          <a:xfrm>
            <a:off x="10858501" y="5059680"/>
            <a:ext cx="660400" cy="495300"/>
            <a:chOff x="751052" y="5540913"/>
            <a:chExt cx="412921" cy="414024"/>
          </a:xfrm>
        </p:grpSpPr>
        <p:cxnSp>
          <p:nvCxnSpPr>
            <p:cNvPr id="174" name="Straight Connector 173"/>
            <p:cNvCxnSpPr>
              <a:stCxn id="178" idx="7"/>
              <a:endCxn id="179" idx="3"/>
            </p:cNvCxnSpPr>
            <p:nvPr/>
          </p:nvCxnSpPr>
          <p:spPr>
            <a:xfrm rot="5400000" flipH="1" flipV="1">
              <a:off x="931429" y="5602416"/>
              <a:ext cx="52168" cy="156789"/>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77" idx="1"/>
              <a:endCxn id="178" idx="5"/>
            </p:cNvCxnSpPr>
            <p:nvPr/>
          </p:nvCxnSpPr>
          <p:spPr>
            <a:xfrm rot="16200000" flipV="1">
              <a:off x="929140" y="5751159"/>
              <a:ext cx="39943" cy="139986"/>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77" idx="0"/>
              <a:endCxn id="179" idx="4"/>
            </p:cNvCxnSpPr>
            <p:nvPr/>
          </p:nvCxnSpPr>
          <p:spPr>
            <a:xfrm rot="5400000" flipH="1" flipV="1">
              <a:off x="1006881" y="5739524"/>
              <a:ext cx="147341" cy="16803"/>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77" name="Oval 176"/>
            <p:cNvSpPr/>
            <p:nvPr/>
          </p:nvSpPr>
          <p:spPr>
            <a:xfrm>
              <a:off x="997216" y="5821175"/>
              <a:ext cx="149287" cy="133762"/>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78" name="Oval 177"/>
            <p:cNvSpPr/>
            <p:nvPr/>
          </p:nvSpPr>
          <p:spPr>
            <a:xfrm>
              <a:off x="751052" y="5687414"/>
              <a:ext cx="149287" cy="133762"/>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79" name="Oval 178"/>
            <p:cNvSpPr/>
            <p:nvPr/>
          </p:nvSpPr>
          <p:spPr>
            <a:xfrm>
              <a:off x="1014686" y="5540913"/>
              <a:ext cx="149287" cy="133762"/>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grpSp>
      <p:grpSp>
        <p:nvGrpSpPr>
          <p:cNvPr id="5" name="Group 193"/>
          <p:cNvGrpSpPr>
            <a:grpSpLocks/>
          </p:cNvGrpSpPr>
          <p:nvPr/>
        </p:nvGrpSpPr>
        <p:grpSpPr bwMode="auto">
          <a:xfrm>
            <a:off x="13172440" y="2588896"/>
            <a:ext cx="660400" cy="497204"/>
            <a:chOff x="751052" y="5540913"/>
            <a:chExt cx="412921" cy="414024"/>
          </a:xfrm>
        </p:grpSpPr>
        <p:cxnSp>
          <p:nvCxnSpPr>
            <p:cNvPr id="195" name="Straight Connector 194"/>
            <p:cNvCxnSpPr>
              <a:stCxn id="199" idx="7"/>
              <a:endCxn id="200" idx="3"/>
            </p:cNvCxnSpPr>
            <p:nvPr/>
          </p:nvCxnSpPr>
          <p:spPr>
            <a:xfrm rot="5400000" flipH="1" flipV="1">
              <a:off x="931429" y="5602416"/>
              <a:ext cx="52168" cy="156789"/>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98" idx="1"/>
              <a:endCxn id="199" idx="5"/>
            </p:cNvCxnSpPr>
            <p:nvPr/>
          </p:nvCxnSpPr>
          <p:spPr>
            <a:xfrm rot="16200000" flipV="1">
              <a:off x="929140" y="5751159"/>
              <a:ext cx="39943" cy="139986"/>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98" idx="0"/>
              <a:endCxn id="200" idx="4"/>
            </p:cNvCxnSpPr>
            <p:nvPr/>
          </p:nvCxnSpPr>
          <p:spPr>
            <a:xfrm rot="5400000" flipH="1" flipV="1">
              <a:off x="1006881" y="5739524"/>
              <a:ext cx="147341" cy="16803"/>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98" name="Oval 197"/>
            <p:cNvSpPr/>
            <p:nvPr/>
          </p:nvSpPr>
          <p:spPr>
            <a:xfrm>
              <a:off x="997217" y="5821688"/>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99" name="Oval 198"/>
            <p:cNvSpPr/>
            <p:nvPr/>
          </p:nvSpPr>
          <p:spPr>
            <a:xfrm>
              <a:off x="751052" y="5686853"/>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00" name="Oval 199"/>
            <p:cNvSpPr/>
            <p:nvPr/>
          </p:nvSpPr>
          <p:spPr>
            <a:xfrm>
              <a:off x="1014686" y="5540913"/>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grpSp>
      <p:grpSp>
        <p:nvGrpSpPr>
          <p:cNvPr id="6" name="Group 200"/>
          <p:cNvGrpSpPr>
            <a:grpSpLocks/>
          </p:cNvGrpSpPr>
          <p:nvPr/>
        </p:nvGrpSpPr>
        <p:grpSpPr bwMode="auto">
          <a:xfrm>
            <a:off x="8783320" y="2748916"/>
            <a:ext cx="660400" cy="497204"/>
            <a:chOff x="751052" y="5540913"/>
            <a:chExt cx="412921" cy="414024"/>
          </a:xfrm>
        </p:grpSpPr>
        <p:cxnSp>
          <p:nvCxnSpPr>
            <p:cNvPr id="202" name="Straight Connector 201"/>
            <p:cNvCxnSpPr>
              <a:stCxn id="206" idx="7"/>
              <a:endCxn id="207" idx="3"/>
            </p:cNvCxnSpPr>
            <p:nvPr/>
          </p:nvCxnSpPr>
          <p:spPr>
            <a:xfrm rot="5400000" flipH="1" flipV="1">
              <a:off x="931429" y="5602416"/>
              <a:ext cx="52168" cy="156789"/>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a:stCxn id="205" idx="1"/>
              <a:endCxn id="206" idx="5"/>
            </p:cNvCxnSpPr>
            <p:nvPr/>
          </p:nvCxnSpPr>
          <p:spPr>
            <a:xfrm rot="16200000" flipV="1">
              <a:off x="929140" y="5751159"/>
              <a:ext cx="39943" cy="139986"/>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a:stCxn id="205" idx="0"/>
              <a:endCxn id="207" idx="4"/>
            </p:cNvCxnSpPr>
            <p:nvPr/>
          </p:nvCxnSpPr>
          <p:spPr>
            <a:xfrm rot="5400000" flipH="1" flipV="1">
              <a:off x="1006881" y="5739524"/>
              <a:ext cx="147341" cy="16803"/>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205" name="Oval 204"/>
            <p:cNvSpPr/>
            <p:nvPr/>
          </p:nvSpPr>
          <p:spPr>
            <a:xfrm>
              <a:off x="997217" y="5821688"/>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06" name="Oval 205"/>
            <p:cNvSpPr/>
            <p:nvPr/>
          </p:nvSpPr>
          <p:spPr>
            <a:xfrm>
              <a:off x="751052" y="5686853"/>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07" name="Oval 206"/>
            <p:cNvSpPr/>
            <p:nvPr/>
          </p:nvSpPr>
          <p:spPr>
            <a:xfrm>
              <a:off x="1014686" y="5540913"/>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grpSp>
      <p:grpSp>
        <p:nvGrpSpPr>
          <p:cNvPr id="7" name="Group 214"/>
          <p:cNvGrpSpPr>
            <a:grpSpLocks/>
          </p:cNvGrpSpPr>
          <p:nvPr/>
        </p:nvGrpSpPr>
        <p:grpSpPr bwMode="auto">
          <a:xfrm>
            <a:off x="7084061" y="4103370"/>
            <a:ext cx="660400" cy="497206"/>
            <a:chOff x="751052" y="5540913"/>
            <a:chExt cx="412921" cy="414024"/>
          </a:xfrm>
        </p:grpSpPr>
        <p:cxnSp>
          <p:nvCxnSpPr>
            <p:cNvPr id="216" name="Straight Connector 215"/>
            <p:cNvCxnSpPr>
              <a:stCxn id="220" idx="7"/>
              <a:endCxn id="221" idx="3"/>
            </p:cNvCxnSpPr>
            <p:nvPr/>
          </p:nvCxnSpPr>
          <p:spPr>
            <a:xfrm rot="5400000" flipH="1" flipV="1">
              <a:off x="931429" y="5602416"/>
              <a:ext cx="52168" cy="156789"/>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219" idx="1"/>
              <a:endCxn id="220" idx="5"/>
            </p:cNvCxnSpPr>
            <p:nvPr/>
          </p:nvCxnSpPr>
          <p:spPr>
            <a:xfrm rot="16200000" flipV="1">
              <a:off x="929140" y="5751159"/>
              <a:ext cx="39943" cy="139986"/>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stCxn id="219" idx="0"/>
              <a:endCxn id="221" idx="4"/>
            </p:cNvCxnSpPr>
            <p:nvPr/>
          </p:nvCxnSpPr>
          <p:spPr>
            <a:xfrm rot="5400000" flipH="1" flipV="1">
              <a:off x="1006881" y="5739524"/>
              <a:ext cx="147341" cy="16803"/>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219" name="Oval 218"/>
            <p:cNvSpPr/>
            <p:nvPr/>
          </p:nvSpPr>
          <p:spPr>
            <a:xfrm>
              <a:off x="997216" y="5821688"/>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20" name="Oval 219"/>
            <p:cNvSpPr/>
            <p:nvPr/>
          </p:nvSpPr>
          <p:spPr>
            <a:xfrm>
              <a:off x="751052" y="5686852"/>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21" name="Oval 220"/>
            <p:cNvSpPr/>
            <p:nvPr/>
          </p:nvSpPr>
          <p:spPr>
            <a:xfrm>
              <a:off x="1014686" y="5540913"/>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grpSp>
      <p:grpSp>
        <p:nvGrpSpPr>
          <p:cNvPr id="8" name="Group 372"/>
          <p:cNvGrpSpPr>
            <a:grpSpLocks/>
          </p:cNvGrpSpPr>
          <p:nvPr/>
        </p:nvGrpSpPr>
        <p:grpSpPr bwMode="auto">
          <a:xfrm>
            <a:off x="721361" y="3815716"/>
            <a:ext cx="718821" cy="413384"/>
            <a:chOff x="450125" y="3179066"/>
            <a:chExt cx="450117" cy="345577"/>
          </a:xfrm>
        </p:grpSpPr>
        <p:cxnSp>
          <p:nvCxnSpPr>
            <p:cNvPr id="115" name="Straight Connector 114"/>
            <p:cNvCxnSpPr>
              <a:stCxn id="145" idx="6"/>
              <a:endCxn id="147" idx="2"/>
            </p:cNvCxnSpPr>
            <p:nvPr/>
          </p:nvCxnSpPr>
          <p:spPr>
            <a:xfrm flipV="1">
              <a:off x="600164" y="3245737"/>
              <a:ext cx="150039" cy="20614"/>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46" idx="1"/>
              <a:endCxn id="145" idx="5"/>
            </p:cNvCxnSpPr>
            <p:nvPr/>
          </p:nvCxnSpPr>
          <p:spPr>
            <a:xfrm rot="16200000" flipV="1">
              <a:off x="551497" y="3340189"/>
              <a:ext cx="97335" cy="43946"/>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146" idx="7"/>
              <a:endCxn id="147" idx="3"/>
            </p:cNvCxnSpPr>
            <p:nvPr/>
          </p:nvCxnSpPr>
          <p:spPr>
            <a:xfrm rot="5400000" flipH="1" flipV="1">
              <a:off x="691229" y="3329882"/>
              <a:ext cx="117949" cy="43946"/>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45" name="Oval 144"/>
            <p:cNvSpPr/>
            <p:nvPr/>
          </p:nvSpPr>
          <p:spPr>
            <a:xfrm>
              <a:off x="450125" y="3199768"/>
              <a:ext cx="149509" cy="133772"/>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47" name="Oval 146"/>
            <p:cNvSpPr/>
            <p:nvPr/>
          </p:nvSpPr>
          <p:spPr>
            <a:xfrm>
              <a:off x="750733" y="3179066"/>
              <a:ext cx="149509" cy="133772"/>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46" name="Oval 145"/>
            <p:cNvSpPr/>
            <p:nvPr/>
          </p:nvSpPr>
          <p:spPr>
            <a:xfrm>
              <a:off x="599634" y="3390871"/>
              <a:ext cx="151100" cy="133772"/>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grpSp>
      <p:grpSp>
        <p:nvGrpSpPr>
          <p:cNvPr id="9" name="Group 165"/>
          <p:cNvGrpSpPr>
            <a:grpSpLocks/>
          </p:cNvGrpSpPr>
          <p:nvPr/>
        </p:nvGrpSpPr>
        <p:grpSpPr bwMode="auto">
          <a:xfrm>
            <a:off x="10320021" y="5558790"/>
            <a:ext cx="660400" cy="497206"/>
            <a:chOff x="751052" y="5540913"/>
            <a:chExt cx="412921" cy="414024"/>
          </a:xfrm>
        </p:grpSpPr>
        <p:cxnSp>
          <p:nvCxnSpPr>
            <p:cNvPr id="167" name="Straight Connector 166"/>
            <p:cNvCxnSpPr>
              <a:stCxn id="171" idx="7"/>
              <a:endCxn id="172" idx="3"/>
            </p:cNvCxnSpPr>
            <p:nvPr/>
          </p:nvCxnSpPr>
          <p:spPr>
            <a:xfrm rot="5400000" flipH="1" flipV="1">
              <a:off x="931429" y="5602416"/>
              <a:ext cx="52168" cy="156789"/>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170" idx="1"/>
              <a:endCxn id="171" idx="5"/>
            </p:cNvCxnSpPr>
            <p:nvPr/>
          </p:nvCxnSpPr>
          <p:spPr>
            <a:xfrm rot="16200000" flipV="1">
              <a:off x="929140" y="5751159"/>
              <a:ext cx="39943" cy="139986"/>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70" idx="0"/>
              <a:endCxn id="172" idx="4"/>
            </p:cNvCxnSpPr>
            <p:nvPr/>
          </p:nvCxnSpPr>
          <p:spPr>
            <a:xfrm rot="5400000" flipH="1" flipV="1">
              <a:off x="1006881" y="5739524"/>
              <a:ext cx="147341" cy="16803"/>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70" name="Oval 169"/>
            <p:cNvSpPr/>
            <p:nvPr/>
          </p:nvSpPr>
          <p:spPr>
            <a:xfrm>
              <a:off x="997216" y="5821688"/>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71" name="Oval 170"/>
            <p:cNvSpPr/>
            <p:nvPr/>
          </p:nvSpPr>
          <p:spPr>
            <a:xfrm>
              <a:off x="751052" y="5686852"/>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72" name="Oval 171"/>
            <p:cNvSpPr/>
            <p:nvPr/>
          </p:nvSpPr>
          <p:spPr>
            <a:xfrm>
              <a:off x="1014686" y="5540913"/>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grpSp>
      <p:grpSp>
        <p:nvGrpSpPr>
          <p:cNvPr id="10" name="Group 179"/>
          <p:cNvGrpSpPr>
            <a:grpSpLocks/>
          </p:cNvGrpSpPr>
          <p:nvPr/>
        </p:nvGrpSpPr>
        <p:grpSpPr bwMode="auto">
          <a:xfrm>
            <a:off x="12829541" y="3150870"/>
            <a:ext cx="660400" cy="497206"/>
            <a:chOff x="751052" y="5540913"/>
            <a:chExt cx="412921" cy="414024"/>
          </a:xfrm>
        </p:grpSpPr>
        <p:cxnSp>
          <p:nvCxnSpPr>
            <p:cNvPr id="181" name="Straight Connector 180"/>
            <p:cNvCxnSpPr>
              <a:stCxn id="185" idx="7"/>
              <a:endCxn id="186" idx="3"/>
            </p:cNvCxnSpPr>
            <p:nvPr/>
          </p:nvCxnSpPr>
          <p:spPr>
            <a:xfrm rot="5400000" flipH="1" flipV="1">
              <a:off x="931429" y="5602416"/>
              <a:ext cx="52168" cy="156789"/>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84" idx="1"/>
              <a:endCxn id="185" idx="5"/>
            </p:cNvCxnSpPr>
            <p:nvPr/>
          </p:nvCxnSpPr>
          <p:spPr>
            <a:xfrm rot="16200000" flipV="1">
              <a:off x="929140" y="5751159"/>
              <a:ext cx="39943" cy="139986"/>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84" idx="0"/>
              <a:endCxn id="186" idx="4"/>
            </p:cNvCxnSpPr>
            <p:nvPr/>
          </p:nvCxnSpPr>
          <p:spPr>
            <a:xfrm rot="5400000" flipH="1" flipV="1">
              <a:off x="1006881" y="5739524"/>
              <a:ext cx="147341" cy="16803"/>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84" name="Oval 183"/>
            <p:cNvSpPr/>
            <p:nvPr/>
          </p:nvSpPr>
          <p:spPr>
            <a:xfrm>
              <a:off x="997216" y="5821688"/>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85" name="Oval 184"/>
            <p:cNvSpPr/>
            <p:nvPr/>
          </p:nvSpPr>
          <p:spPr>
            <a:xfrm>
              <a:off x="751052" y="5686852"/>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86" name="Oval 185"/>
            <p:cNvSpPr/>
            <p:nvPr/>
          </p:nvSpPr>
          <p:spPr>
            <a:xfrm>
              <a:off x="1014686" y="5540913"/>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grpSp>
      <p:grpSp>
        <p:nvGrpSpPr>
          <p:cNvPr id="11" name="Group 186"/>
          <p:cNvGrpSpPr>
            <a:grpSpLocks/>
          </p:cNvGrpSpPr>
          <p:nvPr/>
        </p:nvGrpSpPr>
        <p:grpSpPr bwMode="auto">
          <a:xfrm>
            <a:off x="12466320" y="3642360"/>
            <a:ext cx="660400" cy="497206"/>
            <a:chOff x="751052" y="5540913"/>
            <a:chExt cx="412921" cy="414024"/>
          </a:xfrm>
        </p:grpSpPr>
        <p:cxnSp>
          <p:nvCxnSpPr>
            <p:cNvPr id="188" name="Straight Connector 187"/>
            <p:cNvCxnSpPr>
              <a:stCxn id="192" idx="7"/>
              <a:endCxn id="193" idx="3"/>
            </p:cNvCxnSpPr>
            <p:nvPr/>
          </p:nvCxnSpPr>
          <p:spPr>
            <a:xfrm rot="5400000" flipH="1" flipV="1">
              <a:off x="931429" y="5602416"/>
              <a:ext cx="52168" cy="156789"/>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a:stCxn id="191" idx="1"/>
              <a:endCxn id="192" idx="5"/>
            </p:cNvCxnSpPr>
            <p:nvPr/>
          </p:nvCxnSpPr>
          <p:spPr>
            <a:xfrm rot="16200000" flipV="1">
              <a:off x="929140" y="5751159"/>
              <a:ext cx="39943" cy="139986"/>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91" idx="0"/>
              <a:endCxn id="193" idx="4"/>
            </p:cNvCxnSpPr>
            <p:nvPr/>
          </p:nvCxnSpPr>
          <p:spPr>
            <a:xfrm rot="5400000" flipH="1" flipV="1">
              <a:off x="1006881" y="5739524"/>
              <a:ext cx="147341" cy="16803"/>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91" name="Oval 190"/>
            <p:cNvSpPr/>
            <p:nvPr/>
          </p:nvSpPr>
          <p:spPr>
            <a:xfrm>
              <a:off x="997217" y="5821688"/>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92" name="Oval 191"/>
            <p:cNvSpPr/>
            <p:nvPr/>
          </p:nvSpPr>
          <p:spPr>
            <a:xfrm>
              <a:off x="751052" y="5686852"/>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93" name="Oval 192"/>
            <p:cNvSpPr/>
            <p:nvPr/>
          </p:nvSpPr>
          <p:spPr>
            <a:xfrm>
              <a:off x="1014686" y="5540913"/>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grpSp>
      <p:grpSp>
        <p:nvGrpSpPr>
          <p:cNvPr id="12" name="Group 371"/>
          <p:cNvGrpSpPr/>
          <p:nvPr/>
        </p:nvGrpSpPr>
        <p:grpSpPr>
          <a:xfrm>
            <a:off x="1320356" y="1793454"/>
            <a:ext cx="12280843" cy="5029324"/>
            <a:chOff x="825222" y="1494545"/>
            <a:chExt cx="7675527" cy="4191103"/>
          </a:xfrm>
          <a:solidFill>
            <a:srgbClr val="FF0000"/>
          </a:solidFill>
        </p:grpSpPr>
        <p:sp>
          <p:nvSpPr>
            <p:cNvPr id="240" name="Oval 239"/>
            <p:cNvSpPr/>
            <p:nvPr/>
          </p:nvSpPr>
          <p:spPr>
            <a:xfrm>
              <a:off x="3273425" y="3353437"/>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cxnSp>
          <p:nvCxnSpPr>
            <p:cNvPr id="334" name="Straight Connector 333"/>
            <p:cNvCxnSpPr>
              <a:stCxn id="250" idx="5"/>
              <a:endCxn id="249" idx="1"/>
            </p:cNvCxnSpPr>
            <p:nvPr/>
          </p:nvCxnSpPr>
          <p:spPr>
            <a:xfrm rot="16200000" flipH="1">
              <a:off x="7168695" y="2857747"/>
              <a:ext cx="354065" cy="635535"/>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47" idx="0"/>
              <a:endCxn id="242" idx="4"/>
            </p:cNvCxnSpPr>
            <p:nvPr/>
          </p:nvCxnSpPr>
          <p:spPr>
            <a:xfrm rot="5400000" flipH="1" flipV="1">
              <a:off x="97653" y="2355456"/>
              <a:ext cx="1551180" cy="96041"/>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239" name="Oval 238"/>
            <p:cNvSpPr/>
            <p:nvPr/>
          </p:nvSpPr>
          <p:spPr>
            <a:xfrm>
              <a:off x="2260057" y="2865074"/>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41" name="Oval 240"/>
            <p:cNvSpPr/>
            <p:nvPr/>
          </p:nvSpPr>
          <p:spPr>
            <a:xfrm>
              <a:off x="5827953" y="2839415"/>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42" name="Oval 241"/>
            <p:cNvSpPr/>
            <p:nvPr/>
          </p:nvSpPr>
          <p:spPr>
            <a:xfrm>
              <a:off x="846244" y="1494545"/>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43" name="Oval 242"/>
            <p:cNvSpPr/>
            <p:nvPr/>
          </p:nvSpPr>
          <p:spPr>
            <a:xfrm>
              <a:off x="921262" y="4155072"/>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44" name="Oval 243"/>
            <p:cNvSpPr/>
            <p:nvPr/>
          </p:nvSpPr>
          <p:spPr>
            <a:xfrm>
              <a:off x="2034999" y="4629882"/>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45" name="Oval 244"/>
            <p:cNvSpPr/>
            <p:nvPr/>
          </p:nvSpPr>
          <p:spPr>
            <a:xfrm>
              <a:off x="3629041" y="5533248"/>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46" name="Oval 245"/>
            <p:cNvSpPr/>
            <p:nvPr/>
          </p:nvSpPr>
          <p:spPr>
            <a:xfrm>
              <a:off x="4839826" y="5552307"/>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47" name="Oval 246"/>
            <p:cNvSpPr/>
            <p:nvPr/>
          </p:nvSpPr>
          <p:spPr>
            <a:xfrm>
              <a:off x="4096433" y="4798752"/>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48" name="Oval 247"/>
            <p:cNvSpPr/>
            <p:nvPr/>
          </p:nvSpPr>
          <p:spPr>
            <a:xfrm>
              <a:off x="7159599" y="5466577"/>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49" name="Oval 248"/>
            <p:cNvSpPr/>
            <p:nvPr/>
          </p:nvSpPr>
          <p:spPr>
            <a:xfrm>
              <a:off x="7641522" y="3333021"/>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50" name="Oval 249"/>
            <p:cNvSpPr/>
            <p:nvPr/>
          </p:nvSpPr>
          <p:spPr>
            <a:xfrm>
              <a:off x="6899894" y="2884669"/>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51" name="Oval 250"/>
            <p:cNvSpPr/>
            <p:nvPr/>
          </p:nvSpPr>
          <p:spPr>
            <a:xfrm>
              <a:off x="7716541" y="2460112"/>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cxnSp>
          <p:nvCxnSpPr>
            <p:cNvPr id="252" name="Straight Connector 251"/>
            <p:cNvCxnSpPr>
              <a:stCxn id="243" idx="0"/>
              <a:endCxn id="147" idx="4"/>
            </p:cNvCxnSpPr>
            <p:nvPr/>
          </p:nvCxnSpPr>
          <p:spPr>
            <a:xfrm rot="16200000" flipV="1">
              <a:off x="489421" y="3648210"/>
              <a:ext cx="842665" cy="171059"/>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244" idx="1"/>
              <a:endCxn id="243" idx="6"/>
            </p:cNvCxnSpPr>
            <p:nvPr/>
          </p:nvCxnSpPr>
          <p:spPr>
            <a:xfrm rot="16200000" flipV="1">
              <a:off x="1350304" y="3942740"/>
              <a:ext cx="427666" cy="985671"/>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a:stCxn id="304" idx="1"/>
              <a:endCxn id="244" idx="6"/>
            </p:cNvCxnSpPr>
            <p:nvPr/>
          </p:nvCxnSpPr>
          <p:spPr>
            <a:xfrm rot="16200000" flipV="1">
              <a:off x="2374561" y="4507031"/>
              <a:ext cx="302209" cy="681253"/>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247" idx="5"/>
              <a:endCxn id="246" idx="1"/>
            </p:cNvCxnSpPr>
            <p:nvPr/>
          </p:nvCxnSpPr>
          <p:spPr>
            <a:xfrm rot="16200000" flipH="1">
              <a:off x="4213515" y="4923550"/>
              <a:ext cx="659268" cy="637300"/>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240" idx="1"/>
              <a:endCxn id="239" idx="5"/>
            </p:cNvCxnSpPr>
            <p:nvPr/>
          </p:nvCxnSpPr>
          <p:spPr>
            <a:xfrm rot="16200000" flipV="1">
              <a:off x="2644723" y="2722288"/>
              <a:ext cx="394076" cy="907275"/>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a:endCxn id="240" idx="6"/>
            </p:cNvCxnSpPr>
            <p:nvPr/>
          </p:nvCxnSpPr>
          <p:spPr>
            <a:xfrm rot="16200000" flipV="1">
              <a:off x="4058125" y="2785447"/>
              <a:ext cx="18974" cy="1288296"/>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247" idx="0"/>
            </p:cNvCxnSpPr>
            <p:nvPr/>
          </p:nvCxnSpPr>
          <p:spPr>
            <a:xfrm rot="5400000" flipH="1" flipV="1">
              <a:off x="3808915" y="3895908"/>
              <a:ext cx="1265383" cy="540307"/>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304" idx="0"/>
              <a:endCxn id="240" idx="3"/>
            </p:cNvCxnSpPr>
            <p:nvPr/>
          </p:nvCxnSpPr>
          <p:spPr>
            <a:xfrm rot="5400000" flipH="1" flipV="1">
              <a:off x="2351376" y="4035213"/>
              <a:ext cx="1511984" cy="376060"/>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a:stCxn id="250" idx="7"/>
              <a:endCxn id="251" idx="2"/>
            </p:cNvCxnSpPr>
            <p:nvPr/>
          </p:nvCxnSpPr>
          <p:spPr>
            <a:xfrm rot="5400000" flipH="1" flipV="1">
              <a:off x="7183544" y="2371200"/>
              <a:ext cx="377413" cy="688581"/>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a:stCxn id="239" idx="1"/>
              <a:endCxn id="242" idx="5"/>
            </p:cNvCxnSpPr>
            <p:nvPr/>
          </p:nvCxnSpPr>
          <p:spPr>
            <a:xfrm rot="16200000" flipV="1">
              <a:off x="990049" y="1592620"/>
              <a:ext cx="1276242" cy="1307720"/>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304" name="Oval 303"/>
            <p:cNvSpPr/>
            <p:nvPr/>
          </p:nvSpPr>
          <p:spPr>
            <a:xfrm>
              <a:off x="2844318" y="4979235"/>
              <a:ext cx="150039" cy="133341"/>
            </a:xfrm>
            <a:prstGeom prst="ellipse">
              <a:avLst/>
            </a:prstGeom>
            <a:grpFill/>
            <a:ln w="12700" cap="flat" cmpd="sng" algn="ctr">
              <a:solidFill>
                <a:srgbClr val="FFFF00"/>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cxnSp>
          <p:nvCxnSpPr>
            <p:cNvPr id="307" name="Straight Connector 306"/>
            <p:cNvCxnSpPr>
              <a:stCxn id="304" idx="6"/>
              <a:endCxn id="245" idx="1"/>
            </p:cNvCxnSpPr>
            <p:nvPr/>
          </p:nvCxnSpPr>
          <p:spPr>
            <a:xfrm>
              <a:off x="2994357" y="5045906"/>
              <a:ext cx="656657" cy="506869"/>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a:stCxn id="245" idx="6"/>
              <a:endCxn id="246" idx="2"/>
            </p:cNvCxnSpPr>
            <p:nvPr/>
          </p:nvCxnSpPr>
          <p:spPr>
            <a:xfrm>
              <a:off x="3779080" y="5599919"/>
              <a:ext cx="1060746" cy="19059"/>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a:stCxn id="246" idx="7"/>
              <a:endCxn id="248" idx="2"/>
            </p:cNvCxnSpPr>
            <p:nvPr/>
          </p:nvCxnSpPr>
          <p:spPr>
            <a:xfrm rot="5400000" flipH="1" flipV="1">
              <a:off x="6044452" y="4456688"/>
              <a:ext cx="38586" cy="2191707"/>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a:stCxn id="241" idx="6"/>
              <a:endCxn id="250" idx="2"/>
            </p:cNvCxnSpPr>
            <p:nvPr/>
          </p:nvCxnSpPr>
          <p:spPr>
            <a:xfrm>
              <a:off x="5977992" y="2906086"/>
              <a:ext cx="921902" cy="45254"/>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a:endCxn id="249" idx="4"/>
            </p:cNvCxnSpPr>
            <p:nvPr/>
          </p:nvCxnSpPr>
          <p:spPr>
            <a:xfrm rot="5400000" flipH="1" flipV="1">
              <a:off x="6686344" y="3621212"/>
              <a:ext cx="1185047" cy="875349"/>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a:endCxn id="241" idx="3"/>
            </p:cNvCxnSpPr>
            <p:nvPr/>
          </p:nvCxnSpPr>
          <p:spPr>
            <a:xfrm rot="5400000" flipH="1" flipV="1">
              <a:off x="5090963" y="2680120"/>
              <a:ext cx="485853" cy="1032073"/>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a:endCxn id="251" idx="7"/>
            </p:cNvCxnSpPr>
            <p:nvPr/>
          </p:nvCxnSpPr>
          <p:spPr>
            <a:xfrm rot="10800000" flipV="1">
              <a:off x="7844608" y="2370251"/>
              <a:ext cx="388089" cy="109388"/>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a:stCxn id="249" idx="7"/>
            </p:cNvCxnSpPr>
            <p:nvPr/>
          </p:nvCxnSpPr>
          <p:spPr>
            <a:xfrm rot="5400000" flipH="1" flipV="1">
              <a:off x="7734706" y="2586506"/>
              <a:ext cx="800925" cy="731160"/>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a:stCxn id="248" idx="0"/>
            </p:cNvCxnSpPr>
            <p:nvPr/>
          </p:nvCxnSpPr>
          <p:spPr>
            <a:xfrm rot="16200000" flipV="1">
              <a:off x="6677466" y="4909424"/>
              <a:ext cx="720881" cy="393426"/>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a:endCxn id="241" idx="5"/>
            </p:cNvCxnSpPr>
            <p:nvPr/>
          </p:nvCxnSpPr>
          <p:spPr>
            <a:xfrm rot="16200000" flipV="1">
              <a:off x="5979974" y="2929274"/>
              <a:ext cx="244476" cy="292386"/>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a:endCxn id="241" idx="1"/>
            </p:cNvCxnSpPr>
            <p:nvPr/>
          </p:nvCxnSpPr>
          <p:spPr>
            <a:xfrm rot="16200000" flipH="1">
              <a:off x="5753313" y="2762329"/>
              <a:ext cx="154450" cy="38775"/>
            </a:xfrm>
            <a:prstGeom prst="line">
              <a:avLst/>
            </a:prstGeom>
            <a:grpFill/>
            <a:ln w="25400" cap="flat" cmpd="sng" algn="ctr">
              <a:solidFill>
                <a:srgbClr val="FFFF00"/>
              </a:soli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grpSp>
      <p:grpSp>
        <p:nvGrpSpPr>
          <p:cNvPr id="13" name="Group 207"/>
          <p:cNvGrpSpPr>
            <a:grpSpLocks/>
          </p:cNvGrpSpPr>
          <p:nvPr/>
        </p:nvGrpSpPr>
        <p:grpSpPr bwMode="auto">
          <a:xfrm>
            <a:off x="9542781" y="3813810"/>
            <a:ext cx="660400" cy="497206"/>
            <a:chOff x="751052" y="5540913"/>
            <a:chExt cx="412921" cy="414024"/>
          </a:xfrm>
        </p:grpSpPr>
        <p:cxnSp>
          <p:nvCxnSpPr>
            <p:cNvPr id="209" name="Straight Connector 208"/>
            <p:cNvCxnSpPr>
              <a:stCxn id="213" idx="7"/>
              <a:endCxn id="214" idx="3"/>
            </p:cNvCxnSpPr>
            <p:nvPr/>
          </p:nvCxnSpPr>
          <p:spPr>
            <a:xfrm rot="5400000" flipH="1" flipV="1">
              <a:off x="931429" y="5602416"/>
              <a:ext cx="52168" cy="156789"/>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a:stCxn id="212" idx="1"/>
              <a:endCxn id="213" idx="5"/>
            </p:cNvCxnSpPr>
            <p:nvPr/>
          </p:nvCxnSpPr>
          <p:spPr>
            <a:xfrm rot="16200000" flipV="1">
              <a:off x="929140" y="5751159"/>
              <a:ext cx="39943" cy="139986"/>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12" idx="0"/>
              <a:endCxn id="214" idx="4"/>
            </p:cNvCxnSpPr>
            <p:nvPr/>
          </p:nvCxnSpPr>
          <p:spPr>
            <a:xfrm rot="5400000" flipH="1" flipV="1">
              <a:off x="1006881" y="5739524"/>
              <a:ext cx="147341" cy="16803"/>
            </a:xfrm>
            <a:prstGeom prst="line">
              <a:avLst/>
            </a:prstGeom>
            <a:ln w="25400" cap="flat" cmpd="sng" algn="ctr">
              <a:gradFill flip="none" rotWithShape="1">
                <a:gsLst>
                  <a:gs pos="0">
                    <a:srgbClr val="FFFF00">
                      <a:alpha val="95000"/>
                    </a:srgbClr>
                  </a:gs>
                  <a:gs pos="100000">
                    <a:srgbClr val="FF6600"/>
                  </a:gs>
                </a:gsLst>
                <a:path path="rect">
                  <a:fillToRect l="50000" t="50000" r="50000" b="50000"/>
                </a:path>
                <a:tileRect/>
              </a:gradFill>
              <a:prstDash val="solid"/>
              <a:round/>
              <a:headEnd type="none" w="med" len="med"/>
              <a:tailEnd type="none" w="med" len="med"/>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212" name="Oval 211"/>
            <p:cNvSpPr/>
            <p:nvPr/>
          </p:nvSpPr>
          <p:spPr>
            <a:xfrm>
              <a:off x="997216" y="5821688"/>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13" name="Oval 212"/>
            <p:cNvSpPr/>
            <p:nvPr/>
          </p:nvSpPr>
          <p:spPr>
            <a:xfrm>
              <a:off x="751052" y="5686852"/>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214" name="Oval 213"/>
            <p:cNvSpPr/>
            <p:nvPr/>
          </p:nvSpPr>
          <p:spPr>
            <a:xfrm>
              <a:off x="1014686" y="5540913"/>
              <a:ext cx="149287" cy="133249"/>
            </a:xfrm>
            <a:prstGeom prst="ellipse">
              <a:avLst/>
            </a:prstGeom>
            <a:gradFill>
              <a:gsLst>
                <a:gs pos="0">
                  <a:schemeClr val="accent6">
                    <a:lumMod val="75000"/>
                  </a:schemeClr>
                </a:gs>
                <a:gs pos="65000">
                  <a:schemeClr val="accent6">
                    <a:shade val="90000"/>
                    <a:satMod val="200000"/>
                    <a:lumMod val="110000"/>
                  </a:schemeClr>
                </a:gs>
                <a:gs pos="100000">
                  <a:schemeClr val="accent6">
                    <a:tint val="90000"/>
                    <a:shade val="100000"/>
                    <a:satMod val="250000"/>
                    <a:lumMod val="150000"/>
                  </a:schemeClr>
                </a:gs>
              </a:gsLst>
            </a:gradFill>
            <a:ln w="12700" cap="flat" cmpd="sng" algn="ctr">
              <a:solidFill>
                <a:schemeClr val="accent6">
                  <a:satMod val="105000"/>
                </a:schemeClr>
              </a:solidFill>
              <a:prstDash val="solid"/>
              <a:round/>
              <a:headEnd type="none" w="med" len="med"/>
              <a:tailEnd type="none" w="med" len="med"/>
            </a:ln>
            <a:effectLst>
              <a:outerShdw blurRad="50800" dist="63500" dir="2700000">
                <a:srgbClr val="000000">
                  <a:alpha val="78000"/>
                </a:srgbClr>
              </a:outerShdw>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grpSp>
      <p:pic>
        <p:nvPicPr>
          <p:cNvPr id="359" name="Picture 52"/>
          <p:cNvPicPr>
            <a:picLocks noChangeArrowheads="1"/>
          </p:cNvPicPr>
          <p:nvPr/>
        </p:nvPicPr>
        <p:blipFill>
          <a:blip r:embed="rId3"/>
          <a:srcRect/>
          <a:stretch>
            <a:fillRect/>
          </a:stretch>
        </p:blipFill>
        <p:spPr bwMode="auto">
          <a:xfrm>
            <a:off x="1419861" y="356236"/>
            <a:ext cx="942339" cy="666750"/>
          </a:xfrm>
          <a:prstGeom prst="rect">
            <a:avLst/>
          </a:prstGeom>
          <a:noFill/>
          <a:ln w="12700" cap="flat">
            <a:noFill/>
            <a:miter lim="800000"/>
            <a:headEnd/>
            <a:tailEnd/>
          </a:ln>
          <a:effectLst>
            <a:outerShdw blurRad="50800" dist="76200" dir="2700000">
              <a:srgbClr val="000000">
                <a:alpha val="88000"/>
              </a:srgbClr>
            </a:outerShdw>
          </a:effectLst>
        </p:spPr>
      </p:pic>
      <p:pic>
        <p:nvPicPr>
          <p:cNvPr id="360" name="Picture 58"/>
          <p:cNvPicPr>
            <a:picLocks noChangeArrowheads="1"/>
          </p:cNvPicPr>
          <p:nvPr/>
        </p:nvPicPr>
        <p:blipFill>
          <a:blip r:embed="rId4"/>
          <a:srcRect/>
          <a:stretch>
            <a:fillRect/>
          </a:stretch>
        </p:blipFill>
        <p:spPr bwMode="auto">
          <a:xfrm>
            <a:off x="9916160" y="356236"/>
            <a:ext cx="955040" cy="716280"/>
          </a:xfrm>
          <a:prstGeom prst="rect">
            <a:avLst/>
          </a:prstGeom>
          <a:noFill/>
          <a:ln w="12700" cap="flat">
            <a:noFill/>
            <a:miter lim="800000"/>
            <a:headEnd/>
            <a:tailEnd/>
          </a:ln>
          <a:effectLst>
            <a:outerShdw blurRad="50800" dist="76200" dir="2700000" algn="ctr" rotWithShape="0">
              <a:srgbClr val="000000">
                <a:alpha val="88000"/>
              </a:srgbClr>
            </a:outerShdw>
          </a:effectLst>
        </p:spPr>
      </p:pic>
      <p:pic>
        <p:nvPicPr>
          <p:cNvPr id="361" name="Picture 60"/>
          <p:cNvPicPr>
            <a:picLocks noChangeArrowheads="1"/>
          </p:cNvPicPr>
          <p:nvPr/>
        </p:nvPicPr>
        <p:blipFill>
          <a:blip r:embed="rId5"/>
          <a:srcRect/>
          <a:stretch>
            <a:fillRect/>
          </a:stretch>
        </p:blipFill>
        <p:spPr bwMode="auto">
          <a:xfrm>
            <a:off x="8681720" y="356236"/>
            <a:ext cx="957581" cy="720090"/>
          </a:xfrm>
          <a:prstGeom prst="rect">
            <a:avLst/>
          </a:prstGeom>
          <a:noFill/>
          <a:ln w="12700" cap="flat">
            <a:noFill/>
            <a:miter lim="800000"/>
            <a:headEnd/>
            <a:tailEnd/>
          </a:ln>
          <a:effectLst>
            <a:outerShdw blurRad="50800" dist="76200" dir="2700000" algn="ctr" rotWithShape="0">
              <a:srgbClr val="000000">
                <a:alpha val="88000"/>
              </a:srgbClr>
            </a:outerShdw>
          </a:effectLst>
        </p:spPr>
      </p:pic>
      <p:pic>
        <p:nvPicPr>
          <p:cNvPr id="362" name="Picture 63"/>
          <p:cNvPicPr>
            <a:picLocks noChangeArrowheads="1"/>
          </p:cNvPicPr>
          <p:nvPr/>
        </p:nvPicPr>
        <p:blipFill>
          <a:blip r:embed="rId6"/>
          <a:srcRect/>
          <a:stretch>
            <a:fillRect/>
          </a:stretch>
        </p:blipFill>
        <p:spPr bwMode="auto">
          <a:xfrm>
            <a:off x="7452360" y="356236"/>
            <a:ext cx="955040" cy="716280"/>
          </a:xfrm>
          <a:prstGeom prst="rect">
            <a:avLst/>
          </a:prstGeom>
          <a:noFill/>
          <a:ln w="12700" cap="flat">
            <a:noFill/>
            <a:miter lim="800000"/>
            <a:headEnd/>
            <a:tailEnd/>
          </a:ln>
          <a:effectLst>
            <a:outerShdw blurRad="50800" dist="76200" dir="2700000" algn="ctr" rotWithShape="0">
              <a:srgbClr val="000000">
                <a:alpha val="88000"/>
              </a:srgbClr>
            </a:outerShdw>
          </a:effectLst>
        </p:spPr>
      </p:pic>
      <p:pic>
        <p:nvPicPr>
          <p:cNvPr id="363" name="Picture 66"/>
          <p:cNvPicPr>
            <a:picLocks noChangeArrowheads="1"/>
          </p:cNvPicPr>
          <p:nvPr/>
        </p:nvPicPr>
        <p:blipFill>
          <a:blip r:embed="rId7"/>
          <a:srcRect/>
          <a:stretch>
            <a:fillRect/>
          </a:stretch>
        </p:blipFill>
        <p:spPr bwMode="auto">
          <a:xfrm>
            <a:off x="3802381" y="356236"/>
            <a:ext cx="883920" cy="666750"/>
          </a:xfrm>
          <a:prstGeom prst="rect">
            <a:avLst/>
          </a:prstGeom>
          <a:noFill/>
          <a:ln w="12700" cap="flat">
            <a:noFill/>
            <a:miter lim="800000"/>
            <a:headEnd/>
            <a:tailEnd/>
          </a:ln>
          <a:effectLst>
            <a:outerShdw blurRad="50800" dist="76200" dir="2700000">
              <a:srgbClr val="000000">
                <a:alpha val="88000"/>
              </a:srgbClr>
            </a:outerShdw>
          </a:effectLst>
        </p:spPr>
      </p:pic>
      <p:pic>
        <p:nvPicPr>
          <p:cNvPr id="364" name="Picture 363" descr="IU-Logo.png"/>
          <p:cNvPicPr>
            <a:picLocks noChangeAspect="1"/>
          </p:cNvPicPr>
          <p:nvPr/>
        </p:nvPicPr>
        <p:blipFill>
          <a:blip r:embed="rId8"/>
          <a:stretch>
            <a:fillRect/>
          </a:stretch>
        </p:blipFill>
        <p:spPr>
          <a:xfrm>
            <a:off x="4963160" y="356236"/>
            <a:ext cx="955040" cy="716280"/>
          </a:xfrm>
          <a:prstGeom prst="rect">
            <a:avLst/>
          </a:prstGeom>
          <a:effectLst>
            <a:outerShdw blurRad="50800" dist="76200" dir="2700000">
              <a:srgbClr val="000000">
                <a:alpha val="88000"/>
              </a:srgbClr>
            </a:outerShdw>
          </a:effectLst>
        </p:spPr>
      </p:pic>
      <p:pic>
        <p:nvPicPr>
          <p:cNvPr id="365" name="Picture 364" descr="GaTechlogo.png"/>
          <p:cNvPicPr>
            <a:picLocks noChangeAspect="1"/>
          </p:cNvPicPr>
          <p:nvPr/>
        </p:nvPicPr>
        <p:blipFill>
          <a:blip r:embed="rId9"/>
          <a:srcRect l="11455" t="11814" r="14789" b="16331"/>
          <a:stretch>
            <a:fillRect/>
          </a:stretch>
        </p:blipFill>
        <p:spPr>
          <a:xfrm>
            <a:off x="6192520" y="356236"/>
            <a:ext cx="985520" cy="720090"/>
          </a:xfrm>
          <a:prstGeom prst="rect">
            <a:avLst/>
          </a:prstGeom>
          <a:effectLst>
            <a:outerShdw blurRad="50800" dist="76200" dir="2700000">
              <a:srgbClr val="000000">
                <a:alpha val="88000"/>
              </a:srgbClr>
            </a:outerShdw>
          </a:effectLst>
        </p:spPr>
      </p:pic>
      <p:pic>
        <p:nvPicPr>
          <p:cNvPr id="366" name="Picture 365"/>
          <p:cNvPicPr>
            <a:picLocks noChangeAspect="1"/>
          </p:cNvPicPr>
          <p:nvPr/>
        </p:nvPicPr>
        <p:blipFill>
          <a:blip r:embed="rId10"/>
          <a:srcRect l="6807" t="7518" r="10430" b="9030"/>
          <a:stretch>
            <a:fillRect/>
          </a:stretch>
        </p:blipFill>
        <p:spPr>
          <a:xfrm>
            <a:off x="12390120" y="356236"/>
            <a:ext cx="812800" cy="720090"/>
          </a:xfrm>
          <a:prstGeom prst="rect">
            <a:avLst/>
          </a:prstGeom>
          <a:effectLst>
            <a:outerShdw blurRad="50800" dist="76200" dir="2700000">
              <a:srgbClr val="000000">
                <a:alpha val="88000"/>
              </a:srgbClr>
            </a:outerShdw>
          </a:effectLst>
        </p:spPr>
      </p:pic>
      <p:pic>
        <p:nvPicPr>
          <p:cNvPr id="367" name="Picture 366"/>
          <p:cNvPicPr>
            <a:picLocks noChangeAspect="1"/>
          </p:cNvPicPr>
          <p:nvPr/>
        </p:nvPicPr>
        <p:blipFill>
          <a:blip r:embed="rId11"/>
          <a:stretch>
            <a:fillRect/>
          </a:stretch>
        </p:blipFill>
        <p:spPr>
          <a:xfrm>
            <a:off x="11145520" y="356236"/>
            <a:ext cx="967741" cy="718184"/>
          </a:xfrm>
          <a:prstGeom prst="rect">
            <a:avLst/>
          </a:prstGeom>
          <a:effectLst>
            <a:outerShdw blurRad="50800" dist="76200" dir="2700000">
              <a:srgbClr val="000000">
                <a:alpha val="88000"/>
              </a:srgbClr>
            </a:outerShdw>
          </a:effectLst>
        </p:spPr>
      </p:pic>
      <p:pic>
        <p:nvPicPr>
          <p:cNvPr id="368" name="Picture 367" descr="UW-Logo.png"/>
          <p:cNvPicPr>
            <a:picLocks noChangeAspect="1"/>
          </p:cNvPicPr>
          <p:nvPr/>
        </p:nvPicPr>
        <p:blipFill>
          <a:blip r:embed="rId12">
            <a:extLst>
              <a:ext uri="{28A0092B-C50C-407E-A947-70E740481C1C}">
                <a14:useLocalDpi xmlns:a14="http://schemas.microsoft.com/office/drawing/2010/main" xmlns="" val="0"/>
              </a:ext>
            </a:extLst>
          </a:blip>
          <a:srcRect/>
          <a:stretch>
            <a:fillRect/>
          </a:stretch>
        </p:blipFill>
        <p:spPr bwMode="auto">
          <a:xfrm>
            <a:off x="2639062" y="356236"/>
            <a:ext cx="889000"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53624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82" name="Can 81"/>
          <p:cNvSpPr/>
          <p:nvPr/>
        </p:nvSpPr>
        <p:spPr>
          <a:xfrm>
            <a:off x="3354039" y="3559836"/>
            <a:ext cx="1678078" cy="849107"/>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Forwarding</a:t>
            </a:r>
            <a:endParaRPr lang="en-US" sz="1400" dirty="0">
              <a:solidFill>
                <a:schemeClr val="tx1">
                  <a:lumMod val="65000"/>
                </a:schemeClr>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grpSp>
        <p:nvGrpSpPr>
          <p:cNvPr id="45" name="Group 44"/>
          <p:cNvGrpSpPr/>
          <p:nvPr/>
        </p:nvGrpSpPr>
        <p:grpSpPr>
          <a:xfrm>
            <a:off x="4193078" y="1921741"/>
            <a:ext cx="6391139" cy="2894767"/>
            <a:chOff x="4193078" y="1921741"/>
            <a:chExt cx="6391139" cy="2894767"/>
          </a:xfrm>
        </p:grpSpPr>
        <p:cxnSp>
          <p:nvCxnSpPr>
            <p:cNvPr id="47" name="Straight Arrow Connector 46"/>
            <p:cNvCxnSpPr/>
            <p:nvPr/>
          </p:nvCxnSpPr>
          <p:spPr>
            <a:xfrm>
              <a:off x="4193078" y="2115818"/>
              <a:ext cx="0" cy="155083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7910472" y="1990516"/>
              <a:ext cx="0" cy="13706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10584217" y="1921741"/>
              <a:ext cx="0" cy="22324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6373068" y="1921741"/>
              <a:ext cx="0" cy="28947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3" name="Rounded Rectangle 2"/>
          <p:cNvSpPr/>
          <p:nvPr/>
        </p:nvSpPr>
        <p:spPr>
          <a:xfrm>
            <a:off x="4680323" y="311872"/>
            <a:ext cx="3287954" cy="912746"/>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FF"/>
                </a:solidFill>
              </a:rPr>
              <a:t>Experiment</a:t>
            </a:r>
            <a:endParaRPr lang="en-US" sz="4400" dirty="0">
              <a:solidFill>
                <a:srgbClr val="FFFFFF"/>
              </a:solidFill>
            </a:endParaRPr>
          </a:p>
        </p:txBody>
      </p:sp>
      <p:sp>
        <p:nvSpPr>
          <p:cNvPr id="58" name="Rounded Rectangle 57"/>
          <p:cNvSpPr/>
          <p:nvPr/>
        </p:nvSpPr>
        <p:spPr>
          <a:xfrm>
            <a:off x="2896557" y="1921741"/>
            <a:ext cx="9412552" cy="801345"/>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FF"/>
                </a:solidFill>
              </a:rPr>
              <a:t>Network OS</a:t>
            </a:r>
            <a:endParaRPr lang="en-US" sz="4000" dirty="0">
              <a:solidFill>
                <a:srgbClr val="FFFFFF"/>
              </a:solidFill>
            </a:endParaRPr>
          </a:p>
        </p:txBody>
      </p:sp>
      <p:grpSp>
        <p:nvGrpSpPr>
          <p:cNvPr id="29" name="Group 28"/>
          <p:cNvGrpSpPr/>
          <p:nvPr/>
        </p:nvGrpSpPr>
        <p:grpSpPr>
          <a:xfrm>
            <a:off x="5446476" y="1333810"/>
            <a:ext cx="1853184" cy="656706"/>
            <a:chOff x="12092952" y="1849660"/>
            <a:chExt cx="1853184" cy="656706"/>
          </a:xfrm>
        </p:grpSpPr>
        <p:cxnSp>
          <p:nvCxnSpPr>
            <p:cNvPr id="31" name="Straight Connector 30"/>
            <p:cNvCxnSpPr>
              <a:stCxn id="36" idx="7"/>
              <a:endCxn id="38" idx="3"/>
            </p:cNvCxnSpPr>
            <p:nvPr/>
          </p:nvCxnSpPr>
          <p:spPr>
            <a:xfrm flipV="1">
              <a:off x="12321896" y="2019950"/>
              <a:ext cx="298016" cy="133247"/>
            </a:xfrm>
            <a:prstGeom prst="line">
              <a:avLst/>
            </a:prstGeom>
            <a:solidFill>
              <a:schemeClr val="bg1"/>
            </a:solid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43" idx="2"/>
              <a:endCxn id="36" idx="5"/>
            </p:cNvCxnSpPr>
            <p:nvPr/>
          </p:nvCxnSpPr>
          <p:spPr>
            <a:xfrm flipH="1" flipV="1">
              <a:off x="12321896" y="2294270"/>
              <a:ext cx="38065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40" idx="1"/>
              <a:endCxn id="38" idx="5"/>
            </p:cNvCxnSpPr>
            <p:nvPr/>
          </p:nvCxnSpPr>
          <p:spPr>
            <a:xfrm flipH="1" flipV="1">
              <a:off x="12809576" y="2019950"/>
              <a:ext cx="419936" cy="133247"/>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43" idx="6"/>
              <a:endCxn id="40" idx="3"/>
            </p:cNvCxnSpPr>
            <p:nvPr/>
          </p:nvCxnSpPr>
          <p:spPr>
            <a:xfrm flipV="1">
              <a:off x="12970776" y="2294270"/>
              <a:ext cx="25873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40" idx="6"/>
              <a:endCxn id="42" idx="3"/>
            </p:cNvCxnSpPr>
            <p:nvPr/>
          </p:nvCxnSpPr>
          <p:spPr>
            <a:xfrm flipV="1">
              <a:off x="13458456" y="2111390"/>
              <a:ext cx="25873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12092952" y="212398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38" name="Oval 37"/>
            <p:cNvSpPr/>
            <p:nvPr/>
          </p:nvSpPr>
          <p:spPr>
            <a:xfrm>
              <a:off x="12580632" y="184966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0" name="Oval 39"/>
            <p:cNvSpPr/>
            <p:nvPr/>
          </p:nvSpPr>
          <p:spPr>
            <a:xfrm>
              <a:off x="13190232" y="212398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2" name="Oval 41"/>
            <p:cNvSpPr/>
            <p:nvPr/>
          </p:nvSpPr>
          <p:spPr>
            <a:xfrm>
              <a:off x="13677912" y="194110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3" name="Oval 42"/>
            <p:cNvSpPr/>
            <p:nvPr/>
          </p:nvSpPr>
          <p:spPr>
            <a:xfrm>
              <a:off x="12702552" y="230686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grpSp>
      <p:sp>
        <p:nvSpPr>
          <p:cNvPr id="30" name="TextBox 44"/>
          <p:cNvSpPr txBox="1">
            <a:spLocks noChangeArrowheads="1"/>
          </p:cNvSpPr>
          <p:nvPr/>
        </p:nvSpPr>
        <p:spPr bwMode="auto">
          <a:xfrm>
            <a:off x="7596152" y="1315145"/>
            <a:ext cx="328679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600" i="1" dirty="0">
                <a:latin typeface="Arial" charset="0"/>
              </a:rPr>
              <a:t>Global Network Map</a:t>
            </a:r>
          </a:p>
        </p:txBody>
      </p:sp>
      <p:sp>
        <p:nvSpPr>
          <p:cNvPr id="2" name="TextBox 1"/>
          <p:cNvSpPr txBox="1"/>
          <p:nvPr/>
        </p:nvSpPr>
        <p:spPr>
          <a:xfrm>
            <a:off x="8092685" y="368743"/>
            <a:ext cx="3226665" cy="830997"/>
          </a:xfrm>
          <a:prstGeom prst="rect">
            <a:avLst/>
          </a:prstGeom>
          <a:noFill/>
        </p:spPr>
        <p:txBody>
          <a:bodyPr wrap="none" rtlCol="0">
            <a:spAutoFit/>
          </a:bodyPr>
          <a:lstStyle/>
          <a:p>
            <a:r>
              <a:rPr lang="en-US" sz="2400" dirty="0" smtClean="0"/>
              <a:t>Nationwide experiment: </a:t>
            </a:r>
            <a:br>
              <a:rPr lang="en-US" sz="2400" dirty="0" smtClean="0"/>
            </a:br>
            <a:r>
              <a:rPr lang="en-US" sz="2400" dirty="0" smtClean="0"/>
              <a:t>500 lines of code</a:t>
            </a:r>
            <a:endParaRPr lang="en-US" sz="2400" dirty="0"/>
          </a:p>
        </p:txBody>
      </p:sp>
    </p:spTree>
    <p:extLst>
      <p:ext uri="{BB962C8B-B14F-4D97-AF65-F5344CB8AC3E}">
        <p14:creationId xmlns:p14="http://schemas.microsoft.com/office/powerpoint/2010/main" xmlns="" val="14695360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2"/>
          <p:cNvSpPr txBox="1">
            <a:spLocks noChangeArrowheads="1"/>
          </p:cNvSpPr>
          <p:nvPr/>
        </p:nvSpPr>
        <p:spPr bwMode="auto">
          <a:xfrm>
            <a:off x="2959592" y="5385945"/>
            <a:ext cx="9339522" cy="532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622" tIns="65311" rIns="130622" bIns="65311">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dirty="0"/>
              <a:t>KK Yap, Masayoshi Kobayashi, </a:t>
            </a:r>
            <a:r>
              <a:rPr lang="en-US" sz="2600" dirty="0" err="1"/>
              <a:t>Yiannis</a:t>
            </a:r>
            <a:r>
              <a:rPr lang="en-US" sz="2600" dirty="0"/>
              <a:t> </a:t>
            </a:r>
            <a:r>
              <a:rPr lang="en-US" sz="2600" dirty="0" err="1"/>
              <a:t>Yiakoumis</a:t>
            </a:r>
            <a:r>
              <a:rPr lang="en-US" sz="2600" dirty="0"/>
              <a:t>, TY Huang</a:t>
            </a:r>
          </a:p>
        </p:txBody>
      </p:sp>
      <p:sp>
        <p:nvSpPr>
          <p:cNvPr id="5" name="Title 3"/>
          <p:cNvSpPr txBox="1">
            <a:spLocks/>
          </p:cNvSpPr>
          <p:nvPr/>
        </p:nvSpPr>
        <p:spPr>
          <a:xfrm>
            <a:off x="1097280" y="2556510"/>
            <a:ext cx="12435840" cy="223954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300" dirty="0" smtClean="0">
                <a:latin typeface="Calibri" charset="0"/>
                <a:ea typeface="ＭＳ Ｐゴシック" charset="0"/>
                <a:cs typeface="ＭＳ Ｐゴシック" charset="0"/>
              </a:rPr>
              <a:t>Research Example #2 </a:t>
            </a:r>
            <a:br>
              <a:rPr lang="en-US" sz="5300" dirty="0" smtClean="0">
                <a:latin typeface="Calibri" charset="0"/>
                <a:ea typeface="ＭＳ Ｐゴシック" charset="0"/>
                <a:cs typeface="ＭＳ Ｐゴシック" charset="0"/>
              </a:rPr>
            </a:br>
            <a:r>
              <a:rPr lang="en-US" dirty="0" smtClean="0">
                <a:solidFill>
                  <a:srgbClr val="FFFF00"/>
                </a:solidFill>
                <a:latin typeface="Calibri" charset="0"/>
                <a:ea typeface="ＭＳ Ｐゴシック" charset="0"/>
                <a:cs typeface="ＭＳ Ｐゴシック" charset="0"/>
              </a:rPr>
              <a:t>Using all the </a:t>
            </a:r>
            <a:br>
              <a:rPr lang="en-US" dirty="0" smtClean="0">
                <a:solidFill>
                  <a:srgbClr val="FFFF00"/>
                </a:solidFill>
                <a:latin typeface="Calibri" charset="0"/>
                <a:ea typeface="ＭＳ Ｐゴシック" charset="0"/>
                <a:cs typeface="ＭＳ Ｐゴシック" charset="0"/>
              </a:rPr>
            </a:br>
            <a:r>
              <a:rPr lang="en-US" dirty="0" smtClean="0">
                <a:solidFill>
                  <a:srgbClr val="FFFF00"/>
                </a:solidFill>
                <a:latin typeface="Calibri" charset="0"/>
                <a:ea typeface="ＭＳ Ｐゴシック" charset="0"/>
                <a:cs typeface="ＭＳ Ｐゴシック" charset="0"/>
              </a:rPr>
              <a:t>wireless capacity around us</a:t>
            </a:r>
            <a:endParaRPr lang="en-US" dirty="0">
              <a:solidFill>
                <a:srgbClr val="FFFF00"/>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xmlns="" val="17049053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GEC9_WirelessDemo.mp4" descr="/Users/nickm/Documents/TALKS/GEC9_WirelessDemo.mp4">
            <a:hlinkClick r:id="" action="ppaction://media"/>
          </p:cNvPr>
          <p:cNvPicPr>
            <a:picLocks noChangeAspect="1" noChangeArrowheads="1"/>
          </p:cNvPicPr>
          <p:nvPr>
            <a:videoFile r:link="rId1"/>
            <p:extLst>
              <p:ext uri="{DAA4B4D4-6D71-4841-9C94-3DE7FCFB9230}">
                <p14:media xmlns:p14="http://schemas.microsoft.com/office/powerpoint/2010/main" xmlns="" r:link="rId3"/>
              </p:ext>
            </p:extLst>
          </p:nvPr>
        </p:nvPicPr>
        <p:blipFill>
          <a:blip r:embed="rId4">
            <a:extLst>
              <a:ext uri="{28A0092B-C50C-407E-A947-70E740481C1C}">
                <a14:useLocalDpi xmlns:a14="http://schemas.microsoft.com/office/drawing/2010/main" xmlns="" val="0"/>
              </a:ext>
            </a:extLst>
          </a:blip>
          <a:srcRect/>
          <a:stretch>
            <a:fillRect/>
          </a:stretch>
        </p:blipFill>
        <p:spPr bwMode="auto">
          <a:xfrm>
            <a:off x="-2288541" y="-89535"/>
            <a:ext cx="19888202" cy="83896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47762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47747" fill="hold"/>
                                        <p:tgtEl>
                                          <p:spTgt spid="7885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8850"/>
                </p:tgtEl>
              </p:cMediaNode>
            </p:video>
            <p:seq concurrent="1" nextAc="seek">
              <p:cTn id="8" restart="whenNotActive" fill="hold" evtFilter="cancelBubble" nodeType="interactiveSeq">
                <p:stCondLst>
                  <p:cond evt="onClick" delay="0">
                    <p:tgtEl>
                      <p:spTgt spid="7885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8850"/>
                                        </p:tgtEl>
                                      </p:cBhvr>
                                    </p:cmd>
                                  </p:childTnLst>
                                </p:cTn>
                              </p:par>
                            </p:childTnLst>
                          </p:cTn>
                        </p:par>
                      </p:childTnLst>
                    </p:cTn>
                  </p:par>
                </p:childTnLst>
              </p:cTn>
              <p:nextCondLst>
                <p:cond evt="onClick" delay="0">
                  <p:tgtEl>
                    <p:spTgt spid="78850"/>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25"/>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9874" name="Group 7"/>
          <p:cNvGrpSpPr>
            <a:grpSpLocks/>
          </p:cNvGrpSpPr>
          <p:nvPr/>
        </p:nvGrpSpPr>
        <p:grpSpPr bwMode="auto">
          <a:xfrm>
            <a:off x="2400301" y="1224916"/>
            <a:ext cx="1097280" cy="693420"/>
            <a:chOff x="2603499" y="1285875"/>
            <a:chExt cx="3349625" cy="4063999"/>
          </a:xfrm>
        </p:grpSpPr>
        <p:sp>
          <p:nvSpPr>
            <p:cNvPr id="9" name="Rounded Rectangle 8"/>
            <p:cNvSpPr/>
            <p:nvPr/>
          </p:nvSpPr>
          <p:spPr>
            <a:xfrm>
              <a:off x="2603499" y="1285875"/>
              <a:ext cx="3349625" cy="4063999"/>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9911" name="Picture 9" descr="wifi.pn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3451225" y="1647825"/>
              <a:ext cx="186055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9875" name="Group 7"/>
          <p:cNvGrpSpPr>
            <a:grpSpLocks/>
          </p:cNvGrpSpPr>
          <p:nvPr/>
        </p:nvGrpSpPr>
        <p:grpSpPr bwMode="auto">
          <a:xfrm>
            <a:off x="3802381" y="419100"/>
            <a:ext cx="1094739" cy="693420"/>
            <a:chOff x="2603499" y="1285875"/>
            <a:chExt cx="3349625" cy="4063999"/>
          </a:xfrm>
        </p:grpSpPr>
        <p:sp>
          <p:nvSpPr>
            <p:cNvPr id="15" name="Rounded Rectangle 14"/>
            <p:cNvSpPr/>
            <p:nvPr/>
          </p:nvSpPr>
          <p:spPr>
            <a:xfrm>
              <a:off x="2603499" y="1285875"/>
              <a:ext cx="3349625" cy="4063999"/>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9909" name="Picture 15" descr="wifi.pn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3451225" y="1647825"/>
              <a:ext cx="186055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9876" name="Group 7"/>
          <p:cNvGrpSpPr>
            <a:grpSpLocks/>
          </p:cNvGrpSpPr>
          <p:nvPr/>
        </p:nvGrpSpPr>
        <p:grpSpPr bwMode="auto">
          <a:xfrm>
            <a:off x="7698741" y="2682240"/>
            <a:ext cx="1097280" cy="693420"/>
            <a:chOff x="2603499" y="1285875"/>
            <a:chExt cx="3349625" cy="4063999"/>
          </a:xfrm>
        </p:grpSpPr>
        <p:sp>
          <p:nvSpPr>
            <p:cNvPr id="18" name="Rounded Rectangle 17"/>
            <p:cNvSpPr/>
            <p:nvPr/>
          </p:nvSpPr>
          <p:spPr>
            <a:xfrm>
              <a:off x="2603499" y="1285875"/>
              <a:ext cx="3349625" cy="4063999"/>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9907" name="Picture 18" descr="wifi.pn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3451225" y="1647825"/>
              <a:ext cx="186055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9877" name="Group 7"/>
          <p:cNvGrpSpPr>
            <a:grpSpLocks/>
          </p:cNvGrpSpPr>
          <p:nvPr/>
        </p:nvGrpSpPr>
        <p:grpSpPr bwMode="auto">
          <a:xfrm>
            <a:off x="9933941" y="3375660"/>
            <a:ext cx="1094739" cy="693420"/>
            <a:chOff x="2603499" y="1285875"/>
            <a:chExt cx="3349625" cy="4063999"/>
          </a:xfrm>
        </p:grpSpPr>
        <p:sp>
          <p:nvSpPr>
            <p:cNvPr id="21" name="Rounded Rectangle 20"/>
            <p:cNvSpPr/>
            <p:nvPr/>
          </p:nvSpPr>
          <p:spPr>
            <a:xfrm>
              <a:off x="2603499" y="1285875"/>
              <a:ext cx="3349625" cy="4063999"/>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9905" name="Picture 21" descr="wifi.pn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3451225" y="1647825"/>
              <a:ext cx="186055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9878" name="Group 7"/>
          <p:cNvGrpSpPr>
            <a:grpSpLocks/>
          </p:cNvGrpSpPr>
          <p:nvPr/>
        </p:nvGrpSpPr>
        <p:grpSpPr bwMode="auto">
          <a:xfrm>
            <a:off x="8567421" y="4339590"/>
            <a:ext cx="1097280" cy="693420"/>
            <a:chOff x="2603499" y="1285875"/>
            <a:chExt cx="3349625" cy="4063999"/>
          </a:xfrm>
        </p:grpSpPr>
        <p:sp>
          <p:nvSpPr>
            <p:cNvPr id="24" name="Rounded Rectangle 23"/>
            <p:cNvSpPr/>
            <p:nvPr/>
          </p:nvSpPr>
          <p:spPr>
            <a:xfrm>
              <a:off x="2603499" y="1285875"/>
              <a:ext cx="3349625" cy="4063999"/>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9903" name="Picture 24" descr="wifi.pn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3451225" y="1647825"/>
              <a:ext cx="186055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9879" name="Group 7"/>
          <p:cNvGrpSpPr>
            <a:grpSpLocks/>
          </p:cNvGrpSpPr>
          <p:nvPr/>
        </p:nvGrpSpPr>
        <p:grpSpPr bwMode="auto">
          <a:xfrm>
            <a:off x="1851661" y="5674996"/>
            <a:ext cx="1097280" cy="693420"/>
            <a:chOff x="2603499" y="1285875"/>
            <a:chExt cx="3349625" cy="4063999"/>
          </a:xfrm>
        </p:grpSpPr>
        <p:sp>
          <p:nvSpPr>
            <p:cNvPr id="27" name="Rounded Rectangle 26"/>
            <p:cNvSpPr/>
            <p:nvPr/>
          </p:nvSpPr>
          <p:spPr>
            <a:xfrm>
              <a:off x="2603499" y="1285875"/>
              <a:ext cx="3349625" cy="4063999"/>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9901" name="Picture 27" descr="wifi.pn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3451225" y="1647825"/>
              <a:ext cx="1860550" cy="340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79883" name="Picture 41" descr="9.jpg"/>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1" y="2242186"/>
            <a:ext cx="1501141" cy="2097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Rounded Rectangle 42"/>
          <p:cNvSpPr/>
          <p:nvPr/>
        </p:nvSpPr>
        <p:spPr>
          <a:xfrm>
            <a:off x="1" y="2242186"/>
            <a:ext cx="1501141" cy="2097404"/>
          </a:xfrm>
          <a:prstGeom prst="roundRect">
            <a:avLst/>
          </a:prstGeom>
          <a:noFill/>
          <a:ln w="88900">
            <a:solidFill>
              <a:srgbClr val="FFFF00"/>
            </a:solidFill>
          </a:ln>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ctr">
              <a:defRPr/>
            </a:pPr>
            <a:endParaRPr lang="en-US"/>
          </a:p>
        </p:txBody>
      </p:sp>
      <p:sp>
        <p:nvSpPr>
          <p:cNvPr id="45" name="TextBox 44"/>
          <p:cNvSpPr txBox="1"/>
          <p:nvPr/>
        </p:nvSpPr>
        <p:spPr>
          <a:xfrm>
            <a:off x="104141" y="4299586"/>
            <a:ext cx="930644" cy="408897"/>
          </a:xfrm>
          <a:prstGeom prst="rect">
            <a:avLst/>
          </a:prstGeom>
          <a:noFill/>
        </p:spPr>
        <p:txBody>
          <a:bodyPr wrap="none" lIns="130622" tIns="65311" rIns="130622" bIns="65311">
            <a:spAutoFit/>
          </a:bodyPr>
          <a:lstStyle/>
          <a:p>
            <a:pPr>
              <a:defRPr/>
            </a:pPr>
            <a:r>
              <a:rPr lang="en-US" dirty="0" err="1">
                <a:solidFill>
                  <a:schemeClr val="bg1"/>
                </a:solidFill>
                <a:latin typeface="+mn-lt"/>
                <a:ea typeface="+mn-ea"/>
                <a:cs typeface="+mn-cs"/>
              </a:rPr>
              <a:t>WiMax</a:t>
            </a:r>
            <a:endParaRPr lang="en-US" dirty="0">
              <a:solidFill>
                <a:schemeClr val="bg1"/>
              </a:solidFill>
              <a:latin typeface="+mn-lt"/>
              <a:ea typeface="+mn-ea"/>
              <a:cs typeface="+mn-cs"/>
            </a:endParaRPr>
          </a:p>
        </p:txBody>
      </p:sp>
      <p:sp>
        <p:nvSpPr>
          <p:cNvPr id="35" name="Rounded Rectangle 34"/>
          <p:cNvSpPr/>
          <p:nvPr/>
        </p:nvSpPr>
        <p:spPr>
          <a:xfrm>
            <a:off x="7448184" y="24485"/>
            <a:ext cx="4227704" cy="912746"/>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FF"/>
                </a:solidFill>
              </a:rPr>
              <a:t>KK’s Experiment</a:t>
            </a:r>
            <a:endParaRPr lang="en-US" sz="4400" dirty="0">
              <a:solidFill>
                <a:srgbClr val="FFFFFF"/>
              </a:solidFill>
            </a:endParaRPr>
          </a:p>
        </p:txBody>
      </p:sp>
      <p:grpSp>
        <p:nvGrpSpPr>
          <p:cNvPr id="2" name="Group 1"/>
          <p:cNvGrpSpPr/>
          <p:nvPr/>
        </p:nvGrpSpPr>
        <p:grpSpPr>
          <a:xfrm>
            <a:off x="1465581" y="626746"/>
            <a:ext cx="11889086" cy="5109210"/>
            <a:chOff x="1465581" y="626746"/>
            <a:chExt cx="11889086" cy="5109210"/>
          </a:xfrm>
        </p:grpSpPr>
        <p:cxnSp>
          <p:nvCxnSpPr>
            <p:cNvPr id="33" name="Straight Connector 32"/>
            <p:cNvCxnSpPr/>
            <p:nvPr/>
          </p:nvCxnSpPr>
          <p:spPr bwMode="auto">
            <a:xfrm rot="5400000">
              <a:off x="7731759" y="2194560"/>
              <a:ext cx="1097280" cy="0"/>
            </a:xfrm>
            <a:prstGeom prst="line">
              <a:avLst/>
            </a:prstGeom>
            <a:ln w="38100" cap="flat" cmpd="sng" algn="ctr">
              <a:solidFill>
                <a:srgbClr val="FF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bwMode="auto">
            <a:xfrm rot="5400000">
              <a:off x="9600247" y="2540953"/>
              <a:ext cx="1792606" cy="2541"/>
            </a:xfrm>
            <a:prstGeom prst="line">
              <a:avLst/>
            </a:prstGeom>
            <a:ln w="38100" cap="flat" cmpd="sng" algn="ctr">
              <a:solidFill>
                <a:srgbClr val="FF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bwMode="auto">
            <a:xfrm rot="5400000">
              <a:off x="7751128" y="3001963"/>
              <a:ext cx="2798445" cy="2541"/>
            </a:xfrm>
            <a:prstGeom prst="line">
              <a:avLst/>
            </a:prstGeom>
            <a:ln w="38100" cap="flat" cmpd="sng" algn="ctr">
              <a:solidFill>
                <a:srgbClr val="FF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bwMode="auto">
            <a:xfrm rot="5400000">
              <a:off x="3384867" y="1165543"/>
              <a:ext cx="4131946" cy="5008880"/>
            </a:xfrm>
            <a:prstGeom prst="line">
              <a:avLst/>
            </a:prstGeom>
            <a:ln w="38100" cap="flat" cmpd="sng" algn="ctr">
              <a:solidFill>
                <a:srgbClr val="FF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bwMode="auto">
            <a:xfrm rot="10800000" flipV="1">
              <a:off x="1465581" y="1645920"/>
              <a:ext cx="5166360" cy="1678305"/>
            </a:xfrm>
            <a:prstGeom prst="line">
              <a:avLst/>
            </a:prstGeom>
            <a:ln w="38100" cap="flat" cmpd="sng" algn="ctr">
              <a:solidFill>
                <a:srgbClr val="FF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bwMode="auto">
            <a:xfrm>
              <a:off x="4897119" y="626746"/>
              <a:ext cx="1734822" cy="609600"/>
            </a:xfrm>
            <a:prstGeom prst="line">
              <a:avLst/>
            </a:prstGeom>
            <a:ln w="38100" cap="flat" cmpd="sng" algn="ctr">
              <a:solidFill>
                <a:srgbClr val="FF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bwMode="auto">
            <a:xfrm flipV="1">
              <a:off x="3495041" y="1424940"/>
              <a:ext cx="3136900" cy="106680"/>
            </a:xfrm>
            <a:prstGeom prst="line">
              <a:avLst/>
            </a:prstGeom>
            <a:ln w="38100" cap="flat" cmpd="sng" algn="ctr">
              <a:solidFill>
                <a:srgbClr val="FF0000"/>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6631941" y="1249686"/>
              <a:ext cx="6722726" cy="801345"/>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FF"/>
                  </a:solidFill>
                </a:rPr>
                <a:t>Network OS</a:t>
              </a:r>
              <a:endParaRPr lang="en-US" sz="4000" dirty="0">
                <a:solidFill>
                  <a:srgbClr val="FFFFFF"/>
                </a:solidFill>
              </a:endParaRPr>
            </a:p>
          </p:txBody>
        </p:sp>
        <p:grpSp>
          <p:nvGrpSpPr>
            <p:cNvPr id="39" name="Group 38"/>
            <p:cNvGrpSpPr/>
            <p:nvPr/>
          </p:nvGrpSpPr>
          <p:grpSpPr>
            <a:xfrm>
              <a:off x="6921224" y="947304"/>
              <a:ext cx="1853184" cy="656706"/>
              <a:chOff x="12092952" y="1849660"/>
              <a:chExt cx="1853184" cy="656706"/>
            </a:xfrm>
          </p:grpSpPr>
          <p:cxnSp>
            <p:nvCxnSpPr>
              <p:cNvPr id="40" name="Straight Connector 39"/>
              <p:cNvCxnSpPr>
                <a:stCxn id="47" idx="7"/>
                <a:endCxn id="48" idx="3"/>
              </p:cNvCxnSpPr>
              <p:nvPr/>
            </p:nvCxnSpPr>
            <p:spPr>
              <a:xfrm flipV="1">
                <a:off x="12321896" y="2019950"/>
                <a:ext cx="298016" cy="133247"/>
              </a:xfrm>
              <a:prstGeom prst="line">
                <a:avLst/>
              </a:prstGeom>
              <a:solidFill>
                <a:schemeClr val="bg1"/>
              </a:solid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54" idx="2"/>
                <a:endCxn id="47" idx="5"/>
              </p:cNvCxnSpPr>
              <p:nvPr/>
            </p:nvCxnSpPr>
            <p:spPr>
              <a:xfrm flipH="1" flipV="1">
                <a:off x="12321896" y="2294270"/>
                <a:ext cx="38065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50" idx="1"/>
                <a:endCxn id="48" idx="5"/>
              </p:cNvCxnSpPr>
              <p:nvPr/>
            </p:nvCxnSpPr>
            <p:spPr>
              <a:xfrm flipH="1" flipV="1">
                <a:off x="12809576" y="2019950"/>
                <a:ext cx="419936" cy="133247"/>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54" idx="6"/>
                <a:endCxn id="50" idx="3"/>
              </p:cNvCxnSpPr>
              <p:nvPr/>
            </p:nvCxnSpPr>
            <p:spPr>
              <a:xfrm flipV="1">
                <a:off x="12970776" y="2294270"/>
                <a:ext cx="25873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50" idx="6"/>
                <a:endCxn id="52" idx="3"/>
              </p:cNvCxnSpPr>
              <p:nvPr/>
            </p:nvCxnSpPr>
            <p:spPr>
              <a:xfrm flipV="1">
                <a:off x="13458456" y="2111390"/>
                <a:ext cx="25873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12092952" y="212398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8" name="Oval 47"/>
              <p:cNvSpPr/>
              <p:nvPr/>
            </p:nvSpPr>
            <p:spPr>
              <a:xfrm>
                <a:off x="12580632" y="184966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50" name="Oval 49"/>
              <p:cNvSpPr/>
              <p:nvPr/>
            </p:nvSpPr>
            <p:spPr>
              <a:xfrm>
                <a:off x="13190232" y="212398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52" name="Oval 51"/>
              <p:cNvSpPr/>
              <p:nvPr/>
            </p:nvSpPr>
            <p:spPr>
              <a:xfrm>
                <a:off x="13677912" y="194110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54" name="Oval 53"/>
              <p:cNvSpPr/>
              <p:nvPr/>
            </p:nvSpPr>
            <p:spPr>
              <a:xfrm>
                <a:off x="12702552" y="230686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grpSp>
      </p:grpSp>
      <p:sp>
        <p:nvSpPr>
          <p:cNvPr id="58" name="TextBox 57"/>
          <p:cNvSpPr txBox="1"/>
          <p:nvPr/>
        </p:nvSpPr>
        <p:spPr>
          <a:xfrm>
            <a:off x="11791740" y="184038"/>
            <a:ext cx="2833002" cy="523220"/>
          </a:xfrm>
          <a:prstGeom prst="rect">
            <a:avLst/>
          </a:prstGeom>
          <a:solidFill>
            <a:schemeClr val="bg1">
              <a:lumMod val="75000"/>
              <a:lumOff val="25000"/>
            </a:schemeClr>
          </a:solidFill>
        </p:spPr>
        <p:txBody>
          <a:bodyPr wrap="none" rtlCol="0">
            <a:spAutoFit/>
          </a:bodyPr>
          <a:lstStyle/>
          <a:p>
            <a:r>
              <a:rPr lang="en-US" sz="2800" dirty="0" smtClean="0"/>
              <a:t>&lt;250 lines of code</a:t>
            </a:r>
            <a:endParaRPr lang="en-US" sz="2800" dirty="0"/>
          </a:p>
        </p:txBody>
      </p:sp>
    </p:spTree>
    <p:extLst>
      <p:ext uri="{BB962C8B-B14F-4D97-AF65-F5344CB8AC3E}">
        <p14:creationId xmlns:p14="http://schemas.microsoft.com/office/powerpoint/2010/main" xmlns="" val="322196764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5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0"/>
          <p:cNvSpPr>
            <a:spLocks noGrp="1"/>
          </p:cNvSpPr>
          <p:nvPr>
            <p:ph type="ctrTitle"/>
          </p:nvPr>
        </p:nvSpPr>
        <p:spPr>
          <a:xfrm>
            <a:off x="-55879" y="2103121"/>
            <a:ext cx="14808200" cy="1764030"/>
          </a:xfrm>
        </p:spPr>
        <p:txBody>
          <a:bodyPr>
            <a:normAutofit fontScale="90000"/>
          </a:bodyPr>
          <a:lstStyle/>
          <a:p>
            <a:r>
              <a:rPr lang="en-US">
                <a:latin typeface="Calibri" charset="0"/>
                <a:ea typeface="ＭＳ Ｐゴシック" charset="0"/>
                <a:cs typeface="ＭＳ Ｐゴシック" charset="0"/>
              </a:rPr>
              <a:t/>
            </a:r>
            <a:br>
              <a:rPr lang="en-US">
                <a:latin typeface="Calibri" charset="0"/>
                <a:ea typeface="ＭＳ Ｐゴシック" charset="0"/>
                <a:cs typeface="ＭＳ Ｐゴシック" charset="0"/>
              </a:rPr>
            </a:br>
            <a:r>
              <a:rPr lang="en-US">
                <a:latin typeface="Calibri" charset="0"/>
                <a:ea typeface="ＭＳ Ｐゴシック" charset="0"/>
                <a:cs typeface="ＭＳ Ｐゴシック" charset="0"/>
              </a:rPr>
              <a:t/>
            </a:r>
            <a:br>
              <a:rPr lang="en-US">
                <a:latin typeface="Calibri" charset="0"/>
                <a:ea typeface="ＭＳ Ｐゴシック" charset="0"/>
                <a:cs typeface="ＭＳ Ｐゴシック" charset="0"/>
              </a:rPr>
            </a:br>
            <a:r>
              <a:rPr lang="en-US" sz="7700">
                <a:latin typeface="Calibri" charset="0"/>
                <a:ea typeface="ＭＳ Ｐゴシック" charset="0"/>
                <a:cs typeface="ＭＳ Ｐゴシック" charset="0"/>
              </a:rPr>
              <a:t>More videos</a:t>
            </a:r>
            <a:r>
              <a:rPr lang="en-US">
                <a:latin typeface="Calibri" charset="0"/>
                <a:ea typeface="ＭＳ Ｐゴシック" charset="0"/>
                <a:cs typeface="ＭＳ Ｐゴシック" charset="0"/>
              </a:rPr>
              <a:t/>
            </a:r>
            <a:br>
              <a:rPr lang="en-US">
                <a:latin typeface="Calibri" charset="0"/>
                <a:ea typeface="ＭＳ Ｐゴシック" charset="0"/>
                <a:cs typeface="ＭＳ Ｐゴシック" charset="0"/>
              </a:rPr>
            </a:br>
            <a:r>
              <a:rPr lang="en-US">
                <a:latin typeface="Calibri" charset="0"/>
                <a:ea typeface="ＭＳ Ｐゴシック" charset="0"/>
                <a:cs typeface="ＭＳ Ｐゴシック" charset="0"/>
              </a:rPr>
              <a:t>openflow.org/videos</a:t>
            </a:r>
            <a:br>
              <a:rPr lang="en-US">
                <a:latin typeface="Calibri" charset="0"/>
                <a:ea typeface="ＭＳ Ｐゴシック" charset="0"/>
                <a:cs typeface="ＭＳ Ｐゴシック" charset="0"/>
              </a:rPr>
            </a:b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xmlns="" val="42505986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Chapter </a:t>
            </a:r>
            <a:r>
              <a:rPr lang="en-US" dirty="0"/>
              <a:t>5</a:t>
            </a:r>
            <a:r>
              <a:rPr lang="en-US" dirty="0" smtClean="0"/>
              <a:t>: What’s next?</a:t>
            </a:r>
            <a:endParaRPr lang="en-US" dirty="0"/>
          </a:p>
        </p:txBody>
      </p:sp>
    </p:spTree>
    <p:extLst>
      <p:ext uri="{BB962C8B-B14F-4D97-AF65-F5344CB8AC3E}">
        <p14:creationId xmlns:p14="http://schemas.microsoft.com/office/powerpoint/2010/main" xmlns="" val="14464971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484372" y="3232646"/>
            <a:ext cx="11770921" cy="2234514"/>
            <a:chOff x="1440388" y="5124530"/>
            <a:chExt cx="11770921" cy="2234514"/>
          </a:xfrm>
        </p:grpSpPr>
        <p:sp>
          <p:nvSpPr>
            <p:cNvPr id="25" name="Can 24"/>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a:stCxn id="48" idx="6"/>
              <a:endCxn id="36"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6" name="Can 35"/>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42"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2" name="Can 41"/>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4"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4" name="Can 43"/>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6" idx="2"/>
              <a:endCxn id="42"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sp>
        <p:nvSpPr>
          <p:cNvPr id="2" name="Title 1"/>
          <p:cNvSpPr>
            <a:spLocks noGrp="1"/>
          </p:cNvSpPr>
          <p:nvPr>
            <p:ph type="title"/>
          </p:nvPr>
        </p:nvSpPr>
        <p:spPr/>
        <p:txBody>
          <a:bodyPr/>
          <a:lstStyle/>
          <a:p>
            <a:r>
              <a:rPr lang="en-US" dirty="0" smtClean="0"/>
              <a:t>Packets may arrive </a:t>
            </a:r>
            <a:r>
              <a:rPr lang="en-US" dirty="0" smtClean="0">
                <a:solidFill>
                  <a:srgbClr val="FFFF00"/>
                </a:solidFill>
              </a:rPr>
              <a:t>out of order</a:t>
            </a:r>
            <a:endParaRPr lang="en-US" dirty="0">
              <a:solidFill>
                <a:srgbClr val="FFFF00"/>
              </a:solidFill>
            </a:endParaRPr>
          </a:p>
        </p:txBody>
      </p:sp>
      <p:grpSp>
        <p:nvGrpSpPr>
          <p:cNvPr id="27" name="Group 26"/>
          <p:cNvGrpSpPr/>
          <p:nvPr/>
        </p:nvGrpSpPr>
        <p:grpSpPr>
          <a:xfrm>
            <a:off x="684568" y="3227483"/>
            <a:ext cx="1414565" cy="442746"/>
            <a:chOff x="57238" y="3156576"/>
            <a:chExt cx="2393750" cy="421005"/>
          </a:xfrm>
          <a:solidFill>
            <a:schemeClr val="bg1"/>
          </a:solidFill>
          <a:effectLst/>
        </p:grpSpPr>
        <p:sp>
          <p:nvSpPr>
            <p:cNvPr id="30" name="Rectangle 29"/>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4000" dirty="0">
                  <a:solidFill>
                    <a:srgbClr val="FFFF00"/>
                  </a:solidFill>
                </a:rPr>
                <a:t>1</a:t>
              </a:r>
            </a:p>
          </p:txBody>
        </p:sp>
        <p:sp>
          <p:nvSpPr>
            <p:cNvPr id="34" name="Rectangle 33"/>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00"/>
                </a:solidFill>
              </a:endParaRPr>
            </a:p>
          </p:txBody>
        </p:sp>
      </p:grpSp>
      <p:grpSp>
        <p:nvGrpSpPr>
          <p:cNvPr id="35" name="Group 34"/>
          <p:cNvGrpSpPr/>
          <p:nvPr/>
        </p:nvGrpSpPr>
        <p:grpSpPr>
          <a:xfrm>
            <a:off x="681793" y="3234902"/>
            <a:ext cx="1414565" cy="442746"/>
            <a:chOff x="57238" y="3156576"/>
            <a:chExt cx="2393750" cy="421005"/>
          </a:xfrm>
          <a:solidFill>
            <a:schemeClr val="bg1"/>
          </a:solidFill>
          <a:effectLst/>
        </p:grpSpPr>
        <p:sp>
          <p:nvSpPr>
            <p:cNvPr id="37" name="Rectangle 36"/>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600" dirty="0" smtClean="0">
                  <a:solidFill>
                    <a:srgbClr val="FF6600"/>
                  </a:solidFill>
                </a:rPr>
                <a:t>2</a:t>
              </a:r>
            </a:p>
          </p:txBody>
        </p:sp>
        <p:sp>
          <p:nvSpPr>
            <p:cNvPr id="38" name="Rectangle 37"/>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00"/>
                </a:solidFill>
              </a:endParaRPr>
            </a:p>
          </p:txBody>
        </p:sp>
      </p:grpSp>
      <p:pic>
        <p:nvPicPr>
          <p:cNvPr id="49" name="Picture 48" descr="comp2.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flipH="1">
            <a:off x="86324" y="2629018"/>
            <a:ext cx="2127560" cy="1329725"/>
          </a:xfrm>
          <a:prstGeom prst="rect">
            <a:avLst/>
          </a:prstGeom>
        </p:spPr>
      </p:pic>
    </p:spTree>
    <p:extLst>
      <p:ext uri="{BB962C8B-B14F-4D97-AF65-F5344CB8AC3E}">
        <p14:creationId xmlns:p14="http://schemas.microsoft.com/office/powerpoint/2010/main" xmlns="" val="1331309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fill="hold" nodeType="clickEffect">
                                  <p:stCondLst>
                                    <p:cond delay="0"/>
                                  </p:stCondLst>
                                  <p:childTnLst>
                                    <p:animMotion origin="layout" path="M -2.32025E-6 8.34106E-7 L 0.17489 -0.00209 L 0.42515 -0.06627 L 0.60351 0.05955 L 0.75704 0.06094 " pathEditMode="relative" rAng="0" ptsTypes="AAAAA">
                                      <p:cBhvr>
                                        <p:cTn id="10" dur="3000" fill="hold"/>
                                        <p:tgtEl>
                                          <p:spTgt spid="27"/>
                                        </p:tgtEl>
                                        <p:attrNameLst>
                                          <p:attrName>ppt_x</p:attrName>
                                          <p:attrName>ppt_y</p:attrName>
                                        </p:attrNameLst>
                                      </p:cBhvr>
                                      <p:rCtr x="37843" y="-278"/>
                                    </p:animMotion>
                                  </p:childTnLst>
                                </p:cTn>
                              </p:par>
                              <p:par>
                                <p:cTn id="11" presetID="1" presetClass="entr" presetSubtype="0" fill="hold" nodeType="withEffect">
                                  <p:stCondLst>
                                    <p:cond delay="500"/>
                                  </p:stCondLst>
                                  <p:childTnLst>
                                    <p:set>
                                      <p:cBhvr>
                                        <p:cTn id="12" dur="1" fill="hold">
                                          <p:stCondLst>
                                            <p:cond delay="0"/>
                                          </p:stCondLst>
                                        </p:cTn>
                                        <p:tgtEl>
                                          <p:spTgt spid="35"/>
                                        </p:tgtEl>
                                        <p:attrNameLst>
                                          <p:attrName>style.visibility</p:attrName>
                                        </p:attrNameLst>
                                      </p:cBhvr>
                                      <p:to>
                                        <p:strVal val="visible"/>
                                      </p:to>
                                    </p:set>
                                  </p:childTnLst>
                                </p:cTn>
                              </p:par>
                              <p:par>
                                <p:cTn id="13" presetID="0" presetClass="path" presetSubtype="0" fill="hold" nodeType="withEffect">
                                  <p:stCondLst>
                                    <p:cond delay="500"/>
                                  </p:stCondLst>
                                  <p:childTnLst>
                                    <p:animMotion origin="layout" path="M -5.55749E-6 -5.26413E-6 L 0.17158 -5.26413E-6 L 0.32076 0.14874 L 0.60038 0.04564 L 0.83362 0.04123 " pathEditMode="relative" ptsTypes="AAAAA">
                                      <p:cBhvr>
                                        <p:cTn id="14" dur="2000" fill="hold"/>
                                        <p:tgtEl>
                                          <p:spTgt spid="3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Networks will be virtualized.</a:t>
            </a:r>
          </a:p>
          <a:p>
            <a:pPr marL="514350" indent="-514350">
              <a:buFont typeface="+mj-lt"/>
              <a:buAutoNum type="arabicPeriod"/>
            </a:pPr>
            <a:r>
              <a:rPr lang="en-US" dirty="0" smtClean="0"/>
              <a:t>Network behavior will be provably correct.</a:t>
            </a:r>
          </a:p>
          <a:p>
            <a:pPr marL="514350" indent="-514350">
              <a:buFont typeface="+mj-lt"/>
              <a:buAutoNum type="arabicPeriod"/>
            </a:pPr>
            <a:r>
              <a:rPr lang="en-US" dirty="0" smtClean="0"/>
              <a:t>Software defined networks will run on programmable hardware.</a:t>
            </a:r>
            <a:endParaRPr lang="en-US" dirty="0"/>
          </a:p>
        </p:txBody>
      </p:sp>
      <p:sp>
        <p:nvSpPr>
          <p:cNvPr id="4" name="Rounded Rectangle 3"/>
          <p:cNvSpPr/>
          <p:nvPr/>
        </p:nvSpPr>
        <p:spPr>
          <a:xfrm>
            <a:off x="258326" y="1713866"/>
            <a:ext cx="6974801" cy="924557"/>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80742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Networks will be virtualized.</a:t>
            </a:r>
          </a:p>
          <a:p>
            <a:pPr marL="514350" indent="-514350">
              <a:buFont typeface="+mj-lt"/>
              <a:buAutoNum type="arabicPeriod"/>
            </a:pPr>
            <a:r>
              <a:rPr lang="en-US" dirty="0" smtClean="0"/>
              <a:t>Network behavior will be provably correct.</a:t>
            </a:r>
          </a:p>
          <a:p>
            <a:pPr marL="514350" indent="-514350">
              <a:buFont typeface="+mj-lt"/>
              <a:buAutoNum type="arabicPeriod"/>
            </a:pPr>
            <a:r>
              <a:rPr lang="en-US" dirty="0" smtClean="0"/>
              <a:t>Software defined networks will run on programmable hardware.</a:t>
            </a:r>
            <a:endParaRPr lang="en-US" dirty="0"/>
          </a:p>
        </p:txBody>
      </p:sp>
      <p:sp>
        <p:nvSpPr>
          <p:cNvPr id="4" name="Rounded Rectangle 3"/>
          <p:cNvSpPr/>
          <p:nvPr/>
        </p:nvSpPr>
        <p:spPr>
          <a:xfrm>
            <a:off x="258326" y="2476500"/>
            <a:ext cx="8441174" cy="624201"/>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124280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82" name="Can 81"/>
          <p:cNvSpPr/>
          <p:nvPr/>
        </p:nvSpPr>
        <p:spPr>
          <a:xfrm>
            <a:off x="3354039" y="3559836"/>
            <a:ext cx="1678078" cy="849107"/>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Hardware </a:t>
            </a:r>
            <a:endParaRPr lang="en-US" sz="1400" dirty="0">
              <a:solidFill>
                <a:schemeClr val="tx1">
                  <a:lumMod val="65000"/>
                </a:schemeClr>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cxnSp>
        <p:nvCxnSpPr>
          <p:cNvPr id="6" name="Straight Arrow Connector 5"/>
          <p:cNvCxnSpPr/>
          <p:nvPr/>
        </p:nvCxnSpPr>
        <p:spPr>
          <a:xfrm>
            <a:off x="4193078" y="3020104"/>
            <a:ext cx="0" cy="6549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6323262" y="4358487"/>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870520" y="2825933"/>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10521173" y="3693218"/>
            <a:ext cx="0" cy="4829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20815" y="3660601"/>
            <a:ext cx="301660" cy="369332"/>
          </a:xfrm>
          <a:prstGeom prst="rect">
            <a:avLst/>
          </a:prstGeom>
          <a:noFill/>
        </p:spPr>
        <p:txBody>
          <a:bodyPr wrap="none" rtlCol="0">
            <a:spAutoFit/>
          </a:bodyPr>
          <a:lstStyle/>
          <a:p>
            <a:r>
              <a:rPr lang="en-US" dirty="0" smtClean="0"/>
              <a:t>1</a:t>
            </a:r>
            <a:endParaRPr lang="en-US" dirty="0"/>
          </a:p>
        </p:txBody>
      </p:sp>
      <p:sp>
        <p:nvSpPr>
          <p:cNvPr id="64" name="TextBox 63"/>
          <p:cNvSpPr txBox="1"/>
          <p:nvPr/>
        </p:nvSpPr>
        <p:spPr>
          <a:xfrm>
            <a:off x="4989694" y="3514252"/>
            <a:ext cx="301660" cy="369332"/>
          </a:xfrm>
          <a:prstGeom prst="rect">
            <a:avLst/>
          </a:prstGeom>
          <a:noFill/>
        </p:spPr>
        <p:txBody>
          <a:bodyPr wrap="none" rtlCol="0">
            <a:spAutoFit/>
          </a:bodyPr>
          <a:lstStyle/>
          <a:p>
            <a:r>
              <a:rPr lang="en-US" dirty="0" smtClean="0"/>
              <a:t>2</a:t>
            </a:r>
            <a:endParaRPr lang="en-US" dirty="0"/>
          </a:p>
        </p:txBody>
      </p:sp>
      <p:sp>
        <p:nvSpPr>
          <p:cNvPr id="65" name="TextBox 64"/>
          <p:cNvSpPr txBox="1"/>
          <p:nvPr/>
        </p:nvSpPr>
        <p:spPr>
          <a:xfrm>
            <a:off x="4462311" y="4328951"/>
            <a:ext cx="301660" cy="369332"/>
          </a:xfrm>
          <a:prstGeom prst="rect">
            <a:avLst/>
          </a:prstGeom>
          <a:noFill/>
        </p:spPr>
        <p:txBody>
          <a:bodyPr wrap="none" rtlCol="0">
            <a:spAutoFit/>
          </a:bodyPr>
          <a:lstStyle/>
          <a:p>
            <a:r>
              <a:rPr lang="en-US" dirty="0"/>
              <a:t>3</a:t>
            </a:r>
          </a:p>
        </p:txBody>
      </p:sp>
      <p:sp>
        <p:nvSpPr>
          <p:cNvPr id="68" name="Rectangle 67"/>
          <p:cNvSpPr/>
          <p:nvPr/>
        </p:nvSpPr>
        <p:spPr>
          <a:xfrm>
            <a:off x="13309788" y="4036563"/>
            <a:ext cx="332257" cy="76944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p>
        </p:txBody>
      </p:sp>
      <p:grpSp>
        <p:nvGrpSpPr>
          <p:cNvPr id="15" name="Group 14"/>
          <p:cNvGrpSpPr/>
          <p:nvPr/>
        </p:nvGrpSpPr>
        <p:grpSpPr>
          <a:xfrm>
            <a:off x="3418548" y="3735837"/>
            <a:ext cx="1571865" cy="643569"/>
            <a:chOff x="3366867" y="3765374"/>
            <a:chExt cx="1571865" cy="523220"/>
          </a:xfrm>
        </p:grpSpPr>
        <p:sp>
          <p:nvSpPr>
            <p:cNvPr id="72" name="TextBox 71"/>
            <p:cNvSpPr txBox="1"/>
            <p:nvPr/>
          </p:nvSpPr>
          <p:spPr>
            <a:xfrm>
              <a:off x="3366867" y="3883584"/>
              <a:ext cx="1571865" cy="338554"/>
            </a:xfrm>
            <a:prstGeom prst="rect">
              <a:avLst/>
            </a:prstGeom>
            <a:solidFill>
              <a:schemeClr val="bg1"/>
            </a:solidFill>
            <a:ln>
              <a:noFill/>
            </a:ln>
          </p:spPr>
          <p:txBody>
            <a:bodyPr wrap="none" rtlCol="0">
              <a:spAutoFit/>
            </a:bodyPr>
            <a:lstStyle/>
            <a:p>
              <a:r>
                <a:rPr lang="en-US" sz="1600" dirty="0" smtClean="0"/>
                <a:t>“If     , send to 3”</a:t>
              </a:r>
              <a:endParaRPr lang="en-US" sz="1600" dirty="0"/>
            </a:p>
          </p:txBody>
        </p:sp>
        <p:sp>
          <p:nvSpPr>
            <p:cNvPr id="79" name="Rectangle 78"/>
            <p:cNvSpPr/>
            <p:nvPr/>
          </p:nvSpPr>
          <p:spPr>
            <a:xfrm>
              <a:off x="3608646" y="3765374"/>
              <a:ext cx="332257" cy="5232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p>
          </p:txBody>
        </p:sp>
      </p:grpSp>
      <p:sp>
        <p:nvSpPr>
          <p:cNvPr id="87" name="Can 86"/>
          <p:cNvSpPr/>
          <p:nvPr/>
        </p:nvSpPr>
        <p:spPr>
          <a:xfrm>
            <a:off x="7021389" y="2512071"/>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Control </a:t>
            </a:r>
            <a:endParaRPr lang="en-US" sz="1400" dirty="0"/>
          </a:p>
        </p:txBody>
      </p:sp>
      <p:sp>
        <p:nvSpPr>
          <p:cNvPr id="88" name="Can 87"/>
          <p:cNvSpPr/>
          <p:nvPr/>
        </p:nvSpPr>
        <p:spPr>
          <a:xfrm>
            <a:off x="9698721" y="3367305"/>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Control </a:t>
            </a:r>
            <a:endParaRPr lang="en-US" sz="1400" dirty="0"/>
          </a:p>
        </p:txBody>
      </p:sp>
      <p:sp>
        <p:nvSpPr>
          <p:cNvPr id="89" name="Can 88"/>
          <p:cNvSpPr/>
          <p:nvPr/>
        </p:nvSpPr>
        <p:spPr>
          <a:xfrm>
            <a:off x="5511015" y="4050752"/>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Control </a:t>
            </a:r>
          </a:p>
        </p:txBody>
      </p:sp>
      <p:sp>
        <p:nvSpPr>
          <p:cNvPr id="92" name="Can 91"/>
          <p:cNvSpPr/>
          <p:nvPr/>
        </p:nvSpPr>
        <p:spPr>
          <a:xfrm>
            <a:off x="3354039" y="2884388"/>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Control </a:t>
            </a:r>
            <a:endParaRPr lang="en-US" sz="1400" dirty="0"/>
          </a:p>
        </p:txBody>
      </p:sp>
      <p:grpSp>
        <p:nvGrpSpPr>
          <p:cNvPr id="73" name="Group 72"/>
          <p:cNvGrpSpPr/>
          <p:nvPr/>
        </p:nvGrpSpPr>
        <p:grpSpPr>
          <a:xfrm>
            <a:off x="712996" y="3388375"/>
            <a:ext cx="1414565" cy="442746"/>
            <a:chOff x="57238" y="3156576"/>
            <a:chExt cx="2393750" cy="421005"/>
          </a:xfrm>
          <a:solidFill>
            <a:schemeClr val="bg1"/>
          </a:solidFill>
          <a:effectLst/>
        </p:grpSpPr>
        <p:sp>
          <p:nvSpPr>
            <p:cNvPr id="74" name="Rectangle 73"/>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75" name="Rectangle 74"/>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endPar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
        <p:nvSpPr>
          <p:cNvPr id="2" name="TextBox 1"/>
          <p:cNvSpPr txBox="1"/>
          <p:nvPr/>
        </p:nvSpPr>
        <p:spPr>
          <a:xfrm>
            <a:off x="1674265" y="6179901"/>
            <a:ext cx="10000855" cy="1077218"/>
          </a:xfrm>
          <a:prstGeom prst="rect">
            <a:avLst/>
          </a:prstGeom>
          <a:noFill/>
        </p:spPr>
        <p:txBody>
          <a:bodyPr wrap="none" rtlCol="0">
            <a:spAutoFit/>
          </a:bodyPr>
          <a:lstStyle/>
          <a:p>
            <a:r>
              <a:rPr lang="en-US" sz="3200" dirty="0" smtClean="0"/>
              <a:t>All the rules are in the Forwarding Plane – possibly millions.</a:t>
            </a:r>
          </a:p>
          <a:p>
            <a:r>
              <a:rPr lang="en-US" sz="3200" dirty="0" smtClean="0"/>
              <a:t>How did the rules get there?</a:t>
            </a:r>
            <a:endParaRPr lang="en-US" sz="3200" dirty="0"/>
          </a:p>
        </p:txBody>
      </p:sp>
    </p:spTree>
    <p:extLst>
      <p:ext uri="{BB962C8B-B14F-4D97-AF65-F5344CB8AC3E}">
        <p14:creationId xmlns:p14="http://schemas.microsoft.com/office/powerpoint/2010/main" xmlns="" val="37677259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4.69503E-6 -6.96105E-6 L 0.12514 -6.96105E-6 " pathEditMode="relative" ptsTypes="AA">
                                      <p:cBhvr>
                                        <p:cTn id="19" dur="1000" fill="hold"/>
                                        <p:tgtEl>
                                          <p:spTgt spid="73"/>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12405 0.00115 L 0.33612 0.20478 L 0.62177 0.10258 L 0.79943 0.10431 " pathEditMode="relative" ptsTypes="AAAA">
                                      <p:cBhvr>
                                        <p:cTn id="23" dur="1000" fill="hold"/>
                                        <p:tgtEl>
                                          <p:spTgt spid="73"/>
                                        </p:tgtEl>
                                        <p:attrNameLst>
                                          <p:attrName>ppt_x</p:attrName>
                                          <p:attrName>ppt_y</p:attrName>
                                        </p:attrNameLst>
                                      </p:cBhvr>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stCxn id="57" idx="6"/>
          </p:cNvCxnSpPr>
          <p:nvPr/>
        </p:nvCxnSpPr>
        <p:spPr>
          <a:xfrm>
            <a:off x="2015423" y="3998885"/>
            <a:ext cx="1299701" cy="17124"/>
          </a:xfrm>
          <a:prstGeom prst="line">
            <a:avLst/>
          </a:prstGeom>
          <a:ln w="5715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627907" y="3626466"/>
            <a:ext cx="2561187" cy="308211"/>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49601" y="4167735"/>
            <a:ext cx="1867699" cy="1012618"/>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61483" y="3626468"/>
            <a:ext cx="2136997" cy="84400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189093" y="4609912"/>
            <a:ext cx="2733850" cy="570443"/>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2"/>
          </p:cNvCxnSpPr>
          <p:nvPr/>
        </p:nvCxnSpPr>
        <p:spPr>
          <a:xfrm flipH="1" flipV="1">
            <a:off x="11237517" y="4470475"/>
            <a:ext cx="1488288" cy="7446"/>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2725805" y="4229642"/>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84372" y="3750606"/>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2" name="Title 1"/>
          <p:cNvSpPr>
            <a:spLocks noGrp="1"/>
          </p:cNvSpPr>
          <p:nvPr>
            <p:ph type="title"/>
          </p:nvPr>
        </p:nvSpPr>
        <p:spPr/>
        <p:txBody>
          <a:bodyPr/>
          <a:lstStyle/>
          <a:p>
            <a:endParaRPr lang="en-US" dirty="0"/>
          </a:p>
        </p:txBody>
      </p:sp>
      <p:sp>
        <p:nvSpPr>
          <p:cNvPr id="82" name="Can 81"/>
          <p:cNvSpPr/>
          <p:nvPr/>
        </p:nvSpPr>
        <p:spPr>
          <a:xfrm>
            <a:off x="3354039" y="3559836"/>
            <a:ext cx="1678078" cy="849107"/>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Hardware </a:t>
            </a:r>
            <a:endParaRPr lang="en-US" sz="1400" dirty="0">
              <a:solidFill>
                <a:schemeClr val="tx1">
                  <a:lumMod val="65000"/>
                </a:schemeClr>
              </a:solidFill>
            </a:endParaRPr>
          </a:p>
        </p:txBody>
      </p:sp>
      <p:sp>
        <p:nvSpPr>
          <p:cNvPr id="37" name="Can 36"/>
          <p:cNvSpPr/>
          <p:nvPr/>
        </p:nvSpPr>
        <p:spPr>
          <a:xfrm>
            <a:off x="5511015" y="4726200"/>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39" name="Can 38"/>
          <p:cNvSpPr/>
          <p:nvPr/>
        </p:nvSpPr>
        <p:spPr>
          <a:xfrm>
            <a:off x="7021389" y="3187519"/>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sp>
        <p:nvSpPr>
          <p:cNvPr id="41" name="Can 40"/>
          <p:cNvSpPr/>
          <p:nvPr/>
        </p:nvSpPr>
        <p:spPr>
          <a:xfrm>
            <a:off x="9698721" y="4042753"/>
            <a:ext cx="1678078" cy="849107"/>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Hardware </a:t>
            </a:r>
            <a:endParaRPr lang="en-US" sz="1400" dirty="0">
              <a:solidFill>
                <a:srgbClr val="A6A6A6"/>
              </a:solidFill>
            </a:endParaRPr>
          </a:p>
        </p:txBody>
      </p:sp>
      <p:grpSp>
        <p:nvGrpSpPr>
          <p:cNvPr id="7" name="Group 6"/>
          <p:cNvGrpSpPr/>
          <p:nvPr/>
        </p:nvGrpSpPr>
        <p:grpSpPr>
          <a:xfrm>
            <a:off x="3354039" y="2512071"/>
            <a:ext cx="8022760" cy="2387788"/>
            <a:chOff x="3354039" y="2512071"/>
            <a:chExt cx="8022760" cy="2387788"/>
          </a:xfrm>
        </p:grpSpPr>
        <p:sp>
          <p:nvSpPr>
            <p:cNvPr id="83" name="Can 82"/>
            <p:cNvSpPr/>
            <p:nvPr/>
          </p:nvSpPr>
          <p:spPr>
            <a:xfrm>
              <a:off x="3354039" y="2884388"/>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cxnSp>
          <p:nvCxnSpPr>
            <p:cNvPr id="26" name="Straight Connector 25"/>
            <p:cNvCxnSpPr/>
            <p:nvPr/>
          </p:nvCxnSpPr>
          <p:spPr>
            <a:xfrm flipV="1">
              <a:off x="4993202" y="2837669"/>
              <a:ext cx="2028187" cy="272648"/>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699467" y="2837669"/>
              <a:ext cx="1460014" cy="596474"/>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249601" y="3434143"/>
              <a:ext cx="1276355" cy="849107"/>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sp>
          <p:nvSpPr>
            <p:cNvPr id="38" name="Can 37"/>
            <p:cNvSpPr/>
            <p:nvPr/>
          </p:nvSpPr>
          <p:spPr>
            <a:xfrm>
              <a:off x="7021389" y="2512071"/>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40" name="Can 39"/>
            <p:cNvSpPr/>
            <p:nvPr/>
          </p:nvSpPr>
          <p:spPr>
            <a:xfrm>
              <a:off x="9698721" y="3367305"/>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sp>
          <p:nvSpPr>
            <p:cNvPr id="36" name="Can 35"/>
            <p:cNvSpPr/>
            <p:nvPr/>
          </p:nvSpPr>
          <p:spPr>
            <a:xfrm>
              <a:off x="5511015" y="4050752"/>
              <a:ext cx="1678078" cy="849107"/>
            </a:xfrm>
            <a:prstGeom prst="can">
              <a:avLst>
                <a:gd name="adj" fmla="val 34162"/>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t> </a:t>
              </a:r>
              <a:r>
                <a:rPr lang="en-US" sz="1400" dirty="0" smtClean="0"/>
                <a:t>Software </a:t>
              </a:r>
              <a:endParaRPr lang="en-US" sz="1400" dirty="0"/>
            </a:p>
          </p:txBody>
        </p:sp>
        <p:cxnSp>
          <p:nvCxnSpPr>
            <p:cNvPr id="33" name="Straight Connector 32"/>
            <p:cNvCxnSpPr/>
            <p:nvPr/>
          </p:nvCxnSpPr>
          <p:spPr>
            <a:xfrm flipV="1">
              <a:off x="7204034" y="3925328"/>
              <a:ext cx="2494687" cy="389541"/>
            </a:xfrm>
            <a:prstGeom prst="line">
              <a:avLst/>
            </a:prstGeom>
            <a:ln w="57150" cmpd="sng">
              <a:solidFill>
                <a:srgbClr val="FFFF00"/>
              </a:solidFill>
              <a:prstDash val="dot"/>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1674265" y="6179901"/>
            <a:ext cx="11328429" cy="1077218"/>
          </a:xfrm>
          <a:prstGeom prst="rect">
            <a:avLst/>
          </a:prstGeom>
          <a:noFill/>
        </p:spPr>
        <p:txBody>
          <a:bodyPr wrap="square" rtlCol="0">
            <a:spAutoFit/>
          </a:bodyPr>
          <a:lstStyle/>
          <a:p>
            <a:r>
              <a:rPr lang="en-US" sz="3200" dirty="0" smtClean="0"/>
              <a:t>Conventionally: Lots of features and protocols populate the tables.</a:t>
            </a:r>
          </a:p>
          <a:p>
            <a:r>
              <a:rPr lang="en-US" sz="3200" dirty="0" smtClean="0"/>
              <a:t>Forwarding rules neither observable or controllable.</a:t>
            </a:r>
          </a:p>
        </p:txBody>
      </p:sp>
    </p:spTree>
    <p:extLst>
      <p:ext uri="{BB962C8B-B14F-4D97-AF65-F5344CB8AC3E}">
        <p14:creationId xmlns:p14="http://schemas.microsoft.com/office/powerpoint/2010/main" xmlns="" val="3463523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stCxn id="28" idx="6"/>
          </p:cNvCxnSpPr>
          <p:nvPr/>
        </p:nvCxnSpPr>
        <p:spPr>
          <a:xfrm>
            <a:off x="2347095" y="6186947"/>
            <a:ext cx="1093533" cy="15821"/>
          </a:xfrm>
          <a:prstGeom prst="line">
            <a:avLst/>
          </a:prstGeom>
          <a:ln w="57150"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4545168" y="5842861"/>
            <a:ext cx="2154914" cy="284763"/>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226872" y="6342952"/>
            <a:ext cx="1571431" cy="935581"/>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602361" y="5842863"/>
            <a:ext cx="1798012" cy="779797"/>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700081" y="6751489"/>
            <a:ext cx="2300188" cy="527045"/>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7" idx="2"/>
          </p:cNvCxnSpPr>
          <p:nvPr/>
        </p:nvCxnSpPr>
        <p:spPr>
          <a:xfrm flipH="1" flipV="1">
            <a:off x="10106316" y="6622660"/>
            <a:ext cx="1252205" cy="6880"/>
          </a:xfrm>
          <a:prstGeom prst="line">
            <a:avLst/>
          </a:prstGeom>
          <a:ln w="57150" cap="rnd" cmpd="sng">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1358521" y="6400149"/>
            <a:ext cx="445497" cy="458781"/>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900283" y="5957557"/>
            <a:ext cx="446812" cy="458781"/>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sp>
        <p:nvSpPr>
          <p:cNvPr id="29" name="Can 28"/>
          <p:cNvSpPr/>
          <p:nvPr/>
        </p:nvSpPr>
        <p:spPr>
          <a:xfrm>
            <a:off x="3473370" y="5781300"/>
            <a:ext cx="1411890" cy="784510"/>
          </a:xfrm>
          <a:prstGeom prst="can">
            <a:avLst>
              <a:gd name="adj" fmla="val 34162"/>
            </a:avLst>
          </a:prstGeom>
          <a:solidFill>
            <a:schemeClr val="bg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chemeClr val="tx1">
                    <a:lumMod val="65000"/>
                  </a:schemeClr>
                </a:solidFill>
              </a:rPr>
              <a:t> </a:t>
            </a:r>
            <a:r>
              <a:rPr lang="en-US" sz="1400" dirty="0" smtClean="0">
                <a:solidFill>
                  <a:schemeClr val="tx1">
                    <a:lumMod val="65000"/>
                  </a:schemeClr>
                </a:solidFill>
              </a:rPr>
              <a:t>Forwarding </a:t>
            </a:r>
            <a:endParaRPr lang="en-US" sz="1400" dirty="0">
              <a:solidFill>
                <a:schemeClr val="tx1">
                  <a:lumMod val="65000"/>
                </a:schemeClr>
              </a:solidFill>
            </a:endParaRPr>
          </a:p>
        </p:txBody>
      </p:sp>
      <p:sp>
        <p:nvSpPr>
          <p:cNvPr id="30" name="Can 29"/>
          <p:cNvSpPr/>
          <p:nvPr/>
        </p:nvSpPr>
        <p:spPr>
          <a:xfrm>
            <a:off x="5288192" y="6858930"/>
            <a:ext cx="1411890" cy="784510"/>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31" name="Can 30"/>
          <p:cNvSpPr/>
          <p:nvPr/>
        </p:nvSpPr>
        <p:spPr>
          <a:xfrm>
            <a:off x="6558980" y="5437307"/>
            <a:ext cx="1411890" cy="784510"/>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sp>
        <p:nvSpPr>
          <p:cNvPr id="32" name="Can 31"/>
          <p:cNvSpPr/>
          <p:nvPr/>
        </p:nvSpPr>
        <p:spPr>
          <a:xfrm>
            <a:off x="8811614" y="6227478"/>
            <a:ext cx="1411890" cy="784510"/>
          </a:xfrm>
          <a:prstGeom prst="can">
            <a:avLst>
              <a:gd name="adj" fmla="val 34162"/>
            </a:avLst>
          </a:prstGeom>
          <a:solidFill>
            <a:schemeClr val="bg1"/>
          </a:solidFill>
          <a:ln w="28575"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prstTxWarp prst="textChevronInverted">
              <a:avLst>
                <a:gd name="adj" fmla="val 80149"/>
              </a:avLst>
            </a:prstTxWarp>
          </a:bodyPr>
          <a:lstStyle/>
          <a:p>
            <a:pPr algn="ctr"/>
            <a:r>
              <a:rPr lang="en-US" sz="1400" dirty="0">
                <a:solidFill>
                  <a:srgbClr val="A6A6A6"/>
                </a:solidFill>
              </a:rPr>
              <a:t> </a:t>
            </a:r>
            <a:r>
              <a:rPr lang="en-US" sz="1400" dirty="0" smtClean="0">
                <a:solidFill>
                  <a:srgbClr val="A6A6A6"/>
                </a:solidFill>
              </a:rPr>
              <a:t>Forwarding</a:t>
            </a:r>
            <a:endParaRPr lang="en-US" sz="1400" dirty="0">
              <a:solidFill>
                <a:srgbClr val="A6A6A6"/>
              </a:solidFill>
            </a:endParaRPr>
          </a:p>
        </p:txBody>
      </p:sp>
      <p:grpSp>
        <p:nvGrpSpPr>
          <p:cNvPr id="33" name="Group 32"/>
          <p:cNvGrpSpPr/>
          <p:nvPr/>
        </p:nvGrpSpPr>
        <p:grpSpPr>
          <a:xfrm>
            <a:off x="4179315" y="4164901"/>
            <a:ext cx="5377332" cy="2777467"/>
            <a:chOff x="4193078" y="1810341"/>
            <a:chExt cx="6391139" cy="3006167"/>
          </a:xfrm>
        </p:grpSpPr>
        <p:cxnSp>
          <p:nvCxnSpPr>
            <p:cNvPr id="35" name="Straight Arrow Connector 34"/>
            <p:cNvCxnSpPr/>
            <p:nvPr/>
          </p:nvCxnSpPr>
          <p:spPr>
            <a:xfrm>
              <a:off x="4193078" y="2115818"/>
              <a:ext cx="0" cy="155083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910472" y="1810341"/>
              <a:ext cx="0" cy="155083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0584217" y="1921741"/>
              <a:ext cx="0" cy="223241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373068" y="1921741"/>
              <a:ext cx="0" cy="289476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34" name="Rounded Rectangle 33"/>
          <p:cNvSpPr/>
          <p:nvPr/>
        </p:nvSpPr>
        <p:spPr>
          <a:xfrm>
            <a:off x="3440628" y="3665586"/>
            <a:ext cx="6782876" cy="843307"/>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FFFFFF"/>
                </a:solidFill>
              </a:rPr>
              <a:t>Network Operating System</a:t>
            </a:r>
            <a:endParaRPr lang="en-US" sz="4000" dirty="0">
              <a:solidFill>
                <a:srgbClr val="FFFFFF"/>
              </a:solidFill>
            </a:endParaRPr>
          </a:p>
        </p:txBody>
      </p:sp>
      <p:cxnSp>
        <p:nvCxnSpPr>
          <p:cNvPr id="54" name="Straight Arrow Connector 53"/>
          <p:cNvCxnSpPr>
            <a:stCxn id="39" idx="2"/>
            <a:endCxn id="34" idx="0"/>
          </p:cNvCxnSpPr>
          <p:nvPr/>
        </p:nvCxnSpPr>
        <p:spPr>
          <a:xfrm flipH="1">
            <a:off x="6832066" y="3028265"/>
            <a:ext cx="796" cy="63732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4656417" y="3082574"/>
            <a:ext cx="346973" cy="465514"/>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4782688" y="3114065"/>
            <a:ext cx="5380137" cy="666866"/>
            <a:chOff x="7498976" y="3075964"/>
            <a:chExt cx="5380137" cy="666866"/>
          </a:xfrm>
        </p:grpSpPr>
        <p:grpSp>
          <p:nvGrpSpPr>
            <p:cNvPr id="52" name="Group 51"/>
            <p:cNvGrpSpPr/>
            <p:nvPr/>
          </p:nvGrpSpPr>
          <p:grpSpPr>
            <a:xfrm>
              <a:off x="7498976" y="3086124"/>
              <a:ext cx="1853184" cy="656706"/>
              <a:chOff x="12092952" y="1849660"/>
              <a:chExt cx="1853184" cy="656706"/>
            </a:xfrm>
          </p:grpSpPr>
          <p:cxnSp>
            <p:nvCxnSpPr>
              <p:cNvPr id="47" name="Straight Connector 46"/>
              <p:cNvCxnSpPr>
                <a:stCxn id="42" idx="7"/>
                <a:endCxn id="43" idx="3"/>
              </p:cNvCxnSpPr>
              <p:nvPr/>
            </p:nvCxnSpPr>
            <p:spPr>
              <a:xfrm flipV="1">
                <a:off x="12321896" y="2019950"/>
                <a:ext cx="298016" cy="133247"/>
              </a:xfrm>
              <a:prstGeom prst="line">
                <a:avLst/>
              </a:prstGeom>
              <a:solidFill>
                <a:schemeClr val="bg1"/>
              </a:solid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46" idx="2"/>
                <a:endCxn id="42" idx="5"/>
              </p:cNvCxnSpPr>
              <p:nvPr/>
            </p:nvCxnSpPr>
            <p:spPr>
              <a:xfrm flipH="1" flipV="1">
                <a:off x="12321896" y="2294270"/>
                <a:ext cx="38065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44" idx="1"/>
                <a:endCxn id="43" idx="5"/>
              </p:cNvCxnSpPr>
              <p:nvPr/>
            </p:nvCxnSpPr>
            <p:spPr>
              <a:xfrm flipH="1" flipV="1">
                <a:off x="12809576" y="2019950"/>
                <a:ext cx="419936" cy="133247"/>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6" idx="6"/>
                <a:endCxn id="44" idx="3"/>
              </p:cNvCxnSpPr>
              <p:nvPr/>
            </p:nvCxnSpPr>
            <p:spPr>
              <a:xfrm flipV="1">
                <a:off x="12970776" y="2294270"/>
                <a:ext cx="25873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4" idx="6"/>
                <a:endCxn id="45" idx="3"/>
              </p:cNvCxnSpPr>
              <p:nvPr/>
            </p:nvCxnSpPr>
            <p:spPr>
              <a:xfrm flipV="1">
                <a:off x="13458456" y="2111390"/>
                <a:ext cx="258736" cy="112344"/>
              </a:xfrm>
              <a:prstGeom prst="line">
                <a:avLst/>
              </a:prstGeom>
              <a:solidFill>
                <a:schemeClr val="bg1"/>
              </a:solidFill>
              <a:ln>
                <a:solidFill>
                  <a:srgbClr val="FFFFFF"/>
                </a:solidFill>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12092952" y="212398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3" name="Oval 42"/>
              <p:cNvSpPr/>
              <p:nvPr/>
            </p:nvSpPr>
            <p:spPr>
              <a:xfrm>
                <a:off x="12580632" y="184966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4" name="Oval 43"/>
              <p:cNvSpPr/>
              <p:nvPr/>
            </p:nvSpPr>
            <p:spPr>
              <a:xfrm>
                <a:off x="13190232" y="212398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5" name="Oval 44"/>
              <p:cNvSpPr/>
              <p:nvPr/>
            </p:nvSpPr>
            <p:spPr>
              <a:xfrm>
                <a:off x="13677912" y="194110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sp>
            <p:nvSpPr>
              <p:cNvPr id="46" name="Oval 45"/>
              <p:cNvSpPr/>
              <p:nvPr/>
            </p:nvSpPr>
            <p:spPr>
              <a:xfrm>
                <a:off x="12702552" y="2306860"/>
                <a:ext cx="268224" cy="199506"/>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i="1"/>
              </a:p>
            </p:txBody>
          </p:sp>
        </p:grpSp>
        <p:sp>
          <p:nvSpPr>
            <p:cNvPr id="40" name="TextBox 44"/>
            <p:cNvSpPr txBox="1">
              <a:spLocks noChangeArrowheads="1"/>
            </p:cNvSpPr>
            <p:nvPr/>
          </p:nvSpPr>
          <p:spPr bwMode="auto">
            <a:xfrm>
              <a:off x="9592319" y="3075964"/>
              <a:ext cx="328679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600" i="1" dirty="0">
                  <a:latin typeface="Arial" charset="0"/>
                </a:rPr>
                <a:t>Global Network Map</a:t>
              </a:r>
            </a:p>
          </p:txBody>
        </p:sp>
      </p:grpSp>
      <p:sp>
        <p:nvSpPr>
          <p:cNvPr id="39" name="Rounded Rectangle 38"/>
          <p:cNvSpPr/>
          <p:nvPr/>
        </p:nvSpPr>
        <p:spPr>
          <a:xfrm>
            <a:off x="4605311" y="2141816"/>
            <a:ext cx="4455101" cy="886449"/>
          </a:xfrm>
          <a:prstGeom prst="round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Control Program</a:t>
            </a:r>
            <a:endParaRPr lang="en-US" sz="3600" dirty="0"/>
          </a:p>
        </p:txBody>
      </p:sp>
      <p:grpSp>
        <p:nvGrpSpPr>
          <p:cNvPr id="53" name="Group 52"/>
          <p:cNvGrpSpPr/>
          <p:nvPr/>
        </p:nvGrpSpPr>
        <p:grpSpPr>
          <a:xfrm>
            <a:off x="3408165" y="3835689"/>
            <a:ext cx="1571865" cy="643569"/>
            <a:chOff x="3366867" y="3765374"/>
            <a:chExt cx="1571865" cy="523220"/>
          </a:xfrm>
        </p:grpSpPr>
        <p:sp>
          <p:nvSpPr>
            <p:cNvPr id="55" name="TextBox 54"/>
            <p:cNvSpPr txBox="1"/>
            <p:nvPr/>
          </p:nvSpPr>
          <p:spPr>
            <a:xfrm>
              <a:off x="3366867" y="3883584"/>
              <a:ext cx="1571865" cy="338554"/>
            </a:xfrm>
            <a:prstGeom prst="rect">
              <a:avLst/>
            </a:prstGeom>
            <a:solidFill>
              <a:schemeClr val="bg1"/>
            </a:solidFill>
            <a:ln>
              <a:noFill/>
            </a:ln>
          </p:spPr>
          <p:txBody>
            <a:bodyPr wrap="none" rtlCol="0">
              <a:spAutoFit/>
            </a:bodyPr>
            <a:lstStyle/>
            <a:p>
              <a:r>
                <a:rPr lang="en-US" sz="1600" dirty="0" smtClean="0"/>
                <a:t>“If     , send to 3”</a:t>
              </a:r>
              <a:endParaRPr lang="en-US" sz="1600" dirty="0"/>
            </a:p>
          </p:txBody>
        </p:sp>
        <p:sp>
          <p:nvSpPr>
            <p:cNvPr id="58" name="Rectangle 57"/>
            <p:cNvSpPr/>
            <p:nvPr/>
          </p:nvSpPr>
          <p:spPr>
            <a:xfrm>
              <a:off x="3608646" y="3765374"/>
              <a:ext cx="332257" cy="5232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t>
              </a:r>
            </a:p>
          </p:txBody>
        </p:sp>
      </p:grpSp>
      <p:sp>
        <p:nvSpPr>
          <p:cNvPr id="2" name="TextBox 1"/>
          <p:cNvSpPr txBox="1"/>
          <p:nvPr/>
        </p:nvSpPr>
        <p:spPr>
          <a:xfrm>
            <a:off x="2347095" y="707193"/>
            <a:ext cx="9641702" cy="1077218"/>
          </a:xfrm>
          <a:prstGeom prst="rect">
            <a:avLst/>
          </a:prstGeom>
          <a:noFill/>
        </p:spPr>
        <p:txBody>
          <a:bodyPr wrap="square" rtlCol="0">
            <a:spAutoFit/>
          </a:bodyPr>
          <a:lstStyle/>
          <a:p>
            <a:r>
              <a:rPr lang="en-US" sz="3200" dirty="0" smtClean="0"/>
              <a:t>Well-defined roles and abstractions means we can mathematically prove correctness across boundaries.</a:t>
            </a:r>
            <a:endParaRPr lang="en-US" sz="3200" dirty="0"/>
          </a:p>
        </p:txBody>
      </p:sp>
      <p:grpSp>
        <p:nvGrpSpPr>
          <p:cNvPr id="15" name="Group 14"/>
          <p:cNvGrpSpPr/>
          <p:nvPr/>
        </p:nvGrpSpPr>
        <p:grpSpPr>
          <a:xfrm>
            <a:off x="9801957" y="4529073"/>
            <a:ext cx="3871015" cy="1598551"/>
            <a:chOff x="9801957" y="4529073"/>
            <a:chExt cx="3871015" cy="1598551"/>
          </a:xfrm>
        </p:grpSpPr>
        <p:cxnSp>
          <p:nvCxnSpPr>
            <p:cNvPr id="60" name="Straight Connector 59"/>
            <p:cNvCxnSpPr/>
            <p:nvPr/>
          </p:nvCxnSpPr>
          <p:spPr>
            <a:xfrm>
              <a:off x="9801957" y="6127624"/>
              <a:ext cx="3871015"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10223504" y="4529073"/>
              <a:ext cx="2002061"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1107258" y="4529073"/>
              <a:ext cx="0" cy="1598551"/>
            </a:xfrm>
            <a:prstGeom prst="straightConnector1">
              <a:avLst/>
            </a:prstGeom>
            <a:ln w="38100" cmpd="sng">
              <a:solidFill>
                <a:srgbClr val="FFFFFF"/>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9060412" y="3028265"/>
            <a:ext cx="4612560" cy="603630"/>
            <a:chOff x="9060412" y="3028265"/>
            <a:chExt cx="4612560" cy="603630"/>
          </a:xfrm>
        </p:grpSpPr>
        <p:cxnSp>
          <p:nvCxnSpPr>
            <p:cNvPr id="4" name="Straight Connector 3"/>
            <p:cNvCxnSpPr/>
            <p:nvPr/>
          </p:nvCxnSpPr>
          <p:spPr>
            <a:xfrm>
              <a:off x="9060412" y="3028265"/>
              <a:ext cx="461256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0223504" y="3631895"/>
              <a:ext cx="2002061"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11107258" y="3101617"/>
              <a:ext cx="0" cy="496434"/>
            </a:xfrm>
            <a:prstGeom prst="straightConnector1">
              <a:avLst/>
            </a:prstGeom>
            <a:ln w="38100" cmpd="sng">
              <a:solidFill>
                <a:srgbClr val="FFFFFF"/>
              </a:solidFill>
              <a:headEnd type="arrow"/>
              <a:tailEnd type="arrow"/>
            </a:ln>
          </p:spPr>
          <p:style>
            <a:lnRef idx="2">
              <a:schemeClr val="accent1"/>
            </a:lnRef>
            <a:fillRef idx="0">
              <a:schemeClr val="accent1"/>
            </a:fillRef>
            <a:effectRef idx="1">
              <a:schemeClr val="accent1"/>
            </a:effectRef>
            <a:fontRef idx="minor">
              <a:schemeClr val="tx1"/>
            </a:fontRef>
          </p:style>
        </p:cxnSp>
      </p:grpSp>
      <p:cxnSp>
        <p:nvCxnSpPr>
          <p:cNvPr id="68" name="Straight Arrow Connector 67"/>
          <p:cNvCxnSpPr/>
          <p:nvPr/>
        </p:nvCxnSpPr>
        <p:spPr>
          <a:xfrm>
            <a:off x="13041368" y="3036413"/>
            <a:ext cx="0" cy="3091211"/>
          </a:xfrm>
          <a:prstGeom prst="straightConnector1">
            <a:avLst/>
          </a:prstGeom>
          <a:ln w="38100" cmpd="sng">
            <a:solidFill>
              <a:srgbClr val="FFFFFF"/>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6604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0" presetClass="path" presetSubtype="0" accel="50000" decel="50000" fill="hold" nodeType="withEffect">
                                  <p:stCondLst>
                                    <p:cond delay="0"/>
                                  </p:stCondLst>
                                  <p:childTnLst>
                                    <p:animMotion origin="layout" path="M -4.51448E-6 -3.50762E-6 L -4.51448E-6 0.24426 " pathEditMode="relative" ptsTypes="AA">
                                      <p:cBhvr>
                                        <p:cTn id="18" dur="2000" fill="hold"/>
                                        <p:tgtEl>
                                          <p:spTgt spid="53"/>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Networks will be virtualized.</a:t>
            </a:r>
          </a:p>
          <a:p>
            <a:pPr marL="514350" indent="-514350">
              <a:buFont typeface="+mj-lt"/>
              <a:buAutoNum type="arabicPeriod"/>
            </a:pPr>
            <a:r>
              <a:rPr lang="en-US" dirty="0" smtClean="0"/>
              <a:t>Networks will be more reliable.</a:t>
            </a:r>
          </a:p>
          <a:p>
            <a:pPr marL="514350" indent="-514350">
              <a:buFont typeface="+mj-lt"/>
              <a:buAutoNum type="arabicPeriod"/>
            </a:pPr>
            <a:r>
              <a:rPr lang="en-US" dirty="0" smtClean="0"/>
              <a:t>Software defined networks need to run on programmable hardware.</a:t>
            </a:r>
            <a:endParaRPr lang="en-US" dirty="0"/>
          </a:p>
        </p:txBody>
      </p:sp>
    </p:spTree>
    <p:extLst>
      <p:ext uri="{BB962C8B-B14F-4D97-AF65-F5344CB8AC3E}">
        <p14:creationId xmlns:p14="http://schemas.microsoft.com/office/powerpoint/2010/main" xmlns="" val="33901161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Everything</a:t>
            </a:r>
            <a:endParaRPr lang="en-US" dirty="0"/>
          </a:p>
        </p:txBody>
      </p:sp>
      <p:grpSp>
        <p:nvGrpSpPr>
          <p:cNvPr id="34" name="Group 33"/>
          <p:cNvGrpSpPr/>
          <p:nvPr/>
        </p:nvGrpSpPr>
        <p:grpSpPr>
          <a:xfrm>
            <a:off x="1030123" y="2321596"/>
            <a:ext cx="2691520" cy="4522259"/>
            <a:chOff x="1030123" y="2321596"/>
            <a:chExt cx="2691520" cy="4522259"/>
          </a:xfrm>
        </p:grpSpPr>
        <p:sp>
          <p:nvSpPr>
            <p:cNvPr id="6" name="Rounded Rectangle 5"/>
            <p:cNvSpPr/>
            <p:nvPr/>
          </p:nvSpPr>
          <p:spPr>
            <a:xfrm>
              <a:off x="1030123" y="3175556"/>
              <a:ext cx="2691520" cy="843307"/>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FF"/>
                  </a:solidFill>
                </a:rPr>
                <a:t>S</a:t>
              </a:r>
              <a:r>
                <a:rPr lang="en-US" sz="4000" dirty="0" smtClean="0">
                  <a:solidFill>
                    <a:srgbClr val="FFFFFF"/>
                  </a:solidFill>
                </a:rPr>
                <a:t>oftware</a:t>
              </a:r>
              <a:endParaRPr lang="en-US" sz="4000" dirty="0">
                <a:solidFill>
                  <a:srgbClr val="FFFFFF"/>
                </a:solidFill>
              </a:endParaRPr>
            </a:p>
          </p:txBody>
        </p:sp>
        <p:cxnSp>
          <p:nvCxnSpPr>
            <p:cNvPr id="7" name="Straight Arrow Connector 6"/>
            <p:cNvCxnSpPr>
              <a:stCxn id="6" idx="2"/>
            </p:cNvCxnSpPr>
            <p:nvPr/>
          </p:nvCxnSpPr>
          <p:spPr>
            <a:xfrm>
              <a:off x="2375883" y="4018863"/>
              <a:ext cx="0" cy="95987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2">
              <a:extLst>
                <a:ext uri="{BEBA8EAE-BF5A-486C-A8C5-ECC9F3942E4B}">
                  <a14:imgProps xmlns:a14="http://schemas.microsoft.com/office/drawing/2010/main" xmlns="">
                    <a14:imgLayer r:embed="rId3">
                      <a14:imgEffect>
                        <a14:backgroundRemoval t="908" b="96623" l="4000" r="97969"/>
                      </a14:imgEffect>
                    </a14:imgLayer>
                  </a14:imgProps>
                </a:ext>
              </a:extLst>
            </a:blip>
            <a:stretch>
              <a:fillRect/>
            </a:stretch>
          </p:blipFill>
          <p:spPr>
            <a:xfrm>
              <a:off x="1769818" y="5078602"/>
              <a:ext cx="1212130" cy="1043189"/>
            </a:xfrm>
            <a:prstGeom prst="rect">
              <a:avLst/>
            </a:prstGeom>
          </p:spPr>
        </p:pic>
        <p:sp>
          <p:nvSpPr>
            <p:cNvPr id="15" name="TextBox 14"/>
            <p:cNvSpPr txBox="1"/>
            <p:nvPr/>
          </p:nvSpPr>
          <p:spPr>
            <a:xfrm>
              <a:off x="2023262" y="6382190"/>
              <a:ext cx="705241" cy="461665"/>
            </a:xfrm>
            <a:prstGeom prst="rect">
              <a:avLst/>
            </a:prstGeom>
            <a:noFill/>
          </p:spPr>
          <p:txBody>
            <a:bodyPr wrap="none" rtlCol="0">
              <a:spAutoFit/>
            </a:bodyPr>
            <a:lstStyle/>
            <a:p>
              <a:r>
                <a:rPr lang="en-US" sz="2400" dirty="0" smtClean="0"/>
                <a:t>CPU</a:t>
              </a:r>
              <a:endParaRPr lang="en-US" sz="2400" dirty="0"/>
            </a:p>
          </p:txBody>
        </p:sp>
        <p:sp>
          <p:nvSpPr>
            <p:cNvPr id="19" name="TextBox 18"/>
            <p:cNvSpPr txBox="1"/>
            <p:nvPr/>
          </p:nvSpPr>
          <p:spPr>
            <a:xfrm>
              <a:off x="1363827" y="2321596"/>
              <a:ext cx="2024112" cy="584776"/>
            </a:xfrm>
            <a:prstGeom prst="rect">
              <a:avLst/>
            </a:prstGeom>
            <a:noFill/>
          </p:spPr>
          <p:txBody>
            <a:bodyPr wrap="none" rtlCol="0">
              <a:spAutoFit/>
            </a:bodyPr>
            <a:lstStyle/>
            <a:p>
              <a:r>
                <a:rPr lang="en-US" sz="3200" dirty="0" smtClean="0"/>
                <a:t>Computers</a:t>
              </a:r>
              <a:endParaRPr lang="en-US" sz="3200" dirty="0"/>
            </a:p>
          </p:txBody>
        </p:sp>
      </p:grpSp>
      <p:grpSp>
        <p:nvGrpSpPr>
          <p:cNvPr id="35" name="Group 34"/>
          <p:cNvGrpSpPr/>
          <p:nvPr/>
        </p:nvGrpSpPr>
        <p:grpSpPr>
          <a:xfrm>
            <a:off x="5735928" y="2321596"/>
            <a:ext cx="2691520" cy="4519654"/>
            <a:chOff x="4498771" y="2321596"/>
            <a:chExt cx="2691520" cy="4519654"/>
          </a:xfrm>
        </p:grpSpPr>
        <p:sp>
          <p:nvSpPr>
            <p:cNvPr id="9" name="Rounded Rectangle 8"/>
            <p:cNvSpPr/>
            <p:nvPr/>
          </p:nvSpPr>
          <p:spPr>
            <a:xfrm>
              <a:off x="4498771" y="3175556"/>
              <a:ext cx="2691520" cy="843307"/>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FF"/>
                  </a:solidFill>
                </a:rPr>
                <a:t>S</a:t>
              </a:r>
              <a:r>
                <a:rPr lang="en-US" sz="4000" dirty="0" smtClean="0">
                  <a:solidFill>
                    <a:srgbClr val="FFFFFF"/>
                  </a:solidFill>
                </a:rPr>
                <a:t>oftware</a:t>
              </a:r>
              <a:endParaRPr lang="en-US" sz="4000" dirty="0">
                <a:solidFill>
                  <a:srgbClr val="FFFFFF"/>
                </a:solidFill>
              </a:endParaRPr>
            </a:p>
          </p:txBody>
        </p:sp>
        <p:cxnSp>
          <p:nvCxnSpPr>
            <p:cNvPr id="10" name="Straight Arrow Connector 9"/>
            <p:cNvCxnSpPr>
              <a:stCxn id="9" idx="2"/>
            </p:cNvCxnSpPr>
            <p:nvPr/>
          </p:nvCxnSpPr>
          <p:spPr>
            <a:xfrm>
              <a:off x="5844531" y="4018863"/>
              <a:ext cx="0" cy="95987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extLst>
                <a:ext uri="{BEBA8EAE-BF5A-486C-A8C5-ECC9F3942E4B}">
                  <a14:imgProps xmlns:a14="http://schemas.microsoft.com/office/drawing/2010/main" xmlns="">
                    <a14:imgLayer r:embed="rId5">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4990819" y="4972817"/>
              <a:ext cx="1929921" cy="1136509"/>
            </a:xfrm>
            <a:prstGeom prst="rect">
              <a:avLst/>
            </a:prstGeom>
          </p:spPr>
        </p:pic>
        <p:sp>
          <p:nvSpPr>
            <p:cNvPr id="16" name="TextBox 15"/>
            <p:cNvSpPr txBox="1"/>
            <p:nvPr/>
          </p:nvSpPr>
          <p:spPr>
            <a:xfrm>
              <a:off x="5476882" y="6379585"/>
              <a:ext cx="735297" cy="461665"/>
            </a:xfrm>
            <a:prstGeom prst="rect">
              <a:avLst/>
            </a:prstGeom>
            <a:noFill/>
          </p:spPr>
          <p:txBody>
            <a:bodyPr wrap="none" rtlCol="0">
              <a:spAutoFit/>
            </a:bodyPr>
            <a:lstStyle/>
            <a:p>
              <a:r>
                <a:rPr lang="en-US" sz="2400" dirty="0" smtClean="0"/>
                <a:t>GPU</a:t>
              </a:r>
              <a:endParaRPr lang="en-US" sz="2400" dirty="0"/>
            </a:p>
          </p:txBody>
        </p:sp>
        <p:sp>
          <p:nvSpPr>
            <p:cNvPr id="20" name="TextBox 19"/>
            <p:cNvSpPr txBox="1"/>
            <p:nvPr/>
          </p:nvSpPr>
          <p:spPr>
            <a:xfrm>
              <a:off x="5019942" y="2321596"/>
              <a:ext cx="1642597" cy="584776"/>
            </a:xfrm>
            <a:prstGeom prst="rect">
              <a:avLst/>
            </a:prstGeom>
            <a:noFill/>
          </p:spPr>
          <p:txBody>
            <a:bodyPr wrap="none" rtlCol="0">
              <a:spAutoFit/>
            </a:bodyPr>
            <a:lstStyle/>
            <a:p>
              <a:r>
                <a:rPr lang="en-US" sz="3200" dirty="0" smtClean="0"/>
                <a:t>Graphics</a:t>
              </a:r>
              <a:endParaRPr lang="en-US" sz="3200" dirty="0"/>
            </a:p>
          </p:txBody>
        </p:sp>
      </p:grpSp>
      <p:grpSp>
        <p:nvGrpSpPr>
          <p:cNvPr id="36" name="Group 35"/>
          <p:cNvGrpSpPr/>
          <p:nvPr/>
        </p:nvGrpSpPr>
        <p:grpSpPr>
          <a:xfrm>
            <a:off x="10441733" y="1843532"/>
            <a:ext cx="2691520" cy="5010101"/>
            <a:chOff x="7889581" y="1829154"/>
            <a:chExt cx="2691520" cy="5010101"/>
          </a:xfrm>
        </p:grpSpPr>
        <p:sp>
          <p:nvSpPr>
            <p:cNvPr id="11" name="Rounded Rectangle 10"/>
            <p:cNvSpPr/>
            <p:nvPr/>
          </p:nvSpPr>
          <p:spPr>
            <a:xfrm>
              <a:off x="7889581" y="3175556"/>
              <a:ext cx="2691520" cy="843307"/>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FF"/>
                  </a:solidFill>
                </a:rPr>
                <a:t>S</a:t>
              </a:r>
              <a:r>
                <a:rPr lang="en-US" sz="4000" dirty="0" smtClean="0">
                  <a:solidFill>
                    <a:srgbClr val="FFFFFF"/>
                  </a:solidFill>
                </a:rPr>
                <a:t>oftware</a:t>
              </a:r>
              <a:endParaRPr lang="en-US" sz="4000" dirty="0">
                <a:solidFill>
                  <a:srgbClr val="FFFFFF"/>
                </a:solidFill>
              </a:endParaRPr>
            </a:p>
          </p:txBody>
        </p:sp>
        <p:cxnSp>
          <p:nvCxnSpPr>
            <p:cNvPr id="12" name="Straight Arrow Connector 11"/>
            <p:cNvCxnSpPr>
              <a:stCxn id="11" idx="2"/>
            </p:cNvCxnSpPr>
            <p:nvPr/>
          </p:nvCxnSpPr>
          <p:spPr>
            <a:xfrm>
              <a:off x="9235341" y="4018863"/>
              <a:ext cx="0" cy="95987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6">
              <a:extLst>
                <a:ext uri="{BEBA8EAE-BF5A-486C-A8C5-ECC9F3942E4B}">
                  <a14:imgProps xmlns:a14="http://schemas.microsoft.com/office/drawing/2010/main" xmlns="">
                    <a14:imgLayer r:embed="rId7">
                      <a14:imgEffect>
                        <a14:backgroundRemoval t="0" b="99482" l="0" r="100000">
                          <a14:foregroundMark x1="13534" y1="46114" x2="13534" y2="46114"/>
                        </a14:backgroundRemoval>
                      </a14:imgEffect>
                    </a14:imgLayer>
                  </a14:imgProps>
                </a:ext>
              </a:extLst>
            </a:blip>
            <a:stretch>
              <a:fillRect/>
            </a:stretch>
          </p:blipFill>
          <p:spPr>
            <a:xfrm>
              <a:off x="8637963" y="4978737"/>
              <a:ext cx="1194756" cy="866872"/>
            </a:xfrm>
            <a:prstGeom prst="rect">
              <a:avLst/>
            </a:prstGeom>
          </p:spPr>
        </p:pic>
        <p:sp>
          <p:nvSpPr>
            <p:cNvPr id="18" name="TextBox 17"/>
            <p:cNvSpPr txBox="1"/>
            <p:nvPr/>
          </p:nvSpPr>
          <p:spPr>
            <a:xfrm>
              <a:off x="8898124" y="6377590"/>
              <a:ext cx="674433" cy="461665"/>
            </a:xfrm>
            <a:prstGeom prst="rect">
              <a:avLst/>
            </a:prstGeom>
            <a:noFill/>
          </p:spPr>
          <p:txBody>
            <a:bodyPr wrap="none" rtlCol="0">
              <a:spAutoFit/>
            </a:bodyPr>
            <a:lstStyle/>
            <a:p>
              <a:r>
                <a:rPr lang="en-US" sz="2400" dirty="0" smtClean="0"/>
                <a:t>DSP</a:t>
              </a:r>
              <a:endParaRPr lang="en-US" sz="2400" dirty="0"/>
            </a:p>
          </p:txBody>
        </p:sp>
        <p:sp>
          <p:nvSpPr>
            <p:cNvPr id="21" name="TextBox 20"/>
            <p:cNvSpPr txBox="1"/>
            <p:nvPr/>
          </p:nvSpPr>
          <p:spPr>
            <a:xfrm>
              <a:off x="8036107" y="1829154"/>
              <a:ext cx="2405626" cy="1077218"/>
            </a:xfrm>
            <a:prstGeom prst="rect">
              <a:avLst/>
            </a:prstGeom>
            <a:noFill/>
          </p:spPr>
          <p:txBody>
            <a:bodyPr wrap="none" rtlCol="0">
              <a:spAutoFit/>
            </a:bodyPr>
            <a:lstStyle/>
            <a:p>
              <a:pPr algn="ctr"/>
              <a:r>
                <a:rPr lang="en-US" sz="3200" dirty="0" smtClean="0"/>
                <a:t>Cellular </a:t>
              </a:r>
              <a:br>
                <a:rPr lang="en-US" sz="3200" dirty="0" smtClean="0"/>
              </a:br>
              <a:r>
                <a:rPr lang="en-US" sz="3200" dirty="0" smtClean="0"/>
                <a:t>Base Stations</a:t>
              </a:r>
              <a:endParaRPr lang="en-US" sz="3200" dirty="0"/>
            </a:p>
          </p:txBody>
        </p:sp>
      </p:grpSp>
    </p:spTree>
    <p:extLst>
      <p:ext uri="{BB962C8B-B14F-4D97-AF65-F5344CB8AC3E}">
        <p14:creationId xmlns:p14="http://schemas.microsoft.com/office/powerpoint/2010/main" xmlns="" val="351434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Everything</a:t>
            </a:r>
            <a:endParaRPr lang="en-US" dirty="0"/>
          </a:p>
        </p:txBody>
      </p:sp>
      <p:pic>
        <p:nvPicPr>
          <p:cNvPr id="4" name="Picture 3"/>
          <p:cNvPicPr>
            <a:picLocks noChangeAspect="1"/>
          </p:cNvPicPr>
          <p:nvPr/>
        </p:nvPicPr>
        <p:blipFill rotWithShape="1">
          <a:blip r:embed="rId2"/>
          <a:srcRect l="4212" t="34326" r="7982" b="24416"/>
          <a:stretch/>
        </p:blipFill>
        <p:spPr>
          <a:xfrm>
            <a:off x="7126841" y="4253258"/>
            <a:ext cx="5648401" cy="1768043"/>
          </a:xfrm>
          <a:prstGeom prst="rect">
            <a:avLst/>
          </a:prstGeom>
        </p:spPr>
      </p:pic>
      <p:pic>
        <p:nvPicPr>
          <p:cNvPr id="5" name="Picture 4"/>
          <p:cNvPicPr>
            <a:picLocks noChangeAspect="1"/>
          </p:cNvPicPr>
          <p:nvPr/>
        </p:nvPicPr>
        <p:blipFill rotWithShape="1">
          <a:blip r:embed="rId3"/>
          <a:srcRect l="11895" t="18314" r="6551" b="16100"/>
          <a:stretch/>
        </p:blipFill>
        <p:spPr>
          <a:xfrm>
            <a:off x="435950" y="3033080"/>
            <a:ext cx="5114301" cy="2521248"/>
          </a:xfrm>
          <a:prstGeom prst="rect">
            <a:avLst/>
          </a:prstGeom>
        </p:spPr>
      </p:pic>
      <p:sp>
        <p:nvSpPr>
          <p:cNvPr id="6" name="Rounded Rectangle 5"/>
          <p:cNvSpPr/>
          <p:nvPr/>
        </p:nvSpPr>
        <p:spPr>
          <a:xfrm>
            <a:off x="6511225" y="2435776"/>
            <a:ext cx="6782876" cy="843307"/>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FF"/>
                </a:solidFill>
              </a:rPr>
              <a:t>S</a:t>
            </a:r>
            <a:r>
              <a:rPr lang="en-US" sz="4000" dirty="0" smtClean="0">
                <a:solidFill>
                  <a:srgbClr val="FFFFFF"/>
                </a:solidFill>
              </a:rPr>
              <a:t>oftware</a:t>
            </a:r>
            <a:endParaRPr lang="en-US" sz="4000" dirty="0">
              <a:solidFill>
                <a:srgbClr val="FFFFFF"/>
              </a:solidFill>
            </a:endParaRPr>
          </a:p>
        </p:txBody>
      </p:sp>
      <p:cxnSp>
        <p:nvCxnSpPr>
          <p:cNvPr id="7" name="Straight Arrow Connector 6"/>
          <p:cNvCxnSpPr>
            <a:stCxn id="6" idx="2"/>
          </p:cNvCxnSpPr>
          <p:nvPr/>
        </p:nvCxnSpPr>
        <p:spPr>
          <a:xfrm>
            <a:off x="9902663" y="3279083"/>
            <a:ext cx="0" cy="95987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7771286" y="1526051"/>
            <a:ext cx="4321595" cy="843307"/>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solidFill>
                  <a:srgbClr val="FFFFFF"/>
                </a:solidFill>
              </a:rPr>
              <a:t>Self-driving car</a:t>
            </a:r>
            <a:endParaRPr lang="en-US" sz="4000" dirty="0">
              <a:solidFill>
                <a:srgbClr val="FFFFFF"/>
              </a:solidFill>
            </a:endParaRPr>
          </a:p>
        </p:txBody>
      </p:sp>
    </p:spTree>
    <p:extLst>
      <p:ext uri="{BB962C8B-B14F-4D97-AF65-F5344CB8AC3E}">
        <p14:creationId xmlns:p14="http://schemas.microsoft.com/office/powerpoint/2010/main" xmlns="" val="362930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Everything</a:t>
            </a:r>
            <a:endParaRPr lang="en-US" dirty="0"/>
          </a:p>
        </p:txBody>
      </p:sp>
      <p:grpSp>
        <p:nvGrpSpPr>
          <p:cNvPr id="34" name="Group 33"/>
          <p:cNvGrpSpPr/>
          <p:nvPr/>
        </p:nvGrpSpPr>
        <p:grpSpPr>
          <a:xfrm>
            <a:off x="1030123" y="2321596"/>
            <a:ext cx="2691520" cy="4522259"/>
            <a:chOff x="1030123" y="2321596"/>
            <a:chExt cx="2691520" cy="4522259"/>
          </a:xfrm>
        </p:grpSpPr>
        <p:sp>
          <p:nvSpPr>
            <p:cNvPr id="6" name="Rounded Rectangle 5"/>
            <p:cNvSpPr/>
            <p:nvPr/>
          </p:nvSpPr>
          <p:spPr>
            <a:xfrm>
              <a:off x="1030123" y="3175556"/>
              <a:ext cx="2691520" cy="843307"/>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FF"/>
                  </a:solidFill>
                </a:rPr>
                <a:t>S</a:t>
              </a:r>
              <a:r>
                <a:rPr lang="en-US" sz="4000" dirty="0" smtClean="0">
                  <a:solidFill>
                    <a:srgbClr val="FFFFFF"/>
                  </a:solidFill>
                </a:rPr>
                <a:t>oftware</a:t>
              </a:r>
              <a:endParaRPr lang="en-US" sz="4000" dirty="0">
                <a:solidFill>
                  <a:srgbClr val="FFFFFF"/>
                </a:solidFill>
              </a:endParaRPr>
            </a:p>
          </p:txBody>
        </p:sp>
        <p:cxnSp>
          <p:nvCxnSpPr>
            <p:cNvPr id="7" name="Straight Arrow Connector 6"/>
            <p:cNvCxnSpPr>
              <a:stCxn id="6" idx="2"/>
            </p:cNvCxnSpPr>
            <p:nvPr/>
          </p:nvCxnSpPr>
          <p:spPr>
            <a:xfrm>
              <a:off x="2375883" y="4018863"/>
              <a:ext cx="0" cy="95987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2">
              <a:extLst>
                <a:ext uri="{BEBA8EAE-BF5A-486C-A8C5-ECC9F3942E4B}">
                  <a14:imgProps xmlns:a14="http://schemas.microsoft.com/office/drawing/2010/main" xmlns="">
                    <a14:imgLayer r:embed="rId3">
                      <a14:imgEffect>
                        <a14:backgroundRemoval t="908" b="96623" l="4000" r="97969"/>
                      </a14:imgEffect>
                    </a14:imgLayer>
                  </a14:imgProps>
                </a:ext>
              </a:extLst>
            </a:blip>
            <a:stretch>
              <a:fillRect/>
            </a:stretch>
          </p:blipFill>
          <p:spPr>
            <a:xfrm>
              <a:off x="1769818" y="5078602"/>
              <a:ext cx="1212130" cy="1043189"/>
            </a:xfrm>
            <a:prstGeom prst="rect">
              <a:avLst/>
            </a:prstGeom>
          </p:spPr>
        </p:pic>
        <p:sp>
          <p:nvSpPr>
            <p:cNvPr id="15" name="TextBox 14"/>
            <p:cNvSpPr txBox="1"/>
            <p:nvPr/>
          </p:nvSpPr>
          <p:spPr>
            <a:xfrm>
              <a:off x="2023262" y="6382190"/>
              <a:ext cx="705241" cy="461665"/>
            </a:xfrm>
            <a:prstGeom prst="rect">
              <a:avLst/>
            </a:prstGeom>
            <a:noFill/>
          </p:spPr>
          <p:txBody>
            <a:bodyPr wrap="none" rtlCol="0">
              <a:spAutoFit/>
            </a:bodyPr>
            <a:lstStyle/>
            <a:p>
              <a:r>
                <a:rPr lang="en-US" sz="2400" dirty="0" smtClean="0"/>
                <a:t>CPU</a:t>
              </a:r>
              <a:endParaRPr lang="en-US" sz="2400" dirty="0"/>
            </a:p>
          </p:txBody>
        </p:sp>
        <p:sp>
          <p:nvSpPr>
            <p:cNvPr id="19" name="TextBox 18"/>
            <p:cNvSpPr txBox="1"/>
            <p:nvPr/>
          </p:nvSpPr>
          <p:spPr>
            <a:xfrm>
              <a:off x="1363827" y="2321596"/>
              <a:ext cx="2024112" cy="584776"/>
            </a:xfrm>
            <a:prstGeom prst="rect">
              <a:avLst/>
            </a:prstGeom>
            <a:noFill/>
          </p:spPr>
          <p:txBody>
            <a:bodyPr wrap="none" rtlCol="0">
              <a:spAutoFit/>
            </a:bodyPr>
            <a:lstStyle/>
            <a:p>
              <a:r>
                <a:rPr lang="en-US" sz="3200" dirty="0" smtClean="0"/>
                <a:t>Computers</a:t>
              </a:r>
              <a:endParaRPr lang="en-US" sz="3200" dirty="0"/>
            </a:p>
          </p:txBody>
        </p:sp>
      </p:grpSp>
      <p:grpSp>
        <p:nvGrpSpPr>
          <p:cNvPr id="35" name="Group 34"/>
          <p:cNvGrpSpPr/>
          <p:nvPr/>
        </p:nvGrpSpPr>
        <p:grpSpPr>
          <a:xfrm>
            <a:off x="4498771" y="2321596"/>
            <a:ext cx="2691520" cy="4519654"/>
            <a:chOff x="4498771" y="2321596"/>
            <a:chExt cx="2691520" cy="4519654"/>
          </a:xfrm>
        </p:grpSpPr>
        <p:sp>
          <p:nvSpPr>
            <p:cNvPr id="9" name="Rounded Rectangle 8"/>
            <p:cNvSpPr/>
            <p:nvPr/>
          </p:nvSpPr>
          <p:spPr>
            <a:xfrm>
              <a:off x="4498771" y="3175556"/>
              <a:ext cx="2691520" cy="843307"/>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FF"/>
                  </a:solidFill>
                </a:rPr>
                <a:t>S</a:t>
              </a:r>
              <a:r>
                <a:rPr lang="en-US" sz="4000" dirty="0" smtClean="0">
                  <a:solidFill>
                    <a:srgbClr val="FFFFFF"/>
                  </a:solidFill>
                </a:rPr>
                <a:t>oftware</a:t>
              </a:r>
              <a:endParaRPr lang="en-US" sz="4000" dirty="0">
                <a:solidFill>
                  <a:srgbClr val="FFFFFF"/>
                </a:solidFill>
              </a:endParaRPr>
            </a:p>
          </p:txBody>
        </p:sp>
        <p:cxnSp>
          <p:nvCxnSpPr>
            <p:cNvPr id="10" name="Straight Arrow Connector 9"/>
            <p:cNvCxnSpPr>
              <a:stCxn id="9" idx="2"/>
            </p:cNvCxnSpPr>
            <p:nvPr/>
          </p:nvCxnSpPr>
          <p:spPr>
            <a:xfrm>
              <a:off x="5844531" y="4018863"/>
              <a:ext cx="0" cy="95987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extLst>
                <a:ext uri="{BEBA8EAE-BF5A-486C-A8C5-ECC9F3942E4B}">
                  <a14:imgProps xmlns:a14="http://schemas.microsoft.com/office/drawing/2010/main" xmlns="">
                    <a14:imgLayer r:embed="rId5">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4990819" y="4972817"/>
              <a:ext cx="1929921" cy="1136509"/>
            </a:xfrm>
            <a:prstGeom prst="rect">
              <a:avLst/>
            </a:prstGeom>
          </p:spPr>
        </p:pic>
        <p:sp>
          <p:nvSpPr>
            <p:cNvPr id="16" name="TextBox 15"/>
            <p:cNvSpPr txBox="1"/>
            <p:nvPr/>
          </p:nvSpPr>
          <p:spPr>
            <a:xfrm>
              <a:off x="5476882" y="6379585"/>
              <a:ext cx="735297" cy="461665"/>
            </a:xfrm>
            <a:prstGeom prst="rect">
              <a:avLst/>
            </a:prstGeom>
            <a:noFill/>
          </p:spPr>
          <p:txBody>
            <a:bodyPr wrap="none" rtlCol="0">
              <a:spAutoFit/>
            </a:bodyPr>
            <a:lstStyle/>
            <a:p>
              <a:r>
                <a:rPr lang="en-US" sz="2400" dirty="0" smtClean="0"/>
                <a:t>GPU</a:t>
              </a:r>
              <a:endParaRPr lang="en-US" sz="2400" dirty="0"/>
            </a:p>
          </p:txBody>
        </p:sp>
        <p:sp>
          <p:nvSpPr>
            <p:cNvPr id="20" name="TextBox 19"/>
            <p:cNvSpPr txBox="1"/>
            <p:nvPr/>
          </p:nvSpPr>
          <p:spPr>
            <a:xfrm>
              <a:off x="5019942" y="2321596"/>
              <a:ext cx="1642597" cy="584776"/>
            </a:xfrm>
            <a:prstGeom prst="rect">
              <a:avLst/>
            </a:prstGeom>
            <a:noFill/>
          </p:spPr>
          <p:txBody>
            <a:bodyPr wrap="none" rtlCol="0">
              <a:spAutoFit/>
            </a:bodyPr>
            <a:lstStyle/>
            <a:p>
              <a:r>
                <a:rPr lang="en-US" sz="3200" dirty="0" smtClean="0"/>
                <a:t>Graphics</a:t>
              </a:r>
              <a:endParaRPr lang="en-US" sz="3200" dirty="0"/>
            </a:p>
          </p:txBody>
        </p:sp>
      </p:grpSp>
      <p:grpSp>
        <p:nvGrpSpPr>
          <p:cNvPr id="36" name="Group 35"/>
          <p:cNvGrpSpPr/>
          <p:nvPr/>
        </p:nvGrpSpPr>
        <p:grpSpPr>
          <a:xfrm>
            <a:off x="7889581" y="1829154"/>
            <a:ext cx="2691520" cy="5010101"/>
            <a:chOff x="7889581" y="1829154"/>
            <a:chExt cx="2691520" cy="5010101"/>
          </a:xfrm>
        </p:grpSpPr>
        <p:sp>
          <p:nvSpPr>
            <p:cNvPr id="11" name="Rounded Rectangle 10"/>
            <p:cNvSpPr/>
            <p:nvPr/>
          </p:nvSpPr>
          <p:spPr>
            <a:xfrm>
              <a:off x="7889581" y="3175556"/>
              <a:ext cx="2691520" cy="843307"/>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FF"/>
                  </a:solidFill>
                </a:rPr>
                <a:t>S</a:t>
              </a:r>
              <a:r>
                <a:rPr lang="en-US" sz="4000" dirty="0" smtClean="0">
                  <a:solidFill>
                    <a:srgbClr val="FFFFFF"/>
                  </a:solidFill>
                </a:rPr>
                <a:t>oftware</a:t>
              </a:r>
              <a:endParaRPr lang="en-US" sz="4000" dirty="0">
                <a:solidFill>
                  <a:srgbClr val="FFFFFF"/>
                </a:solidFill>
              </a:endParaRPr>
            </a:p>
          </p:txBody>
        </p:sp>
        <p:cxnSp>
          <p:nvCxnSpPr>
            <p:cNvPr id="12" name="Straight Arrow Connector 11"/>
            <p:cNvCxnSpPr>
              <a:stCxn id="11" idx="2"/>
            </p:cNvCxnSpPr>
            <p:nvPr/>
          </p:nvCxnSpPr>
          <p:spPr>
            <a:xfrm>
              <a:off x="9235341" y="4018863"/>
              <a:ext cx="0" cy="95987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6">
              <a:extLst>
                <a:ext uri="{BEBA8EAE-BF5A-486C-A8C5-ECC9F3942E4B}">
                  <a14:imgProps xmlns:a14="http://schemas.microsoft.com/office/drawing/2010/main" xmlns="">
                    <a14:imgLayer r:embed="rId7">
                      <a14:imgEffect>
                        <a14:backgroundRemoval t="0" b="99482" l="0" r="100000">
                          <a14:foregroundMark x1="13534" y1="46114" x2="13534" y2="46114"/>
                        </a14:backgroundRemoval>
                      </a14:imgEffect>
                    </a14:imgLayer>
                  </a14:imgProps>
                </a:ext>
              </a:extLst>
            </a:blip>
            <a:stretch>
              <a:fillRect/>
            </a:stretch>
          </p:blipFill>
          <p:spPr>
            <a:xfrm>
              <a:off x="8637963" y="4978737"/>
              <a:ext cx="1194756" cy="866872"/>
            </a:xfrm>
            <a:prstGeom prst="rect">
              <a:avLst/>
            </a:prstGeom>
          </p:spPr>
        </p:pic>
        <p:sp>
          <p:nvSpPr>
            <p:cNvPr id="18" name="TextBox 17"/>
            <p:cNvSpPr txBox="1"/>
            <p:nvPr/>
          </p:nvSpPr>
          <p:spPr>
            <a:xfrm>
              <a:off x="8898124" y="6377590"/>
              <a:ext cx="674433" cy="461665"/>
            </a:xfrm>
            <a:prstGeom prst="rect">
              <a:avLst/>
            </a:prstGeom>
            <a:noFill/>
          </p:spPr>
          <p:txBody>
            <a:bodyPr wrap="none" rtlCol="0">
              <a:spAutoFit/>
            </a:bodyPr>
            <a:lstStyle/>
            <a:p>
              <a:r>
                <a:rPr lang="en-US" sz="2400" dirty="0" smtClean="0"/>
                <a:t>DSP</a:t>
              </a:r>
              <a:endParaRPr lang="en-US" sz="2400" dirty="0"/>
            </a:p>
          </p:txBody>
        </p:sp>
        <p:sp>
          <p:nvSpPr>
            <p:cNvPr id="21" name="TextBox 20"/>
            <p:cNvSpPr txBox="1"/>
            <p:nvPr/>
          </p:nvSpPr>
          <p:spPr>
            <a:xfrm>
              <a:off x="8036107" y="1829154"/>
              <a:ext cx="2405626" cy="1077218"/>
            </a:xfrm>
            <a:prstGeom prst="rect">
              <a:avLst/>
            </a:prstGeom>
            <a:noFill/>
          </p:spPr>
          <p:txBody>
            <a:bodyPr wrap="none" rtlCol="0">
              <a:spAutoFit/>
            </a:bodyPr>
            <a:lstStyle/>
            <a:p>
              <a:pPr algn="ctr"/>
              <a:r>
                <a:rPr lang="en-US" sz="3200" dirty="0" smtClean="0"/>
                <a:t>Cellular </a:t>
              </a:r>
              <a:br>
                <a:rPr lang="en-US" sz="3200" dirty="0" smtClean="0"/>
              </a:br>
              <a:r>
                <a:rPr lang="en-US" sz="3200" dirty="0" smtClean="0"/>
                <a:t>Base Stations</a:t>
              </a:r>
              <a:endParaRPr lang="en-US" sz="3200" dirty="0"/>
            </a:p>
          </p:txBody>
        </p:sp>
      </p:grpSp>
      <p:grpSp>
        <p:nvGrpSpPr>
          <p:cNvPr id="37" name="Group 36"/>
          <p:cNvGrpSpPr/>
          <p:nvPr/>
        </p:nvGrpSpPr>
        <p:grpSpPr>
          <a:xfrm>
            <a:off x="11207360" y="1829154"/>
            <a:ext cx="2691520" cy="4932176"/>
            <a:chOff x="11207360" y="1829154"/>
            <a:chExt cx="2691520" cy="4932176"/>
          </a:xfrm>
        </p:grpSpPr>
        <p:sp>
          <p:nvSpPr>
            <p:cNvPr id="26" name="Rounded Rectangle 25"/>
            <p:cNvSpPr/>
            <p:nvPr/>
          </p:nvSpPr>
          <p:spPr>
            <a:xfrm>
              <a:off x="11207360" y="3135545"/>
              <a:ext cx="2691520" cy="843307"/>
            </a:xfrm>
            <a:prstGeom prst="roundRect">
              <a:avLst/>
            </a:prstGeom>
            <a:solidFill>
              <a:schemeClr val="bg1"/>
            </a:solid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FF"/>
                  </a:solidFill>
                </a:rPr>
                <a:t>S</a:t>
              </a:r>
              <a:r>
                <a:rPr lang="en-US" sz="4000" dirty="0" smtClean="0">
                  <a:solidFill>
                    <a:srgbClr val="FFFFFF"/>
                  </a:solidFill>
                </a:rPr>
                <a:t>oftware</a:t>
              </a:r>
              <a:endParaRPr lang="en-US" sz="4000" dirty="0">
                <a:solidFill>
                  <a:srgbClr val="FFFFFF"/>
                </a:solidFill>
              </a:endParaRPr>
            </a:p>
          </p:txBody>
        </p:sp>
        <p:cxnSp>
          <p:nvCxnSpPr>
            <p:cNvPr id="27" name="Straight Arrow Connector 26"/>
            <p:cNvCxnSpPr>
              <a:stCxn id="26" idx="2"/>
            </p:cNvCxnSpPr>
            <p:nvPr/>
          </p:nvCxnSpPr>
          <p:spPr>
            <a:xfrm>
              <a:off x="12553120" y="3978852"/>
              <a:ext cx="0" cy="95987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2215903" y="6299665"/>
              <a:ext cx="943588" cy="461665"/>
            </a:xfrm>
            <a:prstGeom prst="rect">
              <a:avLst/>
            </a:prstGeom>
            <a:noFill/>
          </p:spPr>
          <p:txBody>
            <a:bodyPr wrap="none" rtlCol="0">
              <a:spAutoFit/>
            </a:bodyPr>
            <a:lstStyle/>
            <a:p>
              <a:r>
                <a:rPr lang="en-US" sz="2400" dirty="0" smtClean="0"/>
                <a:t>“TBD”</a:t>
              </a:r>
              <a:endParaRPr lang="en-US" sz="2400" dirty="0"/>
            </a:p>
          </p:txBody>
        </p:sp>
        <p:sp>
          <p:nvSpPr>
            <p:cNvPr id="30" name="TextBox 29"/>
            <p:cNvSpPr txBox="1"/>
            <p:nvPr/>
          </p:nvSpPr>
          <p:spPr>
            <a:xfrm>
              <a:off x="11661165" y="1829154"/>
              <a:ext cx="1791075" cy="1077218"/>
            </a:xfrm>
            <a:prstGeom prst="rect">
              <a:avLst/>
            </a:prstGeom>
            <a:noFill/>
          </p:spPr>
          <p:txBody>
            <a:bodyPr wrap="none" rtlCol="0">
              <a:spAutoFit/>
            </a:bodyPr>
            <a:lstStyle/>
            <a:p>
              <a:pPr algn="ctr"/>
              <a:endParaRPr lang="en-US" sz="3200" dirty="0" smtClean="0"/>
            </a:p>
            <a:p>
              <a:pPr algn="ctr"/>
              <a:r>
                <a:rPr lang="en-US" sz="3200" dirty="0" smtClean="0"/>
                <a:t>Networks</a:t>
              </a:r>
              <a:endParaRPr lang="en-US" sz="3200" dirty="0"/>
            </a:p>
          </p:txBody>
        </p:sp>
        <p:sp>
          <p:nvSpPr>
            <p:cNvPr id="31" name="TextBox 30"/>
            <p:cNvSpPr txBox="1"/>
            <p:nvPr/>
          </p:nvSpPr>
          <p:spPr>
            <a:xfrm>
              <a:off x="12402747" y="4986090"/>
              <a:ext cx="398592" cy="646331"/>
            </a:xfrm>
            <a:prstGeom prst="rect">
              <a:avLst/>
            </a:prstGeom>
            <a:noFill/>
          </p:spPr>
          <p:txBody>
            <a:bodyPr wrap="none" rtlCol="0">
              <a:spAutoFit/>
            </a:bodyPr>
            <a:lstStyle/>
            <a:p>
              <a:r>
                <a:rPr lang="en-US" sz="3600" dirty="0" smtClean="0"/>
                <a:t>?</a:t>
              </a:r>
              <a:endParaRPr lang="en-US" sz="3600" dirty="0"/>
            </a:p>
          </p:txBody>
        </p:sp>
      </p:grpSp>
    </p:spTree>
    <p:extLst>
      <p:ext uri="{BB962C8B-B14F-4D97-AF65-F5344CB8AC3E}">
        <p14:creationId xmlns:p14="http://schemas.microsoft.com/office/powerpoint/2010/main" xmlns="" val="63227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731520" y="1920242"/>
            <a:ext cx="13167360" cy="6309358"/>
          </a:xfrm>
        </p:spPr>
        <p:txBody>
          <a:bodyPr>
            <a:normAutofit lnSpcReduction="10000"/>
          </a:bodyPr>
          <a:lstStyle/>
          <a:p>
            <a:pPr marL="0" indent="0">
              <a:buNone/>
            </a:pPr>
            <a:r>
              <a:rPr lang="en-US" dirty="0" smtClean="0"/>
              <a:t>Well-functioning plumbing should be invisible.</a:t>
            </a:r>
          </a:p>
          <a:p>
            <a:pPr marL="0" indent="0">
              <a:buNone/>
            </a:pPr>
            <a:r>
              <a:rPr lang="en-US" dirty="0" smtClean="0"/>
              <a:t>The Internet plumbing became too complex to be invisible.</a:t>
            </a:r>
          </a:p>
          <a:p>
            <a:pPr marL="0" indent="0">
              <a:buNone/>
            </a:pPr>
            <a:endParaRPr lang="en-US" dirty="0"/>
          </a:p>
          <a:p>
            <a:pPr marL="0" indent="0">
              <a:buNone/>
            </a:pPr>
            <a:r>
              <a:rPr lang="en-US" dirty="0" smtClean="0"/>
              <a:t>SDN:</a:t>
            </a:r>
          </a:p>
          <a:p>
            <a:r>
              <a:rPr lang="en-US" dirty="0" smtClean="0"/>
              <a:t>Is inevitable – for business and technical reasons</a:t>
            </a:r>
          </a:p>
          <a:p>
            <a:r>
              <a:rPr lang="en-US" dirty="0" smtClean="0"/>
              <a:t>Will make networks cheaper</a:t>
            </a:r>
          </a:p>
          <a:p>
            <a:r>
              <a:rPr lang="en-US" dirty="0" smtClean="0"/>
              <a:t>Will place control in the hands of network owners and operators</a:t>
            </a:r>
          </a:p>
          <a:p>
            <a:pPr marL="0" indent="0">
              <a:buNone/>
            </a:pPr>
            <a:endParaRPr lang="en-US" dirty="0" smtClean="0"/>
          </a:p>
          <a:p>
            <a:pPr marL="0" indent="0">
              <a:buNone/>
            </a:pPr>
            <a:r>
              <a:rPr lang="en-US" dirty="0" smtClean="0"/>
              <a:t>Networks will be come more reliable and more secure</a:t>
            </a:r>
          </a:p>
          <a:p>
            <a:endParaRPr lang="en-US" dirty="0"/>
          </a:p>
          <a:p>
            <a:pPr marL="0" indent="0">
              <a:buNone/>
            </a:pPr>
            <a:r>
              <a:rPr lang="en-US" dirty="0" smtClean="0"/>
              <a:t>…and invisible.</a:t>
            </a:r>
          </a:p>
          <a:p>
            <a:pPr marL="514350" indent="-514350">
              <a:buAutoNum type="arabicPeriod"/>
            </a:pPr>
            <a:endParaRPr lang="en-US" dirty="0"/>
          </a:p>
        </p:txBody>
      </p:sp>
    </p:spTree>
    <p:extLst>
      <p:ext uri="{BB962C8B-B14F-4D97-AF65-F5344CB8AC3E}">
        <p14:creationId xmlns:p14="http://schemas.microsoft.com/office/powerpoint/2010/main" xmlns="" val="275511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484372" y="3232646"/>
            <a:ext cx="11770921" cy="2234514"/>
            <a:chOff x="1440388" y="5124530"/>
            <a:chExt cx="11770921" cy="2234514"/>
          </a:xfrm>
        </p:grpSpPr>
        <p:sp>
          <p:nvSpPr>
            <p:cNvPr id="30" name="Can 29"/>
            <p:cNvSpPr/>
            <p:nvPr/>
          </p:nvSpPr>
          <p:spPr>
            <a:xfrm>
              <a:off x="6962465" y="5124530"/>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a:stCxn id="51" idx="6"/>
              <a:endCxn id="37" idx="2"/>
            </p:cNvCxnSpPr>
            <p:nvPr/>
          </p:nvCxnSpPr>
          <p:spPr>
            <a:xfrm>
              <a:off x="1971439" y="5890769"/>
              <a:ext cx="1299701" cy="1712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4583923" y="5518350"/>
              <a:ext cx="2561187" cy="308211"/>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7" name="Can 36"/>
            <p:cNvSpPr/>
            <p:nvPr/>
          </p:nvSpPr>
          <p:spPr>
            <a:xfrm>
              <a:off x="3271140" y="5621087"/>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4205617" y="6059619"/>
              <a:ext cx="1867699" cy="1012618"/>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45" idx="0"/>
            </p:cNvCxnSpPr>
            <p:nvPr/>
          </p:nvCxnSpPr>
          <p:spPr>
            <a:xfrm>
              <a:off x="8217499" y="5518352"/>
              <a:ext cx="2136997" cy="84400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5" name="Can 44"/>
            <p:cNvSpPr/>
            <p:nvPr/>
          </p:nvSpPr>
          <p:spPr>
            <a:xfrm>
              <a:off x="9515455" y="607555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a:stCxn id="48" idx="4"/>
            </p:cNvCxnSpPr>
            <p:nvPr/>
          </p:nvCxnSpPr>
          <p:spPr>
            <a:xfrm flipV="1">
              <a:off x="7145109" y="6501796"/>
              <a:ext cx="2733850" cy="570443"/>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Can 47"/>
            <p:cNvSpPr/>
            <p:nvPr/>
          </p:nvSpPr>
          <p:spPr>
            <a:xfrm>
              <a:off x="5467031" y="6785433"/>
              <a:ext cx="1678078" cy="573611"/>
            </a:xfrm>
            <a:prstGeom prst="can">
              <a:avLst>
                <a:gd name="adj" fmla="val 50000"/>
              </a:avLst>
            </a:prstGeom>
            <a:solidFill>
              <a:schemeClr val="bg1"/>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a:stCxn id="50" idx="2"/>
              <a:endCxn id="45" idx="4"/>
            </p:cNvCxnSpPr>
            <p:nvPr/>
          </p:nvCxnSpPr>
          <p:spPr>
            <a:xfrm flipH="1" flipV="1">
              <a:off x="11193533" y="6362359"/>
              <a:ext cx="1488288" cy="7446"/>
            </a:xfrm>
            <a:prstGeom prst="line">
              <a:avLst/>
            </a:prstGeom>
            <a:ln w="57150" cap="rnd"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12681821" y="6121526"/>
              <a:ext cx="529488" cy="496558"/>
            </a:xfrm>
            <a:prstGeom prst="ellipse">
              <a:avLst/>
            </a:prstGeom>
            <a:solidFill>
              <a:schemeClr val="bg1"/>
            </a:solid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440388" y="5642490"/>
              <a:ext cx="531051" cy="496558"/>
            </a:xfrm>
            <a:prstGeom prst="ellipse">
              <a:avLst/>
            </a:prstGeom>
            <a:noFill/>
            <a:ln w="381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rgbClr val="FFFFFF"/>
                </a:solidFill>
              </a:endParaRPr>
            </a:p>
          </p:txBody>
        </p:sp>
      </p:grpSp>
      <p:sp>
        <p:nvSpPr>
          <p:cNvPr id="2" name="Title 1"/>
          <p:cNvSpPr>
            <a:spLocks noGrp="1"/>
          </p:cNvSpPr>
          <p:nvPr>
            <p:ph type="title"/>
          </p:nvPr>
        </p:nvSpPr>
        <p:spPr/>
        <p:txBody>
          <a:bodyPr/>
          <a:lstStyle/>
          <a:p>
            <a:r>
              <a:rPr lang="en-US" dirty="0" smtClean="0"/>
              <a:t>Packets may be </a:t>
            </a:r>
            <a:r>
              <a:rPr lang="en-US" dirty="0" smtClean="0">
                <a:solidFill>
                  <a:srgbClr val="FFFF00"/>
                </a:solidFill>
              </a:rPr>
              <a:t>duplicated</a:t>
            </a:r>
            <a:endParaRPr lang="en-US" dirty="0">
              <a:solidFill>
                <a:srgbClr val="FFFF00"/>
              </a:solidFill>
            </a:endParaRPr>
          </a:p>
        </p:txBody>
      </p:sp>
      <p:grpSp>
        <p:nvGrpSpPr>
          <p:cNvPr id="31" name="Group 30"/>
          <p:cNvGrpSpPr/>
          <p:nvPr/>
        </p:nvGrpSpPr>
        <p:grpSpPr>
          <a:xfrm>
            <a:off x="698980" y="3168078"/>
            <a:ext cx="1414565" cy="442746"/>
            <a:chOff x="57238" y="3156576"/>
            <a:chExt cx="2393750" cy="421005"/>
          </a:xfrm>
          <a:solidFill>
            <a:schemeClr val="bg1"/>
          </a:solidFill>
          <a:effectLst/>
        </p:grpSpPr>
        <p:sp>
          <p:nvSpPr>
            <p:cNvPr id="33" name="Rectangle 32"/>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36" name="Rectangle 35"/>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00"/>
                </a:solidFill>
              </a:endParaRPr>
            </a:p>
          </p:txBody>
        </p:sp>
      </p:grpSp>
      <p:grpSp>
        <p:nvGrpSpPr>
          <p:cNvPr id="40" name="Group 39"/>
          <p:cNvGrpSpPr/>
          <p:nvPr/>
        </p:nvGrpSpPr>
        <p:grpSpPr>
          <a:xfrm>
            <a:off x="3215660" y="3168078"/>
            <a:ext cx="1414565" cy="442746"/>
            <a:chOff x="57238" y="3156576"/>
            <a:chExt cx="2393750" cy="421005"/>
          </a:xfrm>
          <a:solidFill>
            <a:schemeClr val="bg1"/>
          </a:solidFill>
          <a:effectLst/>
        </p:grpSpPr>
        <p:sp>
          <p:nvSpPr>
            <p:cNvPr id="41" name="Rectangle 40"/>
            <p:cNvSpPr/>
            <p:nvPr/>
          </p:nvSpPr>
          <p:spPr>
            <a:xfrm>
              <a:off x="57238" y="3156576"/>
              <a:ext cx="1626675"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FF00"/>
                  </a:solidFill>
                </a:rPr>
                <a:t>Data</a:t>
              </a:r>
            </a:p>
          </p:txBody>
        </p:sp>
        <p:sp>
          <p:nvSpPr>
            <p:cNvPr id="42" name="Rectangle 41"/>
            <p:cNvSpPr/>
            <p:nvPr/>
          </p:nvSpPr>
          <p:spPr>
            <a:xfrm>
              <a:off x="1683914" y="3156576"/>
              <a:ext cx="767074" cy="421005"/>
            </a:xfrm>
            <a:prstGeom prst="rect">
              <a:avLst/>
            </a:prstGeom>
            <a:grpFill/>
            <a:ln w="28575"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00"/>
                </a:solidFill>
              </a:endParaRPr>
            </a:p>
          </p:txBody>
        </p:sp>
      </p:grpSp>
      <p:sp>
        <p:nvSpPr>
          <p:cNvPr id="43" name="12-Point Star 42"/>
          <p:cNvSpPr/>
          <p:nvPr/>
        </p:nvSpPr>
        <p:spPr>
          <a:xfrm>
            <a:off x="2113545" y="2237871"/>
            <a:ext cx="3670856" cy="935903"/>
          </a:xfrm>
          <a:prstGeom prst="star12">
            <a:avLst/>
          </a:prstGeom>
          <a:solidFill>
            <a:srgbClr val="FF6600"/>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n-US" sz="2900" dirty="0">
                <a:solidFill>
                  <a:srgbClr val="FFFF00"/>
                </a:solidFill>
              </a:rPr>
              <a:t>Duplicate</a:t>
            </a:r>
          </a:p>
        </p:txBody>
      </p:sp>
      <p:pic>
        <p:nvPicPr>
          <p:cNvPr id="52" name="Picture 51" descr="comp2.pdf"/>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flipH="1">
            <a:off x="86324" y="2629018"/>
            <a:ext cx="2127560" cy="1329725"/>
          </a:xfrm>
          <a:prstGeom prst="rect">
            <a:avLst/>
          </a:prstGeom>
        </p:spPr>
      </p:pic>
    </p:spTree>
    <p:extLst>
      <p:ext uri="{BB962C8B-B14F-4D97-AF65-F5344CB8AC3E}">
        <p14:creationId xmlns:p14="http://schemas.microsoft.com/office/powerpoint/2010/main" xmlns="" val="21268329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0" presetClass="path" presetSubtype="0" fill="hold" nodeType="withEffect">
                                  <p:stCondLst>
                                    <p:cond delay="0"/>
                                  </p:stCondLst>
                                  <p:childTnLst>
                                    <p:animMotion origin="layout" path="M -3.28586E-6 -4.38369E-6 L 0.16985 0.00232 " pathEditMode="relative" ptsTypes="AA">
                                      <p:cBhvr>
                                        <p:cTn id="8" dur="500" fill="hold"/>
                                        <p:tgtEl>
                                          <p:spTgt spid="31"/>
                                        </p:tgtEl>
                                        <p:attrNameLst>
                                          <p:attrName>ppt_x</p:attrName>
                                          <p:attrName>ppt_y</p:attrName>
                                        </p:attrNameLst>
                                      </p:cBhvr>
                                    </p:animMotion>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par>
                                <p:cTn id="16" presetID="10" presetClass="exit" presetSubtype="0" fill="hold" grpId="1" nodeType="withEffect">
                                  <p:stCondLst>
                                    <p:cond delay="50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0" presetClass="path" presetSubtype="0" fill="hold" nodeType="withEffect">
                                  <p:stCondLst>
                                    <p:cond delay="0"/>
                                  </p:stCondLst>
                                  <p:childTnLst>
                                    <p:animMotion origin="layout" path="M 0.16985 0.00231 L 0.41333 -0.06187 L 0.61236 0.06417 L 0.81643 0.07089 " pathEditMode="relative" ptsTypes="AAAA">
                                      <p:cBhvr>
                                        <p:cTn id="20" dur="2000" fill="hold"/>
                                        <p:tgtEl>
                                          <p:spTgt spid="31"/>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1.33727E-6 2.00185E-6 L 0.13546 0.14875 L 0.43904 0.06626 L 0.68895 0.0753 " pathEditMode="relative" rAng="0" ptsTypes="AAAA">
                                      <p:cBhvr>
                                        <p:cTn id="22" dur="2000" fill="hold"/>
                                        <p:tgtEl>
                                          <p:spTgt spid="40"/>
                                        </p:tgtEl>
                                        <p:attrNameLst>
                                          <p:attrName>ppt_x</p:attrName>
                                          <p:attrName>ppt_y</p:attrName>
                                        </p:attrNameLst>
                                      </p:cBhvr>
                                      <p:rCtr x="34439" y="74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43590</TotalTime>
  <Words>1755</Words>
  <Application>Microsoft Office PowerPoint</Application>
  <PresentationFormat>Custom</PresentationFormat>
  <Paragraphs>616</Paragraphs>
  <Slides>89</Slides>
  <Notes>53</Notes>
  <HiddenSlides>0</HiddenSlides>
  <MMClips>1</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Software Defined Networks  </vt:lpstr>
      <vt:lpstr>Slide 2</vt:lpstr>
      <vt:lpstr>Slide 3</vt:lpstr>
      <vt:lpstr>Network</vt:lpstr>
      <vt:lpstr>Network Path</vt:lpstr>
      <vt:lpstr>Slide 6</vt:lpstr>
      <vt:lpstr>Packets may be corrupted</vt:lpstr>
      <vt:lpstr>Packets may arrive out of order</vt:lpstr>
      <vt:lpstr>Packets may be duplicated</vt:lpstr>
      <vt:lpstr>They may not arrive at all</vt:lpstr>
      <vt:lpstr>Why was an Internet so simple and dumb  so successful? </vt:lpstr>
      <vt:lpstr>The Internet was successful because it was simple and dumb   </vt:lpstr>
      <vt:lpstr>Slide 13</vt:lpstr>
      <vt:lpstr>Slide 14</vt:lpstr>
      <vt:lpstr>Architectural Principles</vt:lpstr>
      <vt:lpstr>Architectural Principles</vt:lpstr>
      <vt:lpstr>Slide 17</vt:lpstr>
      <vt:lpstr>Computers connected to Internet</vt:lpstr>
      <vt:lpstr>Summary so far</vt:lpstr>
      <vt:lpstr>Number of published Internet Standards</vt:lpstr>
      <vt:lpstr>Cisco Stock Price</vt:lpstr>
      <vt:lpstr>Traditional Switch Architecture </vt:lpstr>
      <vt:lpstr>Early Internet (1980 ~ 1990)</vt:lpstr>
      <vt:lpstr>Hardware based Routing and Switching</vt:lpstr>
      <vt:lpstr>Slide 25</vt:lpstr>
      <vt:lpstr>Computers became easier to use and more reliable…</vt:lpstr>
      <vt:lpstr>Networks became harder to manage and less reliable…</vt:lpstr>
      <vt:lpstr>Making Software Work</vt:lpstr>
      <vt:lpstr>Making Networks Work (Today)</vt:lpstr>
      <vt:lpstr>Networks are kept working by   “Masters of Complexity”  </vt:lpstr>
      <vt:lpstr>Complexity means networks have become too expensive to own and operate</vt:lpstr>
      <vt:lpstr>Example 1: Internet Service Providers</vt:lpstr>
      <vt:lpstr>Data Center</vt:lpstr>
      <vt:lpstr>Data Center Configuration </vt:lpstr>
      <vt:lpstr>Example 2: Data Center Owner</vt:lpstr>
      <vt:lpstr>Chapter 2: Lessons from the computer industry</vt:lpstr>
      <vt:lpstr>1964-1979: The mainframe computer</vt:lpstr>
      <vt:lpstr>1979: The microprocessor</vt:lpstr>
      <vt:lpstr>1981: The personal computer</vt:lpstr>
      <vt:lpstr>2000: Rack-mounted Servers</vt:lpstr>
      <vt:lpstr>2005: The whitebox server</vt:lpstr>
      <vt:lpstr>Dell Stock Price</vt:lpstr>
      <vt:lpstr>Slide 43</vt:lpstr>
      <vt:lpstr>Slide 44</vt:lpstr>
      <vt:lpstr>Computer Industry</vt:lpstr>
      <vt:lpstr>Networking Industry</vt:lpstr>
      <vt:lpstr>2010: The whitebox switch</vt:lpstr>
      <vt:lpstr>Slide 48</vt:lpstr>
      <vt:lpstr>Forwarding Plane</vt:lpstr>
      <vt:lpstr>Control Plane</vt:lpstr>
      <vt:lpstr>Slide 51</vt:lpstr>
      <vt:lpstr>Software Defined Network</vt:lpstr>
      <vt:lpstr>Slide 53</vt:lpstr>
      <vt:lpstr>Slide 54</vt:lpstr>
      <vt:lpstr>Chapter 3: The technical rationale for SDN</vt:lpstr>
      <vt:lpstr>What routers do  Route packets to the correct destination</vt:lpstr>
      <vt:lpstr>Slide 57</vt:lpstr>
      <vt:lpstr>Slide 58</vt:lpstr>
      <vt:lpstr>Slide 59</vt:lpstr>
      <vt:lpstr>Slide 60</vt:lpstr>
      <vt:lpstr>Slide 61</vt:lpstr>
      <vt:lpstr>Slide 62</vt:lpstr>
      <vt:lpstr>Slide 63</vt:lpstr>
      <vt:lpstr>Slide 64</vt:lpstr>
      <vt:lpstr>Slide 65</vt:lpstr>
      <vt:lpstr>Chapter 4: How is SDN being used?</vt:lpstr>
      <vt:lpstr>Slide 67</vt:lpstr>
      <vt:lpstr>Today’s deployments</vt:lpstr>
      <vt:lpstr>Upcoming deployments</vt:lpstr>
      <vt:lpstr>Slide 70</vt:lpstr>
      <vt:lpstr>Problem</vt:lpstr>
      <vt:lpstr>Research Example #1  Load-balancing as  a network primitive</vt:lpstr>
      <vt:lpstr>Slide 73</vt:lpstr>
      <vt:lpstr>Slide 74</vt:lpstr>
      <vt:lpstr>Slide 75</vt:lpstr>
      <vt:lpstr>Slide 76</vt:lpstr>
      <vt:lpstr>Slide 77</vt:lpstr>
      <vt:lpstr>  More videos openflow.org/videos </vt:lpstr>
      <vt:lpstr>Chapter 5: What’s next?</vt:lpstr>
      <vt:lpstr>What’s next?</vt:lpstr>
      <vt:lpstr>What’s next?</vt:lpstr>
      <vt:lpstr>Slide 82</vt:lpstr>
      <vt:lpstr>Slide 83</vt:lpstr>
      <vt:lpstr>Slide 84</vt:lpstr>
      <vt:lpstr>What’s next?</vt:lpstr>
      <vt:lpstr>Software Defined Everything</vt:lpstr>
      <vt:lpstr>Software Defined Everything</vt:lpstr>
      <vt:lpstr>Software Defined Everything</vt:lpstr>
      <vt:lpstr>Summary</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Networks  and the  Maturing of the Internet</dc:title>
  <dc:creator>Nick McKeown</dc:creator>
  <cp:lastModifiedBy>Windows User</cp:lastModifiedBy>
  <cp:revision>186</cp:revision>
  <dcterms:created xsi:type="dcterms:W3CDTF">2014-03-20T00:25:57Z</dcterms:created>
  <dcterms:modified xsi:type="dcterms:W3CDTF">2015-01-16T08:20:26Z</dcterms:modified>
</cp:coreProperties>
</file>